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15" r:id="rId3"/>
    <p:sldId id="304" r:id="rId4"/>
    <p:sldId id="260" r:id="rId5"/>
    <p:sldId id="345" r:id="rId6"/>
    <p:sldId id="259" r:id="rId7"/>
    <p:sldId id="321" r:id="rId8"/>
    <p:sldId id="305" r:id="rId9"/>
    <p:sldId id="306" r:id="rId10"/>
    <p:sldId id="309" r:id="rId11"/>
    <p:sldId id="265" r:id="rId12"/>
    <p:sldId id="311" r:id="rId13"/>
    <p:sldId id="266" r:id="rId14"/>
    <p:sldId id="372" r:id="rId15"/>
    <p:sldId id="268" r:id="rId16"/>
    <p:sldId id="365" r:id="rId17"/>
    <p:sldId id="331" r:id="rId18"/>
    <p:sldId id="366" r:id="rId19"/>
    <p:sldId id="355" r:id="rId20"/>
    <p:sldId id="367" r:id="rId21"/>
    <p:sldId id="288" r:id="rId22"/>
    <p:sldId id="294" r:id="rId23"/>
    <p:sldId id="298" r:id="rId24"/>
    <p:sldId id="350" r:id="rId25"/>
    <p:sldId id="296" r:id="rId26"/>
    <p:sldId id="343" r:id="rId27"/>
    <p:sldId id="336" r:id="rId28"/>
    <p:sldId id="340" r:id="rId29"/>
    <p:sldId id="300" r:id="rId30"/>
    <p:sldId id="341" r:id="rId31"/>
    <p:sldId id="342" r:id="rId32"/>
    <p:sldId id="368" r:id="rId33"/>
    <p:sldId id="302" r:id="rId34"/>
    <p:sldId id="363" r:id="rId35"/>
    <p:sldId id="283" r:id="rId36"/>
    <p:sldId id="293" r:id="rId37"/>
    <p:sldId id="292" r:id="rId38"/>
    <p:sldId id="312" r:id="rId39"/>
    <p:sldId id="313" r:id="rId40"/>
    <p:sldId id="314" r:id="rId41"/>
    <p:sldId id="317" r:id="rId42"/>
    <p:sldId id="318" r:id="rId43"/>
    <p:sldId id="319" r:id="rId44"/>
    <p:sldId id="327" r:id="rId45"/>
    <p:sldId id="323" r:id="rId46"/>
    <p:sldId id="324" r:id="rId47"/>
    <p:sldId id="325" r:id="rId48"/>
    <p:sldId id="326" r:id="rId49"/>
    <p:sldId id="328" r:id="rId50"/>
    <p:sldId id="329" r:id="rId51"/>
    <p:sldId id="330" r:id="rId52"/>
    <p:sldId id="332" r:id="rId53"/>
    <p:sldId id="333" r:id="rId54"/>
    <p:sldId id="334" r:id="rId55"/>
    <p:sldId id="351" r:id="rId56"/>
    <p:sldId id="352" r:id="rId57"/>
    <p:sldId id="353" r:id="rId58"/>
    <p:sldId id="354" r:id="rId59"/>
    <p:sldId id="356" r:id="rId60"/>
    <p:sldId id="357" r:id="rId61"/>
    <p:sldId id="358" r:id="rId62"/>
    <p:sldId id="359" r:id="rId63"/>
    <p:sldId id="364" r:id="rId64"/>
    <p:sldId id="360" r:id="rId65"/>
    <p:sldId id="361" r:id="rId66"/>
    <p:sldId id="369" r:id="rId67"/>
    <p:sldId id="370" r:id="rId68"/>
    <p:sldId id="37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AE35E4C-5E48-4DBA-8000-12B1CD1CB808}">
          <p14:sldIdLst>
            <p14:sldId id="256"/>
            <p14:sldId id="315"/>
          </p14:sldIdLst>
        </p14:section>
        <p14:section name="Why" id="{84383481-115C-48AE-8369-6EA408C01E6D}">
          <p14:sldIdLst>
            <p14:sldId id="304"/>
            <p14:sldId id="260"/>
            <p14:sldId id="345"/>
            <p14:sldId id="259"/>
            <p14:sldId id="321"/>
          </p14:sldIdLst>
        </p14:section>
        <p14:section name="IO Programming" id="{4C9BF358-D332-49DB-A2FF-CF930A2B16B2}">
          <p14:sldIdLst>
            <p14:sldId id="305"/>
            <p14:sldId id="306"/>
            <p14:sldId id="309"/>
            <p14:sldId id="265"/>
            <p14:sldId id="311"/>
            <p14:sldId id="266"/>
            <p14:sldId id="372"/>
            <p14:sldId id="268"/>
            <p14:sldId id="365"/>
            <p14:sldId id="331"/>
            <p14:sldId id="366"/>
          </p14:sldIdLst>
        </p14:section>
        <p14:section name="Reactive Programming" id="{2135B980-60FA-4BE8-B94D-7E3FBA085505}">
          <p14:sldIdLst>
            <p14:sldId id="355"/>
            <p14:sldId id="367"/>
            <p14:sldId id="288"/>
            <p14:sldId id="294"/>
            <p14:sldId id="298"/>
            <p14:sldId id="350"/>
            <p14:sldId id="296"/>
            <p14:sldId id="343"/>
            <p14:sldId id="336"/>
            <p14:sldId id="340"/>
          </p14:sldIdLst>
        </p14:section>
        <p14:section name="Implementation Internals" id="{C4EDFE87-F08F-4336-AB28-5AB1EE91538F}">
          <p14:sldIdLst>
            <p14:sldId id="300"/>
            <p14:sldId id="341"/>
            <p14:sldId id="342"/>
            <p14:sldId id="368"/>
          </p14:sldIdLst>
        </p14:section>
        <p14:section name="Summary" id="{F955E4CC-91D9-4E1B-8B9A-F27ABB02381A}">
          <p14:sldIdLst>
            <p14:sldId id="302"/>
          </p14:sldIdLst>
        </p14:section>
        <p14:section name="Optional" id="{93D8F8BD-136F-40D2-A556-14EAE3C44297}">
          <p14:sldIdLst>
            <p14:sldId id="363"/>
            <p14:sldId id="283"/>
            <p14:sldId id="293"/>
            <p14:sldId id="292"/>
            <p14:sldId id="312"/>
            <p14:sldId id="313"/>
            <p14:sldId id="314"/>
            <p14:sldId id="317"/>
            <p14:sldId id="318"/>
            <p14:sldId id="319"/>
            <p14:sldId id="327"/>
            <p14:sldId id="323"/>
            <p14:sldId id="324"/>
            <p14:sldId id="325"/>
            <p14:sldId id="326"/>
            <p14:sldId id="328"/>
            <p14:sldId id="329"/>
            <p14:sldId id="330"/>
            <p14:sldId id="332"/>
            <p14:sldId id="333"/>
            <p14:sldId id="334"/>
            <p14:sldId id="351"/>
            <p14:sldId id="352"/>
            <p14:sldId id="353"/>
            <p14:sldId id="354"/>
            <p14:sldId id="356"/>
            <p14:sldId id="357"/>
            <p14:sldId id="358"/>
            <p14:sldId id="359"/>
            <p14:sldId id="364"/>
            <p14:sldId id="360"/>
            <p14:sldId id="361"/>
            <p14:sldId id="369"/>
            <p14:sldId id="370"/>
            <p14:sldId id="3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F6"/>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5" autoAdjust="0"/>
    <p:restoredTop sz="67408" autoAdjust="0"/>
  </p:normalViewPr>
  <p:slideViewPr>
    <p:cSldViewPr>
      <p:cViewPr>
        <p:scale>
          <a:sx n="100" d="100"/>
          <a:sy n="100" d="100"/>
        </p:scale>
        <p:origin x="-72" y="-1194"/>
      </p:cViewPr>
      <p:guideLst>
        <p:guide orient="horz" pos="864"/>
        <p:guide orient="horz" pos="2160"/>
        <p:guide pos="576"/>
        <p:guide pos="5184"/>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60" d="100"/>
          <a:sy n="160" d="100"/>
        </p:scale>
        <p:origin x="-90" y="-5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Projects\ioninja\jancy\doc\pres\compiler-tim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Graphs!$B$1</c:f>
              <c:strCache>
                <c:ptCount val="1"/>
                <c:pt idx="0">
                  <c:v>Parse (1st pass)</c:v>
                </c:pt>
              </c:strCache>
            </c:strRef>
          </c:tx>
          <c:spPr>
            <a:solidFill>
              <a:schemeClr val="accent3">
                <a:lumMod val="60000"/>
                <a:lumOff val="40000"/>
              </a:schemeClr>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Graphs!$B$2:$B$6</c:f>
              <c:numCache>
                <c:formatCode>0%</c:formatCode>
                <c:ptCount val="5"/>
                <c:pt idx="0">
                  <c:v>0.14994923321019166</c:v>
                </c:pt>
                <c:pt idx="1">
                  <c:v>0.13421143111082123</c:v>
                </c:pt>
                <c:pt idx="2">
                  <c:v>0.12454055360272592</c:v>
                </c:pt>
                <c:pt idx="3">
                  <c:v>0.22220450887462451</c:v>
                </c:pt>
                <c:pt idx="4">
                  <c:v>0.20856186352294612</c:v>
                </c:pt>
              </c:numCache>
            </c:numRef>
          </c:val>
        </c:ser>
        <c:ser>
          <c:idx val="1"/>
          <c:order val="1"/>
          <c:tx>
            <c:strRef>
              <c:f>Graphs!$C$1</c:f>
              <c:strCache>
                <c:ptCount val="1"/>
                <c:pt idx="0">
                  <c:v>Compile</c:v>
                </c:pt>
              </c:strCache>
            </c:strRef>
          </c:tx>
          <c:spPr>
            <a:solidFill>
              <a:schemeClr val="accent6">
                <a:lumMod val="60000"/>
                <a:lumOff val="40000"/>
              </a:schemeClr>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Graphs!$C$2:$C$6</c:f>
              <c:numCache>
                <c:formatCode>0%</c:formatCode>
                <c:ptCount val="5"/>
                <c:pt idx="0">
                  <c:v>0.18468537540244132</c:v>
                </c:pt>
                <c:pt idx="1">
                  <c:v>0.14156224319058816</c:v>
                </c:pt>
                <c:pt idx="2">
                  <c:v>0.1429098923833054</c:v>
                </c:pt>
                <c:pt idx="3">
                  <c:v>0.16751645869668469</c:v>
                </c:pt>
                <c:pt idx="4">
                  <c:v>0.14563016775699195</c:v>
                </c:pt>
              </c:numCache>
            </c:numRef>
          </c:val>
        </c:ser>
        <c:ser>
          <c:idx val="2"/>
          <c:order val="2"/>
          <c:tx>
            <c:strRef>
              <c:f>Graphs!$D$1</c:f>
              <c:strCache>
                <c:ptCount val="1"/>
                <c:pt idx="0">
                  <c:v>Front-end</c:v>
                </c:pt>
              </c:strCache>
            </c:strRef>
          </c:tx>
          <c:spPr>
            <a:solidFill>
              <a:schemeClr val="tx2">
                <a:lumMod val="60000"/>
                <a:lumOff val="40000"/>
              </a:schemeClr>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Graphs!$D$2:$D$6</c:f>
              <c:numCache>
                <c:formatCode>0%</c:formatCode>
                <c:ptCount val="5"/>
                <c:pt idx="0">
                  <c:v>0.33663940073147525</c:v>
                </c:pt>
                <c:pt idx="1">
                  <c:v>0.27577367430140942</c:v>
                </c:pt>
                <c:pt idx="2">
                  <c:v>0.2674504459860314</c:v>
                </c:pt>
                <c:pt idx="3">
                  <c:v>0.3897209675713092</c:v>
                </c:pt>
                <c:pt idx="4">
                  <c:v>0.35419203127993798</c:v>
                </c:pt>
              </c:numCache>
            </c:numRef>
          </c:val>
        </c:ser>
        <c:ser>
          <c:idx val="3"/>
          <c:order val="3"/>
          <c:tx>
            <c:strRef>
              <c:f>Graphs!$E$1</c:f>
              <c:strCache>
                <c:ptCount val="1"/>
                <c:pt idx="0">
                  <c:v>LLVM JIT</c:v>
                </c:pt>
              </c:strCache>
            </c:strRef>
          </c:tx>
          <c:spPr>
            <a:solidFill>
              <a:schemeClr val="accent2"/>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Graphs!$E$2:$E$6</c:f>
              <c:numCache>
                <c:formatCode>0%</c:formatCode>
                <c:ptCount val="5"/>
                <c:pt idx="0">
                  <c:v>0.66336059926852475</c:v>
                </c:pt>
                <c:pt idx="1">
                  <c:v>0.72422632569859036</c:v>
                </c:pt>
                <c:pt idx="2">
                  <c:v>0.73254955401396882</c:v>
                </c:pt>
                <c:pt idx="3">
                  <c:v>0.61027903242869086</c:v>
                </c:pt>
                <c:pt idx="4">
                  <c:v>0.64580796872006208</c:v>
                </c:pt>
              </c:numCache>
            </c:numRef>
          </c:val>
        </c:ser>
        <c:dLbls>
          <c:showLegendKey val="0"/>
          <c:showVal val="0"/>
          <c:showCatName val="0"/>
          <c:showSerName val="0"/>
          <c:showPercent val="0"/>
          <c:showBubbleSize val="0"/>
        </c:dLbls>
        <c:gapWidth val="148"/>
        <c:overlap val="-34"/>
        <c:axId val="78151680"/>
        <c:axId val="78153216"/>
      </c:barChart>
      <c:catAx>
        <c:axId val="78151680"/>
        <c:scaling>
          <c:orientation val="minMax"/>
        </c:scaling>
        <c:delete val="0"/>
        <c:axPos val="b"/>
        <c:majorTickMark val="out"/>
        <c:minorTickMark val="none"/>
        <c:tickLblPos val="nextTo"/>
        <c:txPr>
          <a:bodyPr/>
          <a:lstStyle/>
          <a:p>
            <a:pPr>
              <a:defRPr sz="1400"/>
            </a:pPr>
            <a:endParaRPr lang="en-US"/>
          </a:p>
        </c:txPr>
        <c:crossAx val="78153216"/>
        <c:crosses val="autoZero"/>
        <c:auto val="1"/>
        <c:lblAlgn val="ctr"/>
        <c:lblOffset val="100"/>
        <c:noMultiLvlLbl val="0"/>
      </c:catAx>
      <c:valAx>
        <c:axId val="78153216"/>
        <c:scaling>
          <c:orientation val="minMax"/>
        </c:scaling>
        <c:delete val="0"/>
        <c:axPos val="l"/>
        <c:majorGridlines/>
        <c:numFmt formatCode="0%" sourceLinked="1"/>
        <c:majorTickMark val="out"/>
        <c:minorTickMark val="none"/>
        <c:tickLblPos val="nextTo"/>
        <c:crossAx val="78151680"/>
        <c:crosses val="autoZero"/>
        <c:crossBetween val="between"/>
      </c:valAx>
    </c:plotArea>
    <c:legend>
      <c:legendPos val="r"/>
      <c:layout/>
      <c:overlay val="0"/>
      <c:txPr>
        <a:bodyPr/>
        <a:lstStyle/>
        <a:p>
          <a:pPr>
            <a:defRPr sz="14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101A17-E2D6-4394-A76B-B94ED3DA1E52}" type="datetimeFigureOut">
              <a:rPr lang="en-US" smtClean="0"/>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E71E8-CEC4-4B6F-81B2-CE3D6BDC3530}" type="slidenum">
              <a:rPr lang="en-US" smtClean="0"/>
              <a:t>‹#›</a:t>
            </a:fld>
            <a:endParaRPr lang="en-US"/>
          </a:p>
        </p:txBody>
      </p:sp>
    </p:spTree>
    <p:extLst>
      <p:ext uri="{BB962C8B-B14F-4D97-AF65-F5344CB8AC3E}">
        <p14:creationId xmlns:p14="http://schemas.microsoft.com/office/powerpoint/2010/main" val="97119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complang.org/rage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my name is Vladimir </a:t>
            </a:r>
            <a:r>
              <a:rPr lang="en-US" sz="1200" kern="1200" dirty="0" err="1" smtClean="0">
                <a:solidFill>
                  <a:schemeClr val="tx1"/>
                </a:solidFill>
                <a:effectLst/>
                <a:latin typeface="+mn-lt"/>
                <a:ea typeface="+mn-ea"/>
                <a:cs typeface="+mn-cs"/>
              </a:rPr>
              <a:t>Gladkov</a:t>
            </a:r>
            <a:r>
              <a:rPr lang="en-US" sz="1200" kern="1200" dirty="0" smtClean="0">
                <a:solidFill>
                  <a:schemeClr val="tx1"/>
                </a:solidFill>
                <a:effectLst/>
                <a:latin typeface="+mn-lt"/>
                <a:ea typeface="+mn-ea"/>
                <a:cs typeface="+mn-cs"/>
              </a:rPr>
              <a:t>, I work at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Technology.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those of you who don't know what it is, it's a Taiwanese company which produces programmable modules/controllers, Serial-over-IP solutions,</a:t>
            </a:r>
            <a:r>
              <a:rPr lang="en-US" sz="1200" kern="1200" baseline="0" dirty="0" smtClean="0">
                <a:solidFill>
                  <a:schemeClr val="tx1"/>
                </a:solidFill>
                <a:effectLst/>
                <a:latin typeface="+mn-lt"/>
                <a:ea typeface="+mn-ea"/>
                <a:cs typeface="+mn-cs"/>
              </a:rPr>
              <a:t> Device Management</a:t>
            </a:r>
            <a:r>
              <a:rPr lang="en-US" sz="1200" kern="1200" dirty="0" smtClean="0">
                <a:solidFill>
                  <a:schemeClr val="tx1"/>
                </a:solidFill>
                <a:effectLst/>
                <a:latin typeface="+mn-lt"/>
                <a:ea typeface="+mn-ea"/>
                <a:cs typeface="+mn-cs"/>
              </a:rPr>
              <a:t> and Internet-of-Things solutions. But most </a:t>
            </a:r>
            <a:r>
              <a:rPr lang="en-US" sz="1200" kern="1200" dirty="0" err="1" smtClean="0">
                <a:solidFill>
                  <a:schemeClr val="tx1"/>
                </a:solidFill>
                <a:effectLst/>
                <a:latin typeface="+mn-lt"/>
                <a:ea typeface="+mn-ea"/>
                <a:cs typeface="+mn-cs"/>
              </a:rPr>
              <a:t>importanty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in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like to try and do new cool things.</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today I would like to talk about one of </a:t>
            </a: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new cool things which </a:t>
            </a:r>
            <a:r>
              <a:rPr lang="en-US" sz="1200" kern="1200" dirty="0" smtClean="0">
                <a:solidFill>
                  <a:schemeClr val="tx1"/>
                </a:solidFill>
                <a:effectLst/>
                <a:latin typeface="+mn-lt"/>
                <a:ea typeface="+mn-ea"/>
                <a:cs typeface="+mn-cs"/>
              </a:rPr>
              <a:t>we’ve been</a:t>
            </a:r>
            <a:r>
              <a:rPr lang="en-US" sz="1200" kern="1200" baseline="0" dirty="0" smtClean="0">
                <a:solidFill>
                  <a:schemeClr val="tx1"/>
                </a:solidFill>
                <a:effectLst/>
                <a:latin typeface="+mn-lt"/>
                <a:ea typeface="+mn-ea"/>
                <a:cs typeface="+mn-cs"/>
              </a:rPr>
              <a:t> working on</a:t>
            </a:r>
            <a:r>
              <a:rPr lang="ru-RU"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this is </a:t>
            </a:r>
            <a:r>
              <a:rPr lang="en-US" sz="1200" kern="1200" baseline="0" dirty="0" smtClean="0">
                <a:solidFill>
                  <a:schemeClr val="tx1"/>
                </a:solidFill>
                <a:effectLst/>
                <a:latin typeface="+mn-lt"/>
                <a:ea typeface="+mn-ea"/>
                <a:cs typeface="+mn-cs"/>
              </a:rPr>
              <a:t>Jancy programming language.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a:t>
            </a:fld>
            <a:endParaRPr lang="en-US"/>
          </a:p>
        </p:txBody>
      </p:sp>
    </p:spTree>
    <p:extLst>
      <p:ext uri="{BB962C8B-B14F-4D97-AF65-F5344CB8AC3E}">
        <p14:creationId xmlns:p14="http://schemas.microsoft.com/office/powerpoint/2010/main" val="45490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10</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define data layout using</a:t>
            </a:r>
            <a:r>
              <a:rPr lang="en-US" sz="1200" kern="1200" baseline="0" dirty="0" smtClean="0">
                <a:solidFill>
                  <a:schemeClr val="tx1"/>
                </a:solidFill>
                <a:effectLst/>
                <a:latin typeface="+mn-lt"/>
                <a:ea typeface="+mn-ea"/>
                <a:cs typeface="+mn-cs"/>
              </a:rPr>
              <a:t> C </a:t>
            </a:r>
            <a:r>
              <a:rPr lang="en-US" sz="1200" kern="1200" dirty="0" smtClean="0">
                <a:solidFill>
                  <a:schemeClr val="tx1"/>
                </a:solidFill>
                <a:effectLst/>
                <a:latin typeface="+mn-lt"/>
                <a:ea typeface="+mn-ea"/>
                <a:cs typeface="+mn-cs"/>
              </a:rPr>
              <a:t>structures</a:t>
            </a:r>
            <a:r>
              <a:rPr lang="en-US" sz="1200" kern="1200" baseline="0" dirty="0" smtClean="0">
                <a:solidFill>
                  <a:schemeClr val="tx1"/>
                </a:solidFill>
                <a:effectLst/>
                <a:latin typeface="+mn-lt"/>
                <a:ea typeface="+mn-ea"/>
                <a:cs typeface="+mn-cs"/>
              </a:rPr>
              <a:t>, probably, by copy-pasting them from some open-source projects.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11</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12</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basically one of the biggest selling points of Jancy. We provide exactly the same approach of dealing with binary data as in C, but we make it safe to use from an embedded scripting language, so whatever script is doing, it’s not supposed to crash or corrupt memory of the host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a high level of source compatibility means that you can copy-paste C to Jancy and it will work (immediately or after a few cosmetic touches).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Given</a:t>
            </a:r>
            <a:r>
              <a:rPr lang="en-US" sz="1200" kern="1200" baseline="0" dirty="0" smtClean="0">
                <a:solidFill>
                  <a:schemeClr val="tx1"/>
                </a:solidFill>
                <a:effectLst/>
                <a:latin typeface="+mn-lt"/>
                <a:ea typeface="+mn-ea"/>
                <a:cs typeface="+mn-cs"/>
              </a:rPr>
              <a:t> the fact that C</a:t>
            </a:r>
            <a:r>
              <a:rPr lang="en-US" sz="1200" kern="1200" dirty="0" smtClean="0">
                <a:solidFill>
                  <a:schemeClr val="tx1"/>
                </a:solidFill>
                <a:effectLst/>
                <a:latin typeface="+mn-lt"/>
                <a:ea typeface="+mn-ea"/>
                <a:cs typeface="+mn-cs"/>
              </a:rPr>
              <a:t> is de-facto standard in systems programming, you can find declarations of ANY protocol in existence in C. As well as implementation of ANY algorithm in C (hashes, checksums, crypto encoding/decoding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in all, the ability to copy-paste source code back and forth between Jancy and C is really delicious.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13</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Pointers in Jancy are FAT. They are double-pointer-sized (64 bit</a:t>
            </a:r>
            <a:r>
              <a:rPr lang="en-US" sz="1200" kern="1200" baseline="0" dirty="0" smtClean="0">
                <a:solidFill>
                  <a:schemeClr val="tx1"/>
                </a:solidFill>
                <a:effectLst/>
                <a:latin typeface="+mn-lt"/>
                <a:ea typeface="+mn-ea"/>
                <a:cs typeface="+mn-cs"/>
              </a:rPr>
              <a:t> on 32 bit targets and 128 bit on 64 bit targets). Besides actual pointer to the data, they also contain a reference to a validator, which amongst other things, contains permitted address range.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 we can use it to bounds-check our pointer.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14</a:t>
            </a:fld>
            <a:endParaRPr lang="en-US"/>
          </a:p>
        </p:txBody>
      </p:sp>
    </p:spTree>
    <p:extLst>
      <p:ext uri="{BB962C8B-B14F-4D97-AF65-F5344CB8AC3E}">
        <p14:creationId xmlns:p14="http://schemas.microsoft.com/office/powerpoint/2010/main" val="1200680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during a load or store via a pointer validator is bounds-checked.  Of course there is a performance penalty – everything comes at a price. Currently bounds-checking is done always, but unnecessary checks can be obviously optimized out. And even the ones that can’t be optimized out – it’s just two integer comparisons,</a:t>
            </a:r>
            <a:r>
              <a:rPr lang="en-US" sz="1200" kern="1200" baseline="0" dirty="0" smtClean="0">
                <a:solidFill>
                  <a:schemeClr val="tx1"/>
                </a:solidFill>
                <a:effectLst/>
                <a:latin typeface="+mn-lt"/>
                <a:ea typeface="+mn-ea"/>
                <a:cs typeface="+mn-cs"/>
              </a:rPr>
              <a:t> it’s not nearly as much as dynamically typed languages have to go through in the most general case.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Besides, in the future we might introduce compiler switches, or pragmas, or some other means of turning off bounds checks for performance critical modules.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15</a:t>
            </a:fld>
            <a:endParaRPr lang="en-US"/>
          </a:p>
        </p:txBody>
      </p:sp>
    </p:spTree>
    <p:extLst>
      <p:ext uri="{BB962C8B-B14F-4D97-AF65-F5344CB8AC3E}">
        <p14:creationId xmlns:p14="http://schemas.microsoft.com/office/powerpoint/2010/main" val="3325028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validators already contain range info, we decided to let programmers access it, too, so cool things like dynamic </a:t>
            </a:r>
            <a:r>
              <a:rPr lang="en-US" sz="1200" kern="1200" dirty="0" err="1" smtClean="0">
                <a:solidFill>
                  <a:schemeClr val="tx1"/>
                </a:solidFill>
                <a:effectLst/>
                <a:latin typeface="+mn-lt"/>
                <a:ea typeface="+mn-ea"/>
                <a:cs typeface="+mn-cs"/>
              </a:rPr>
              <a:t>sizeof</a:t>
            </a:r>
            <a:r>
              <a:rPr lang="en-US" sz="1200" kern="1200" dirty="0" smtClean="0">
                <a:solidFill>
                  <a:schemeClr val="tx1"/>
                </a:solidFill>
                <a:effectLst/>
                <a:latin typeface="+mn-lt"/>
                <a:ea typeface="+mn-ea"/>
                <a:cs typeface="+mn-cs"/>
              </a:rPr>
              <a:t> (), dynamic </a:t>
            </a:r>
            <a:r>
              <a:rPr lang="en-US" sz="1200" kern="1200" dirty="0" err="1" smtClean="0">
                <a:solidFill>
                  <a:schemeClr val="tx1"/>
                </a:solidFill>
                <a:effectLst/>
                <a:latin typeface="+mn-lt"/>
                <a:ea typeface="+mn-ea"/>
                <a:cs typeface="+mn-cs"/>
              </a:rPr>
              <a:t>countof</a:t>
            </a:r>
            <a:r>
              <a:rPr lang="en-US" sz="1200" kern="1200" dirty="0" smtClean="0">
                <a:solidFill>
                  <a:schemeClr val="tx1"/>
                </a:solidFill>
                <a:effectLst/>
                <a:latin typeface="+mn-lt"/>
                <a:ea typeface="+mn-ea"/>
                <a:cs typeface="+mn-cs"/>
              </a:rPr>
              <a:t> () are available. This is a little</a:t>
            </a:r>
            <a:r>
              <a:rPr lang="en-US" sz="1200" kern="1200" baseline="0" dirty="0" smtClean="0">
                <a:solidFill>
                  <a:schemeClr val="tx1"/>
                </a:solidFill>
                <a:effectLst/>
                <a:latin typeface="+mn-lt"/>
                <a:ea typeface="+mn-ea"/>
                <a:cs typeface="+mn-cs"/>
              </a:rPr>
              <a:t> bonus of fat pointers.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16</a:t>
            </a:fld>
            <a:endParaRPr lang="en-US"/>
          </a:p>
        </p:txBody>
      </p:sp>
    </p:spTree>
    <p:extLst>
      <p:ext uri="{BB962C8B-B14F-4D97-AF65-F5344CB8AC3E}">
        <p14:creationId xmlns:p14="http://schemas.microsoft.com/office/powerpoint/2010/main" val="402630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more interesting</a:t>
            </a:r>
            <a:r>
              <a:rPr lang="en-US" baseline="0" dirty="0" smtClean="0"/>
              <a:t> is this question. Are bounds checks all we need? What about returning a stack address thus creating a dangling pointer? Or what if we trick runtime to use some bogus or corrupt validator? And on this slide I provide a couple of possibilities to do that. And I’m not going to go into much details, but the short answer to all these questions is: it’s not enough, but we take care of it.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17</a:t>
            </a:fld>
            <a:endParaRPr lang="en-US"/>
          </a:p>
        </p:txBody>
      </p:sp>
    </p:spTree>
    <p:extLst>
      <p:ext uri="{BB962C8B-B14F-4D97-AF65-F5344CB8AC3E}">
        <p14:creationId xmlns:p14="http://schemas.microsoft.com/office/powerpoint/2010/main" val="1770145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Compiler will only</a:t>
            </a:r>
            <a:r>
              <a:rPr lang="en-US" baseline="0" dirty="0" smtClean="0"/>
              <a:t> allow casts when it’s safe, when they could not compromise our meta-data. And </a:t>
            </a:r>
            <a:r>
              <a:rPr lang="en-US" baseline="0" dirty="0" err="1" smtClean="0"/>
              <a:t>downcasts</a:t>
            </a:r>
            <a:r>
              <a:rPr lang="en-US" baseline="0" dirty="0" smtClean="0"/>
              <a:t> – obviously, they cannot be checked at compile time, so there is a dynamic cast operator.</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18</a:t>
            </a:fld>
            <a:endParaRPr lang="en-US"/>
          </a:p>
        </p:txBody>
      </p:sp>
    </p:spTree>
    <p:extLst>
      <p:ext uri="{BB962C8B-B14F-4D97-AF65-F5344CB8AC3E}">
        <p14:creationId xmlns:p14="http://schemas.microsoft.com/office/powerpoint/2010/main" val="4293352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Reactive programming is a programming paradigm which revolves around automatic propagation of changes. Every implementation is built around </a:t>
            </a:r>
            <a:r>
              <a:rPr lang="en-US" baseline="0" smtClean="0"/>
              <a:t>Observable pattern. </a:t>
            </a:r>
            <a:r>
              <a:rPr lang="en-US" baseline="0" dirty="0" smtClean="0"/>
              <a:t>To propagate changes, you need to observe them first.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a:t>
            </a:r>
            <a:r>
              <a:rPr lang="ru-RU" baseline="0" dirty="0" smtClean="0"/>
              <a:t> </a:t>
            </a:r>
            <a:r>
              <a:rPr lang="en-US" baseline="0" dirty="0" smtClean="0"/>
              <a:t>usually the very first example that comes up when somebody tries to explain you what RP is, is the Excel or other spreadsheet.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have formulas in cells, you change one cell, every dependent cells update automatically. So there is a chain reaction of changes. And it’s clear to see why this concept is very desirable in UI – because it allows replace lots of event handlers with nice and clean and concise formulas in very declarative 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Below you see a very primitive example, we want a edit box to be enabled when A is checked and B is not checked. So instead of writing 2 event handlers we just write a single line. And the more complex our UI form gets, the more the difference builds 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want to bring exactly this. The ability to write Excel-style formulas.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19</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 will answer</a:t>
            </a:r>
            <a:r>
              <a:rPr lang="en-US" baseline="0" dirty="0" smtClean="0"/>
              <a:t> the obvious question “Why did we do all that?”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a:t>
            </a:fld>
            <a:endParaRPr lang="en-US"/>
          </a:p>
        </p:txBody>
      </p:sp>
    </p:spTree>
    <p:extLst>
      <p:ext uri="{BB962C8B-B14F-4D97-AF65-F5344CB8AC3E}">
        <p14:creationId xmlns:p14="http://schemas.microsoft.com/office/powerpoint/2010/main" val="2027116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20</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Events are special pointers to multicasts. They restrict access to multicast methods 'call', 'setup', and 'clear'.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owner of an event must have the full control over this event, including the possibility of actually firing it. Subscribers are only able to add and remove event handlers.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Declaring a variable or a field with the event type yields a dual access policy. Friends of the namespace have multicast access to it, aliens have event access only. </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21</a:t>
            </a:fld>
            <a:endParaRPr lang="en-US"/>
          </a:p>
        </p:txBody>
      </p:sp>
    </p:spTree>
    <p:extLst>
      <p:ext uri="{BB962C8B-B14F-4D97-AF65-F5344CB8AC3E}">
        <p14:creationId xmlns:p14="http://schemas.microsoft.com/office/powerpoint/2010/main" val="1330061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working horses in place. But we have a dilemma.</a:t>
            </a:r>
          </a:p>
          <a:p>
            <a:endParaRPr lang="en-US" dirty="0" smtClean="0"/>
          </a:p>
          <a:p>
            <a:r>
              <a:rPr lang="en-US" dirty="0" smtClean="0"/>
              <a:t>If we want Excel-style automatic</a:t>
            </a:r>
            <a:r>
              <a:rPr lang="en-US" baseline="0" dirty="0" smtClean="0"/>
              <a:t> re-evaluation, then we need to discover and subscribe to every observable on the right side of the expression and do it automatically, implicitly. But if we do so, we effectively create a cloud of implicit observers, which is hard to control.</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23</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these implicit</a:t>
            </a:r>
            <a:r>
              <a:rPr lang="en-US" baseline="0" dirty="0" smtClean="0"/>
              <a:t> subscriptions may be undesirable. You may want to simply READ and use the value of a </a:t>
            </a:r>
            <a:r>
              <a:rPr lang="en-US" baseline="0" dirty="0" err="1" smtClean="0"/>
              <a:t>bindable</a:t>
            </a:r>
            <a:r>
              <a:rPr lang="en-US" baseline="0" dirty="0" smtClean="0"/>
              <a:t> property, without creating an observer and subscription. </a:t>
            </a:r>
          </a:p>
          <a:p>
            <a:endParaRPr lang="en-US" baseline="0" dirty="0" smtClean="0"/>
          </a:p>
          <a:p>
            <a:r>
              <a:rPr lang="en-US" baseline="0" dirty="0" smtClean="0"/>
              <a:t>And even if you DO want an observer, then after it’s implicitly created, you have no HANDLES to stop it. Not the event source, but the observer. Yes, you can stop the EVENT SOURCE from producing more events. But you cannot stop the IMPLICIT OBSERVER from collecting and propagating them. You cannot stop this IMPLICITLY created magic pot from propagating your events!</a:t>
            </a:r>
          </a:p>
          <a:p>
            <a:endParaRPr lang="en-US" baseline="0" dirty="0" smtClean="0"/>
          </a:p>
          <a:p>
            <a:r>
              <a:rPr lang="en-US" baseline="0" dirty="0" smtClean="0"/>
              <a:t>And I believe we have found a very nice solution for that.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24</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25</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Jancy reactors don’t look as cool. But they are still pretty cool.</a:t>
            </a:r>
          </a:p>
          <a:p>
            <a:endParaRPr lang="en-US" dirty="0" smtClean="0"/>
          </a:p>
          <a:p>
            <a:r>
              <a:rPr lang="en-US" dirty="0" smtClean="0"/>
              <a:t>Reactor looks</a:t>
            </a:r>
            <a:r>
              <a:rPr lang="en-US" baseline="0" dirty="0" smtClean="0"/>
              <a:t> like a function, but it’s not. It’s a compiler-generated class. Also, instead of statements it consists of list of “formulas”, which in Jancy are called “reactions”. But they behave just like formulas in Excel. When reactor starts, it will subscribe to all the observables within and when something changes, all dependent formulas got re-calculated. And if that involves changing yet another observable, then again, all dependent formulas got re-calculated, so we DO have these chain reactions, just like in nuclear reactors.</a:t>
            </a:r>
          </a:p>
          <a:p>
            <a:endParaRPr lang="en-US" baseline="0" dirty="0" smtClean="0"/>
          </a:p>
          <a:p>
            <a:r>
              <a:rPr lang="en-US" baseline="0" dirty="0" smtClean="0"/>
              <a:t>But they are CONTAINED – should you write an expression like that outside of reactor, and no observer, no subscription will be created, no side effects.</a:t>
            </a:r>
            <a:endParaRPr lang="en-US"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26</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27</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just like in a nuclear reactor, you can always drop control rods</a:t>
            </a:r>
            <a:r>
              <a:rPr lang="en-US" baseline="0" dirty="0" smtClean="0"/>
              <a:t> and stop the reactor. When it happens, all the implicit subscriptions are dropped, and changes STOP being propagated. </a:t>
            </a:r>
          </a:p>
          <a:p>
            <a:endParaRPr lang="en-US" baseline="0" dirty="0" smtClean="0"/>
          </a:p>
          <a:p>
            <a:r>
              <a:rPr lang="en-US" baseline="0" dirty="0" smtClean="0"/>
              <a:t>And by the way on this slide you can also see that you auto-subscribe not only to </a:t>
            </a:r>
            <a:r>
              <a:rPr lang="en-US" baseline="0" dirty="0" err="1" smtClean="0"/>
              <a:t>bindable</a:t>
            </a:r>
            <a:r>
              <a:rPr lang="en-US" baseline="0" dirty="0" smtClean="0"/>
              <a:t> properties, but to regular events as well. But once again, while reactor is stopped, all subscriptions are dropped. </a:t>
            </a:r>
          </a:p>
          <a:p>
            <a:endParaRPr lang="en-US" baseline="0" dirty="0" smtClean="0"/>
          </a:p>
          <a:p>
            <a:r>
              <a:rPr lang="en-US" baseline="0" dirty="0" smtClean="0"/>
              <a:t>So, this is our approach to “reactive programming” concept implementation.</a:t>
            </a:r>
            <a:endParaRPr lang="en-US" b="1" dirty="0"/>
          </a:p>
        </p:txBody>
      </p:sp>
      <p:sp>
        <p:nvSpPr>
          <p:cNvPr id="4" name="Slide Number Placeholder 3"/>
          <p:cNvSpPr>
            <a:spLocks noGrp="1"/>
          </p:cNvSpPr>
          <p:nvPr>
            <p:ph type="sldNum" sz="quarter" idx="10"/>
          </p:nvPr>
        </p:nvSpPr>
        <p:spPr/>
        <p:txBody>
          <a:bodyPr/>
          <a:lstStyle/>
          <a:p>
            <a:fld id="{0ACE71E8-CEC4-4B6F-81B2-CE3D6BDC3530}" type="slidenum">
              <a:rPr lang="en-US" smtClean="0"/>
              <a:t>28</a:t>
            </a:fld>
            <a:endParaRPr lang="en-US"/>
          </a:p>
        </p:txBody>
      </p:sp>
    </p:spTree>
    <p:extLst>
      <p:ext uri="{BB962C8B-B14F-4D97-AF65-F5344CB8AC3E}">
        <p14:creationId xmlns:p14="http://schemas.microsoft.com/office/powerpoint/2010/main" val="2767841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if I still have</a:t>
            </a:r>
            <a:r>
              <a:rPr lang="en-US" sz="1200" b="0" i="0" kern="1200" baseline="0" dirty="0" smtClean="0">
                <a:solidFill>
                  <a:schemeClr val="tx1"/>
                </a:solidFill>
                <a:effectLst/>
                <a:latin typeface="+mn-lt"/>
                <a:ea typeface="+mn-ea"/>
                <a:cs typeface="+mn-cs"/>
              </a:rPr>
              <a:t> time I would like to quickly review the internals of our compiler.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a:t>
            </a:r>
            <a:r>
              <a:rPr lang="en-US" sz="1200" b="0" i="0" kern="1200" baseline="0" dirty="0" smtClean="0">
                <a:solidFill>
                  <a:schemeClr val="tx1"/>
                </a:solidFill>
                <a:effectLst/>
                <a:latin typeface="+mn-lt"/>
                <a:ea typeface="+mn-ea"/>
                <a:cs typeface="+mn-cs"/>
              </a:rPr>
              <a:t> primary goal was to provide our IO Ninja project with embedded scripting engine, so most design decisions are dictated by this goal. We use LLVM API to build in memory LLVM IR, which is then being fed to LLVM JIT engine which produces machine code for the host application. Saving and loading </a:t>
            </a:r>
            <a:r>
              <a:rPr lang="en-US" sz="1200" b="0" i="0" kern="1200" baseline="0" dirty="0" err="1" smtClean="0">
                <a:solidFill>
                  <a:schemeClr val="tx1"/>
                </a:solidFill>
                <a:effectLst/>
                <a:latin typeface="+mn-lt"/>
                <a:ea typeface="+mn-ea"/>
                <a:cs typeface="+mn-cs"/>
              </a:rPr>
              <a:t>bitcode</a:t>
            </a:r>
            <a:r>
              <a:rPr lang="en-US" sz="1200" b="0" i="0" kern="1200" baseline="0" dirty="0" smtClean="0">
                <a:solidFill>
                  <a:schemeClr val="tx1"/>
                </a:solidFill>
                <a:effectLst/>
                <a:latin typeface="+mn-lt"/>
                <a:ea typeface="+mn-ea"/>
                <a:cs typeface="+mn-cs"/>
              </a:rPr>
              <a:t> files can easily be added to reduce compilation time, but our profiling results showed that actually 60%-70% of compilation time is being spend in </a:t>
            </a:r>
            <a:r>
              <a:rPr lang="en-US" sz="1200" b="0" i="0" kern="1200" baseline="0" dirty="0" err="1" smtClean="0">
                <a:solidFill>
                  <a:schemeClr val="tx1"/>
                </a:solidFill>
                <a:effectLst/>
                <a:latin typeface="+mn-lt"/>
                <a:ea typeface="+mn-ea"/>
                <a:cs typeface="+mn-cs"/>
              </a:rPr>
              <a:t>JITter</a:t>
            </a:r>
            <a:r>
              <a:rPr lang="en-US" sz="1200" b="0" i="0" kern="1200" baseline="0" dirty="0" smtClean="0">
                <a:solidFill>
                  <a:schemeClr val="tx1"/>
                </a:solidFill>
                <a:effectLst/>
                <a:latin typeface="+mn-lt"/>
                <a:ea typeface="+mn-ea"/>
                <a:cs typeface="+mn-cs"/>
              </a:rPr>
              <a:t>, so parsing is definitely NOT the bottleneck at the moment.</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few word</a:t>
            </a:r>
            <a:r>
              <a:rPr lang="en-US" sz="1200" b="0" i="0" kern="1200" baseline="0" dirty="0" smtClean="0">
                <a:solidFill>
                  <a:schemeClr val="tx1"/>
                </a:solidFill>
                <a:effectLst/>
                <a:latin typeface="+mn-lt"/>
                <a:ea typeface="+mn-ea"/>
                <a:cs typeface="+mn-cs"/>
              </a:rPr>
              <a:t>s on front-end implementation.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Lexical and syntactical analysis performed by generated </a:t>
            </a:r>
            <a:r>
              <a:rPr lang="en-US" sz="1200" b="0" i="0" kern="1200" baseline="0" dirty="0" err="1" smtClean="0">
                <a:solidFill>
                  <a:schemeClr val="tx1"/>
                </a:solidFill>
                <a:effectLst/>
                <a:latin typeface="+mn-lt"/>
                <a:ea typeface="+mn-ea"/>
                <a:cs typeface="+mn-cs"/>
              </a:rPr>
              <a:t>lexer</a:t>
            </a:r>
            <a:r>
              <a:rPr lang="en-US" sz="1200" b="0" i="0" kern="1200" baseline="0" dirty="0" smtClean="0">
                <a:solidFill>
                  <a:schemeClr val="tx1"/>
                </a:solidFill>
                <a:effectLst/>
                <a:latin typeface="+mn-lt"/>
                <a:ea typeface="+mn-ea"/>
                <a:cs typeface="+mn-cs"/>
              </a:rPr>
              <a:t> and parser.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Jancy compiler uses a lexical analyzer generated by </a:t>
            </a:r>
            <a:r>
              <a:rPr lang="en-US" sz="1200" b="0" i="0" kern="1200" dirty="0" err="1" smtClean="0">
                <a:solidFill>
                  <a:schemeClr val="tx1"/>
                </a:solidFill>
                <a:effectLst/>
                <a:latin typeface="+mn-lt"/>
                <a:ea typeface="+mn-ea"/>
                <a:cs typeface="+mn-cs"/>
                <a:hlinkClick r:id="rId3"/>
              </a:rPr>
              <a:t>Ragel</a:t>
            </a:r>
            <a:r>
              <a:rPr lang="en-US" sz="1200" b="0" i="0" kern="1200" dirty="0" smtClean="0">
                <a:solidFill>
                  <a:schemeClr val="tx1"/>
                </a:solidFill>
                <a:effectLst/>
                <a:latin typeface="+mn-lt"/>
                <a:ea typeface="+mn-ea"/>
                <a:cs typeface="+mn-cs"/>
              </a:rPr>
              <a:t> (a universal finite state machine compiler). It is perfectly suited for building </a:t>
            </a:r>
            <a:r>
              <a:rPr lang="en-US" sz="1200" b="0" i="0" kern="1200" dirty="0" err="1" smtClean="0">
                <a:solidFill>
                  <a:schemeClr val="tx1"/>
                </a:solidFill>
                <a:effectLst/>
                <a:latin typeface="+mn-lt"/>
                <a:ea typeface="+mn-ea"/>
                <a:cs typeface="+mn-cs"/>
              </a:rPr>
              <a:t>lexers</a:t>
            </a:r>
            <a:r>
              <a:rPr lang="en-US" sz="1200" b="0" i="0" kern="1200" dirty="0" smtClean="0">
                <a:solidFill>
                  <a:schemeClr val="tx1"/>
                </a:solidFill>
                <a:effectLst/>
                <a:latin typeface="+mn-lt"/>
                <a:ea typeface="+mn-ea"/>
                <a:cs typeface="+mn-cs"/>
              </a:rPr>
              <a:t> due to the convenience and expressiveness of its input language and, even more importantly, the unbeatable performance of the output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parser for the Jancy compiler is generated using Bulldozer, that’s the builder of table-driven LL parsers</a:t>
            </a:r>
            <a:r>
              <a:rPr lang="en-US" sz="1200" b="0" i="0" kern="1200" baseline="0" dirty="0" smtClean="0">
                <a:solidFill>
                  <a:schemeClr val="tx1"/>
                </a:solidFill>
                <a:effectLst/>
                <a:latin typeface="+mn-lt"/>
                <a:ea typeface="+mn-ea"/>
                <a:cs typeface="+mn-cs"/>
              </a:rPr>
              <a:t> written SPECIFICALLY for Jancy.</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reason why we chose a generated parser while most production-level compilers favor recursive descent is this: we wanted to achieve </a:t>
            </a:r>
            <a:r>
              <a:rPr lang="en-US" sz="1200" b="0" i="1" kern="1200" dirty="0" smtClean="0">
                <a:solidFill>
                  <a:schemeClr val="tx1"/>
                </a:solidFill>
                <a:effectLst/>
                <a:latin typeface="+mn-lt"/>
                <a:ea typeface="+mn-ea"/>
                <a:cs typeface="+mn-cs"/>
              </a:rPr>
              <a:t>the perfect syntax</a:t>
            </a:r>
            <a:r>
              <a:rPr lang="en-US" sz="1200" b="0" i="0" kern="1200" dirty="0" smtClean="0">
                <a:solidFill>
                  <a:schemeClr val="tx1"/>
                </a:solidFill>
                <a:effectLst/>
                <a:latin typeface="+mn-lt"/>
                <a:ea typeface="+mn-ea"/>
                <a:cs typeface="+mn-cs"/>
              </a:rPr>
              <a:t> for our language. In order to succeed we had to go through a lot of trial and error experiments. We didn't want to be bogged down in the routine of adjusting a recursive-descent parser. In addition, the generated parser provides two more benefits:</a:t>
            </a:r>
            <a:endParaRPr lang="en-US" dirty="0" smtClean="0"/>
          </a:p>
          <a:p>
            <a:endParaRPr lang="en-US" sz="1200" b="0" i="0" kern="1200" dirty="0" smtClean="0">
              <a:solidFill>
                <a:schemeClr val="tx1"/>
              </a:solidFill>
              <a:effectLst/>
              <a:latin typeface="+mn-lt"/>
              <a:ea typeface="+mn-ea"/>
              <a:cs typeface="+mn-cs"/>
            </a:endParaRPr>
          </a:p>
          <a:p>
            <a:r>
              <a:rPr lang="en-US" dirty="0" smtClean="0"/>
              <a:t>EBNF grammar as a permanently relevant syntax reference</a:t>
            </a:r>
          </a:p>
          <a:p>
            <a:r>
              <a:rPr lang="en-US" dirty="0" smtClean="0"/>
              <a:t>Natural constraints to not let you get too crazy with the syntax</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29</a:t>
            </a:fld>
            <a:endParaRPr lang="en-US"/>
          </a:p>
        </p:txBody>
      </p:sp>
    </p:spTree>
    <p:extLst>
      <p:ext uri="{BB962C8B-B14F-4D97-AF65-F5344CB8AC3E}">
        <p14:creationId xmlns:p14="http://schemas.microsoft.com/office/powerpoint/2010/main" val="3958833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words on how we use LLVM API.</a:t>
            </a:r>
          </a:p>
          <a:p>
            <a:endParaRPr lang="en-US" dirty="0" smtClean="0"/>
          </a:p>
          <a:p>
            <a:r>
              <a:rPr lang="en-US" dirty="0" smtClean="0"/>
              <a:t>Most samples demonstrating how to use LLVM API work with LLVM classes directly. We found it works better to create an</a:t>
            </a:r>
            <a:r>
              <a:rPr lang="en-US" baseline="0" dirty="0" smtClean="0"/>
              <a:t> abstraction layer of API and work with LLVM through adapter classes. This is because it’s pretty hard to encode all the language-specific information in LLVM classes. So actually when Jancy compiler creates basic blocks, types, functions, variables and so on it does so via Jancy API adapter classes. Mapping between Jancy API classes and LLVM API classes is pretty straightforward, so you will find all familiar Type, </a:t>
            </a:r>
            <a:r>
              <a:rPr lang="en-US" baseline="0" dirty="0" err="1" smtClean="0"/>
              <a:t>StructType</a:t>
            </a:r>
            <a:r>
              <a:rPr lang="en-US" baseline="0" dirty="0" smtClean="0"/>
              <a:t>, </a:t>
            </a:r>
            <a:r>
              <a:rPr lang="en-US" baseline="0" dirty="0" err="1" smtClean="0"/>
              <a:t>BasicBlock</a:t>
            </a:r>
            <a:r>
              <a:rPr lang="en-US" baseline="0" dirty="0" smtClean="0"/>
              <a:t>, Function and so on, but it’s not always exactly transparent one to one mapping. For example, </a:t>
            </a:r>
            <a:r>
              <a:rPr lang="en-US" baseline="0" dirty="0" err="1" smtClean="0"/>
              <a:t>jnc</a:t>
            </a:r>
            <a:r>
              <a:rPr lang="en-US" baseline="0" dirty="0" smtClean="0"/>
              <a:t>::Variable maps to </a:t>
            </a:r>
            <a:r>
              <a:rPr lang="en-US" baseline="0" dirty="0" err="1" smtClean="0"/>
              <a:t>llvm</a:t>
            </a:r>
            <a:r>
              <a:rPr lang="en-US" baseline="0" dirty="0" smtClean="0"/>
              <a:t>::</a:t>
            </a:r>
            <a:r>
              <a:rPr lang="en-US" baseline="0" dirty="0" err="1" smtClean="0"/>
              <a:t>GlobalVariable</a:t>
            </a:r>
            <a:r>
              <a:rPr lang="en-US" baseline="0" dirty="0" smtClean="0"/>
              <a:t> if it’s static, </a:t>
            </a:r>
            <a:r>
              <a:rPr lang="en-US" baseline="0" dirty="0" err="1" smtClean="0"/>
              <a:t>llvm</a:t>
            </a:r>
            <a:r>
              <a:rPr lang="en-US" baseline="0" dirty="0" smtClean="0"/>
              <a:t>::</a:t>
            </a:r>
            <a:r>
              <a:rPr lang="en-US" baseline="0" dirty="0" err="1" smtClean="0"/>
              <a:t>AllocaInst</a:t>
            </a:r>
            <a:r>
              <a:rPr lang="en-US" baseline="0" dirty="0" smtClean="0"/>
              <a:t> if it’s on stack, </a:t>
            </a:r>
            <a:r>
              <a:rPr lang="en-US" baseline="0" dirty="0" err="1" smtClean="0"/>
              <a:t>llvm</a:t>
            </a:r>
            <a:r>
              <a:rPr lang="en-US" baseline="0" dirty="0" smtClean="0"/>
              <a:t>::</a:t>
            </a:r>
            <a:r>
              <a:rPr lang="en-US" baseline="0" dirty="0" err="1" smtClean="0"/>
              <a:t>GEPInst</a:t>
            </a:r>
            <a:r>
              <a:rPr lang="en-US" baseline="0" dirty="0" smtClean="0"/>
              <a:t> if it’s thread, </a:t>
            </a:r>
            <a:r>
              <a:rPr lang="en-US" baseline="0" dirty="0" err="1" smtClean="0"/>
              <a:t>llvm</a:t>
            </a:r>
            <a:r>
              <a:rPr lang="en-US" baseline="0" dirty="0" smtClean="0"/>
              <a:t>::</a:t>
            </a:r>
            <a:r>
              <a:rPr lang="en-US" baseline="0" dirty="0" err="1" smtClean="0"/>
              <a:t>CallInst</a:t>
            </a:r>
            <a:r>
              <a:rPr lang="en-US" baseline="0" dirty="0" smtClean="0"/>
              <a:t> if it’s on heap. </a:t>
            </a:r>
          </a:p>
          <a:p>
            <a:endParaRPr lang="en-US" baseline="0" dirty="0" smtClean="0"/>
          </a:p>
          <a:p>
            <a:r>
              <a:rPr lang="en-US" baseline="0" dirty="0" smtClean="0"/>
              <a:t>But generally speaking it’s pretty straightforward.</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30</a:t>
            </a:fld>
            <a:endParaRPr lang="en-US"/>
          </a:p>
        </p:txBody>
      </p:sp>
    </p:spTree>
    <p:extLst>
      <p:ext uri="{BB962C8B-B14F-4D97-AF65-F5344CB8AC3E}">
        <p14:creationId xmlns:p14="http://schemas.microsoft.com/office/powerpoint/2010/main" val="61641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would you want to do all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Wikipedia page lists 697 languages, and if you can read the fine print on</a:t>
            </a:r>
            <a:r>
              <a:rPr lang="en-US" sz="1200" kern="1200" baseline="0" dirty="0" smtClean="0">
                <a:solidFill>
                  <a:schemeClr val="tx1"/>
                </a:solidFill>
                <a:effectLst/>
                <a:latin typeface="+mn-lt"/>
                <a:ea typeface="+mn-ea"/>
                <a:cs typeface="+mn-cs"/>
              </a:rPr>
              <a:t> top, these are “NOTABLE”  programming languages. I</a:t>
            </a:r>
            <a:r>
              <a:rPr lang="en-US" sz="1200" kern="1200" dirty="0" smtClean="0">
                <a:solidFill>
                  <a:schemeClr val="tx1"/>
                </a:solidFill>
                <a:effectLst/>
                <a:latin typeface="+mn-lt"/>
                <a:ea typeface="+mn-ea"/>
                <a:cs typeface="+mn-cs"/>
              </a:rPr>
              <a:t>t's a fraction of a fraction the total number of languages, </a:t>
            </a:r>
            <a:r>
              <a:rPr lang="en-US" sz="1200" kern="1200" baseline="0" dirty="0" smtClean="0">
                <a:solidFill>
                  <a:schemeClr val="tx1"/>
                </a:solidFill>
                <a:effectLst/>
                <a:latin typeface="+mn-lt"/>
                <a:ea typeface="+mn-ea"/>
                <a:cs typeface="+mn-cs"/>
              </a:rPr>
              <a:t>these 700 are the ones which are </a:t>
            </a:r>
            <a:r>
              <a:rPr lang="en-US" sz="1200" kern="1200" dirty="0" smtClean="0">
                <a:solidFill>
                  <a:schemeClr val="tx1"/>
                </a:solidFill>
                <a:effectLst/>
                <a:latin typeface="+mn-lt"/>
                <a:ea typeface="+mn-ea"/>
                <a:cs typeface="+mn-cs"/>
              </a:rPr>
              <a:t>*relevant* by wiki standards. There must be </a:t>
            </a:r>
            <a:r>
              <a:rPr lang="en-US" sz="1200" kern="1200" dirty="0" err="1" smtClean="0">
                <a:solidFill>
                  <a:schemeClr val="tx1"/>
                </a:solidFill>
                <a:effectLst/>
                <a:latin typeface="+mn-lt"/>
                <a:ea typeface="+mn-ea"/>
                <a:cs typeface="+mn-cs"/>
              </a:rPr>
              <a:t>magnitues</a:t>
            </a:r>
            <a:r>
              <a:rPr lang="en-US" sz="1200" kern="1200" dirty="0" smtClean="0">
                <a:solidFill>
                  <a:schemeClr val="tx1"/>
                </a:solidFill>
                <a:effectLst/>
                <a:latin typeface="+mn-lt"/>
                <a:ea typeface="+mn-ea"/>
                <a:cs typeface="+mn-cs"/>
              </a:rPr>
              <a:t> more which</a:t>
            </a:r>
            <a:r>
              <a:rPr lang="en-US" sz="1200" kern="1200" baseline="0" dirty="0" smtClean="0">
                <a:solidFill>
                  <a:schemeClr val="tx1"/>
                </a:solidFill>
                <a:effectLst/>
                <a:latin typeface="+mn-lt"/>
                <a:ea typeface="+mn-ea"/>
                <a:cs typeface="+mn-cs"/>
              </a:rPr>
              <a:t> are not. S</a:t>
            </a:r>
            <a:r>
              <a:rPr lang="en-US" sz="1200" kern="1200" dirty="0" smtClean="0">
                <a:solidFill>
                  <a:schemeClr val="tx1"/>
                </a:solidFill>
                <a:effectLst/>
                <a:latin typeface="+mn-lt"/>
                <a:ea typeface="+mn-ea"/>
                <a:cs typeface="+mn-cs"/>
              </a:rPr>
              <a:t>o why create yet another one? Do we really need more?</a:t>
            </a:r>
          </a:p>
          <a:p>
            <a:endParaRPr lang="en-US" dirty="0" smtClean="0"/>
          </a:p>
          <a:p>
            <a:r>
              <a:rPr lang="en-US" dirty="0" smtClean="0"/>
              <a:t>And the short answer</a:t>
            </a:r>
            <a:r>
              <a:rPr lang="en-US" baseline="0" dirty="0" smtClean="0"/>
              <a:t> is “YES”. </a:t>
            </a:r>
            <a:r>
              <a:rPr lang="en-US" dirty="0" smtClean="0"/>
              <a:t>Even though there are 700 languages, there are still gaps. You may want some feature,</a:t>
            </a:r>
            <a:r>
              <a:rPr lang="en-US" baseline="0" dirty="0" smtClean="0"/>
              <a:t> or more often, a combination of </a:t>
            </a:r>
            <a:r>
              <a:rPr lang="en-US" dirty="0" smtClean="0"/>
              <a:t>features, and</a:t>
            </a:r>
            <a:r>
              <a:rPr lang="en-US" baseline="0" dirty="0" smtClean="0"/>
              <a:t> it’s not </a:t>
            </a:r>
            <a:r>
              <a:rPr lang="en-US" dirty="0" smtClean="0"/>
              <a:t>there</a:t>
            </a:r>
            <a:r>
              <a:rPr lang="ru-RU" dirty="0" smtClean="0"/>
              <a:t> </a:t>
            </a:r>
            <a:r>
              <a:rPr lang="en-US" baseline="0" dirty="0" smtClean="0"/>
              <a:t>– at least it’s not there in mainstream or established languages. It may be half-implemented, or only present in some research projects, or some abandoned projects, but there is nothing you could just take and use.</a:t>
            </a:r>
          </a:p>
          <a:p>
            <a:endParaRPr lang="en-US" baseline="0" dirty="0" smtClean="0"/>
          </a:p>
          <a:p>
            <a:r>
              <a:rPr lang="en-US" baseline="0" dirty="0" smtClean="0"/>
              <a:t>So let me tell you what we were looking for and why.</a:t>
            </a:r>
          </a:p>
        </p:txBody>
      </p:sp>
      <p:sp>
        <p:nvSpPr>
          <p:cNvPr id="4" name="Slide Number Placeholder 3"/>
          <p:cNvSpPr>
            <a:spLocks noGrp="1"/>
          </p:cNvSpPr>
          <p:nvPr>
            <p:ph type="sldNum" sz="quarter" idx="10"/>
          </p:nvPr>
        </p:nvSpPr>
        <p:spPr/>
        <p:txBody>
          <a:bodyPr/>
          <a:lstStyle/>
          <a:p>
            <a:fld id="{0ACE71E8-CEC4-4B6F-81B2-CE3D6BDC3530}" type="slidenum">
              <a:rPr lang="en-US" smtClean="0"/>
              <a:t>3</a:t>
            </a:fld>
            <a:endParaRPr lang="en-US"/>
          </a:p>
        </p:txBody>
      </p:sp>
    </p:spTree>
    <p:extLst>
      <p:ext uri="{BB962C8B-B14F-4D97-AF65-F5344CB8AC3E}">
        <p14:creationId xmlns:p14="http://schemas.microsoft.com/office/powerpoint/2010/main" val="54415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the big picture</a:t>
            </a:r>
            <a:r>
              <a:rPr lang="en-US" baseline="0" dirty="0" smtClean="0"/>
              <a:t> of compilation pipeline. Sources are fed to </a:t>
            </a:r>
            <a:r>
              <a:rPr lang="en-US" baseline="0" dirty="0" err="1" smtClean="0"/>
              <a:t>Ragel</a:t>
            </a:r>
            <a:r>
              <a:rPr lang="en-US" baseline="0" dirty="0" smtClean="0"/>
              <a:t>-generated </a:t>
            </a:r>
            <a:r>
              <a:rPr lang="en-US" baseline="0" dirty="0" err="1" smtClean="0"/>
              <a:t>lexer</a:t>
            </a:r>
            <a:r>
              <a:rPr lang="en-US" baseline="0" dirty="0" smtClean="0"/>
              <a:t> first, then tokens flow into Parser, which does syntactic analysis using table-driven generated parser AND semantic analysis in ACTIONS of this generated parser, and it CAN be done in top-down parser, unlike in bottom-up parsers. When you hit the action you have all the context information you need to perform semantic analysis.</a:t>
            </a:r>
          </a:p>
          <a:p>
            <a:endParaRPr lang="en-US" baseline="0" dirty="0" smtClean="0"/>
          </a:p>
          <a:p>
            <a:r>
              <a:rPr lang="en-US" baseline="0" dirty="0" smtClean="0"/>
              <a:t>Parsing is done in multiple passes. The first pass always scans the global scope and builds lists of global entities: types, functions, variables etc. So it’s totally OK to refer to the type or to the function which will be declared later on, or in another file, we don’t enforce declaration before usage rule. Of course, at local scope any local variable MUST be declared before it could be used.</a:t>
            </a:r>
          </a:p>
          <a:p>
            <a:endParaRPr lang="en-US" baseline="0" dirty="0" smtClean="0"/>
          </a:p>
          <a:p>
            <a:r>
              <a:rPr lang="en-US" baseline="0" dirty="0" smtClean="0"/>
              <a:t>Once Jancy Module and corresponding LLVM Modules are generated, LLVM Module is passed to the JIT engine, which generates in-memory machine code, which your application can call directly. But before that, it must be linked to all the necessary support code written in C++.</a:t>
            </a:r>
          </a:p>
          <a:p>
            <a:endParaRPr lang="en-US" baseline="0" dirty="0" smtClean="0"/>
          </a:p>
          <a:p>
            <a:r>
              <a:rPr lang="en-US" baseline="0" dirty="0" smtClean="0"/>
              <a:t>However, I would like to stress this little blue guy in the middle, </a:t>
            </a:r>
            <a:r>
              <a:rPr lang="en-US" baseline="0" dirty="0" err="1" smtClean="0"/>
              <a:t>ExtensionLib</a:t>
            </a:r>
            <a:r>
              <a:rPr lang="en-US" baseline="0" dirty="0" smtClean="0"/>
              <a:t> manager. When we set design goals, we stressed the importance of ABI compatibility. And here is where we harvest the benefits of this compatibility, because it’s really easy to create objects, that look native in Jancy, with all the properties and events and reactive programming capabilities. But, at the same time, implemented are completely in C++. Once these objects are implemented you can export them into the script namespace either statically, or dynamically, depending on what’s more appropriate in your particular case. </a:t>
            </a:r>
          </a:p>
          <a:p>
            <a:endParaRPr lang="en-US" baseline="0" dirty="0" smtClean="0"/>
          </a:p>
          <a:p>
            <a:r>
              <a:rPr lang="en-US" baseline="0" dirty="0" smtClean="0"/>
              <a:t>And we there are samples for both ways.</a:t>
            </a:r>
          </a:p>
          <a:p>
            <a:endParaRPr lang="en-US" baseline="0" dirty="0" smtClean="0"/>
          </a:p>
          <a:p>
            <a:r>
              <a:rPr lang="en-US" baseline="0" dirty="0" smtClean="0"/>
              <a:t>One final thought, we actually considered saving the result of front-end in form of binary LLVM </a:t>
            </a:r>
            <a:r>
              <a:rPr lang="en-US" baseline="0" dirty="0" err="1" smtClean="0"/>
              <a:t>bitcode</a:t>
            </a:r>
            <a:r>
              <a:rPr lang="en-US" baseline="0" dirty="0" smtClean="0"/>
              <a:t> files, and then loading it to speed up compilation process, but profiling showed that it probably will not help much.</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31</a:t>
            </a:fld>
            <a:endParaRPr lang="en-US"/>
          </a:p>
        </p:txBody>
      </p:sp>
    </p:spTree>
    <p:extLst>
      <p:ext uri="{BB962C8B-B14F-4D97-AF65-F5344CB8AC3E}">
        <p14:creationId xmlns:p14="http://schemas.microsoft.com/office/powerpoint/2010/main" val="3175764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does compiler spends its time? 60 to 70 </a:t>
            </a:r>
            <a:r>
              <a:rPr lang="en-US" baseline="0" dirty="0" err="1" smtClean="0"/>
              <a:t>percents</a:t>
            </a:r>
            <a:r>
              <a:rPr lang="en-US" baseline="0" dirty="0" smtClean="0"/>
              <a:t> are spent in JIT. And there are A LOT of things that could be done more optimal on the front end.</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32</a:t>
            </a:fld>
            <a:endParaRPr lang="en-US"/>
          </a:p>
        </p:txBody>
      </p:sp>
    </p:spTree>
    <p:extLst>
      <p:ext uri="{BB962C8B-B14F-4D97-AF65-F5344CB8AC3E}">
        <p14:creationId xmlns:p14="http://schemas.microsoft.com/office/powerpoint/2010/main" val="2410522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saved the best for the last.</a:t>
            </a:r>
            <a:r>
              <a:rPr lang="en-US" baseline="0" dirty="0" smtClean="0"/>
              <a:t> I would like to introduce you our sexy mascot, meet Jancy. </a:t>
            </a:r>
          </a:p>
          <a:p>
            <a:endParaRPr lang="en-US" baseline="0" dirty="0" smtClean="0"/>
          </a:p>
          <a:p>
            <a:r>
              <a:rPr lang="en-US" baseline="0" dirty="0" smtClean="0"/>
              <a:t>We have a live demo on our website, so you are welcome to come and play without need to actually download or build anything. Should you decide to download, you might want to play with Jancy using our NetBeans IDE plugins.</a:t>
            </a:r>
          </a:p>
          <a:p>
            <a:endParaRPr lang="en-US" baseline="0" dirty="0" smtClean="0"/>
          </a:p>
          <a:p>
            <a:r>
              <a:rPr lang="en-US" baseline="0" dirty="0" smtClean="0"/>
              <a:t>And I will be happy to answer your questions.</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33</a:t>
            </a:fld>
            <a:endParaRPr lang="en-US"/>
          </a:p>
        </p:txBody>
      </p:sp>
    </p:spTree>
    <p:extLst>
      <p:ext uri="{BB962C8B-B14F-4D97-AF65-F5344CB8AC3E}">
        <p14:creationId xmlns:p14="http://schemas.microsoft.com/office/powerpoint/2010/main" val="3700646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parser for the Jancy compiler is generated using Bulldozer, our in-house builder of table-driven LL parsers.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reason why we chose a generated parser while most production-level compilers favor recursive descent is this: we wanted to achieve </a:t>
            </a:r>
            <a:r>
              <a:rPr lang="en-US" sz="1200" b="0" i="1" kern="1200" dirty="0" smtClean="0">
                <a:solidFill>
                  <a:schemeClr val="tx1"/>
                </a:solidFill>
                <a:effectLst/>
                <a:latin typeface="+mn-lt"/>
                <a:ea typeface="+mn-ea"/>
                <a:cs typeface="+mn-cs"/>
              </a:rPr>
              <a:t>the perfect syntax</a:t>
            </a:r>
            <a:r>
              <a:rPr lang="en-US" sz="1200" b="0" i="0" kern="1200" dirty="0" smtClean="0">
                <a:solidFill>
                  <a:schemeClr val="tx1"/>
                </a:solidFill>
                <a:effectLst/>
                <a:latin typeface="+mn-lt"/>
                <a:ea typeface="+mn-ea"/>
                <a:cs typeface="+mn-cs"/>
              </a:rPr>
              <a:t> for our language. In order to succeed we had to go through a lot of trial and error experiments. We didn't want to be bogged down in the routine of adjusting a recursive-descent parser. In addition, the generated parser provides two more benefits:</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34</a:t>
            </a:fld>
            <a:endParaRPr lang="en-US"/>
          </a:p>
        </p:txBody>
      </p:sp>
    </p:spTree>
    <p:extLst>
      <p:ext uri="{BB962C8B-B14F-4D97-AF65-F5344CB8AC3E}">
        <p14:creationId xmlns:p14="http://schemas.microsoft.com/office/powerpoint/2010/main" val="499909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Jancy also allows to capture arbitrary arguments in the closure through the use of partial application operator '~()'. You are free to skip arguments during the partial application. For example, you can make it so that the argument 3 comes from the closure, while arguments 1 and 2 come from the call.</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35</a:t>
            </a:fld>
            <a:endParaRPr lang="en-US"/>
          </a:p>
        </p:txBody>
      </p:sp>
    </p:spTree>
    <p:extLst>
      <p:ext uri="{BB962C8B-B14F-4D97-AF65-F5344CB8AC3E}">
        <p14:creationId xmlns:p14="http://schemas.microsoft.com/office/powerpoint/2010/main" val="3565981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Python,</a:t>
            </a:r>
            <a:r>
              <a:rPr lang="en-US" sz="1200" kern="1200" baseline="0" dirty="0" smtClean="0">
                <a:solidFill>
                  <a:schemeClr val="tx1"/>
                </a:solidFill>
                <a:effectLst/>
                <a:latin typeface="+mn-lt"/>
                <a:ea typeface="+mn-ea"/>
                <a:cs typeface="+mn-cs"/>
              </a:rPr>
              <a:t> of course.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believe that one of the major reasons Python has become the language of choice for hackers (and it is -- just look how many books there are Black Hat Python, Gray Hat Python, Python Hacking Essentials) is that it provides a nice way for packing and unpacking arbitrary </a:t>
            </a:r>
            <a:r>
              <a:rPr lang="en-US" sz="1200" kern="1200" dirty="0" err="1" smtClean="0">
                <a:solidFill>
                  <a:schemeClr val="tx1"/>
                </a:solidFill>
                <a:effectLst/>
                <a:latin typeface="+mn-lt"/>
                <a:ea typeface="+mn-ea"/>
                <a:cs typeface="+mn-cs"/>
              </a:rPr>
              <a:t>structs</a:t>
            </a:r>
            <a:r>
              <a:rPr lang="en-US" sz="1200" kern="1200" dirty="0" smtClean="0">
                <a:solidFill>
                  <a:schemeClr val="tx1"/>
                </a:solidFill>
                <a:effectLst/>
                <a:latin typeface="+mn-lt"/>
                <a:ea typeface="+mn-ea"/>
                <a:cs typeface="+mn-cs"/>
              </a:rPr>
              <a:t>. I’m talking of course about struct and more importantly, </a:t>
            </a:r>
            <a:r>
              <a:rPr lang="en-US" sz="1200" kern="1200" dirty="0" err="1" smtClean="0">
                <a:solidFill>
                  <a:schemeClr val="tx1"/>
                </a:solidFill>
                <a:effectLst/>
                <a:latin typeface="+mn-lt"/>
                <a:ea typeface="+mn-ea"/>
                <a:cs typeface="+mn-cs"/>
              </a:rPr>
              <a:t>ctype</a:t>
            </a:r>
            <a:r>
              <a:rPr lang="en-US" sz="1200" kern="1200" dirty="0" smtClean="0">
                <a:solidFill>
                  <a:schemeClr val="tx1"/>
                </a:solidFill>
                <a:effectLst/>
                <a:latin typeface="+mn-lt"/>
                <a:ea typeface="+mn-ea"/>
                <a:cs typeface="+mn-cs"/>
              </a:rPr>
              <a:t> modules.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38</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39</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40</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interesting feature that suits well with IO is function pointer scheduling. When passing a function pointers as a callback of some sort (completion routine, event handler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you are free to assign it some "scheduler".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this scheduler is to ensure the execution of your callback in the correct environment (i.e. a specific worker thread, from within a Windows Message handler, under lock/</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and so 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Scheduler is a built-in interface of the Jancy compiler</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41</a:t>
            </a:fld>
            <a:endParaRPr lang="en-US"/>
          </a:p>
        </p:txBody>
      </p:sp>
    </p:spTree>
    <p:extLst>
      <p:ext uri="{BB962C8B-B14F-4D97-AF65-F5344CB8AC3E}">
        <p14:creationId xmlns:p14="http://schemas.microsoft.com/office/powerpoint/2010/main" val="1403478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Below is a real-life example (from our IO Ninja software) of assigning a socket event handler (which gets fired from within the socket IO thread) and scheduling it to be called from the main UI thread:</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43</a:t>
            </a:fld>
            <a:endParaRPr lang="en-US"/>
          </a:p>
        </p:txBody>
      </p:sp>
    </p:spTree>
    <p:extLst>
      <p:ext uri="{BB962C8B-B14F-4D97-AF65-F5344CB8AC3E}">
        <p14:creationId xmlns:p14="http://schemas.microsoft.com/office/powerpoint/2010/main" val="1643133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product called IO Ninja. I’m not going to talk much about it.</a:t>
            </a:r>
            <a:r>
              <a:rPr lang="en-US" baseline="0" dirty="0" smtClean="0"/>
              <a:t> It’s something like Wireshark, but more generic, something like a all-in-one IO debugger, sniffer AND terminal for all kinds of transports. And we were looking for ways to make it scriptable.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User script would need to do two things mostly: IO and UI. It would need to transmit and analyze IO packets or streams, and it would need to create and handle user-interface, because, obviously, different transports need different UI controls.</a:t>
            </a:r>
            <a:endParaRPr lang="en-US" dirty="0" smtClean="0"/>
          </a:p>
          <a:p>
            <a:endParaRPr lang="en-US" baseline="0" dirty="0" smtClean="0"/>
          </a:p>
          <a:p>
            <a:r>
              <a:rPr lang="en-US" baseline="0" dirty="0" smtClean="0"/>
              <a:t>And yes, Python, JavaScript, </a:t>
            </a:r>
            <a:r>
              <a:rPr lang="en-US" baseline="0" dirty="0" err="1" smtClean="0"/>
              <a:t>Lua</a:t>
            </a:r>
            <a:r>
              <a:rPr lang="en-US" baseline="0" dirty="0" smtClean="0"/>
              <a:t> and other established scripting languages would definitely do it, with Python probably being the number one candidate.</a:t>
            </a:r>
          </a:p>
          <a:p>
            <a:endParaRPr lang="en-US" baseline="0" dirty="0" smtClean="0"/>
          </a:p>
          <a:p>
            <a:r>
              <a:rPr lang="en-US" baseline="0" dirty="0" smtClean="0"/>
              <a:t>But what we really wanted to have, was an ability to just COPY-PASTE definitions of protocol headers from C and work with them the same way they would in C, namely using pointer to </a:t>
            </a:r>
            <a:r>
              <a:rPr lang="en-US" baseline="0" dirty="0" err="1" smtClean="0"/>
              <a:t>structs</a:t>
            </a:r>
            <a:r>
              <a:rPr lang="en-US" baseline="0" dirty="0" smtClean="0"/>
              <a:t> and pointer arithmetic. And this would be a very delicious feature, because not only C approach is the best way of dealing with binary data. But C is de-facto The Standard language of low-level system programing, you could find implementations of any protocol, of any checksum or hash calculation algorithm. But obviously, pointer-related problems should not crash or corrupt the memory of the host application.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thing that was always on my wish list for “the perfect language for IO” is integrated </a:t>
            </a:r>
            <a:r>
              <a:rPr lang="en-US" baseline="0" dirty="0" err="1" smtClean="0"/>
              <a:t>lexer</a:t>
            </a:r>
            <a:r>
              <a:rPr lang="en-US" baseline="0" dirty="0" smtClean="0"/>
              <a:t> generator. Safe pointer arithmetic would take care of dealing with binary packets and streams, and </a:t>
            </a:r>
            <a:r>
              <a:rPr lang="en-US" baseline="0" dirty="0" err="1" smtClean="0"/>
              <a:t>lexer</a:t>
            </a:r>
            <a:r>
              <a:rPr lang="en-US" baseline="0" dirty="0" smtClean="0"/>
              <a:t> would be really helpful for parsing text-based protocols. And incremental part here means that the generated </a:t>
            </a:r>
            <a:r>
              <a:rPr lang="en-US" baseline="0" dirty="0" err="1" smtClean="0"/>
              <a:t>lexer</a:t>
            </a:r>
            <a:r>
              <a:rPr lang="en-US" baseline="0" dirty="0" smtClean="0"/>
              <a:t> should be able to deal with input streams arriving chunk-by-chunk. Because that’s how you receive them over MOST of the transports.</a:t>
            </a:r>
          </a:p>
        </p:txBody>
      </p:sp>
      <p:sp>
        <p:nvSpPr>
          <p:cNvPr id="4" name="Slide Number Placeholder 3"/>
          <p:cNvSpPr>
            <a:spLocks noGrp="1"/>
          </p:cNvSpPr>
          <p:nvPr>
            <p:ph type="sldNum" sz="quarter" idx="10"/>
          </p:nvPr>
        </p:nvSpPr>
        <p:spPr/>
        <p:txBody>
          <a:bodyPr/>
          <a:lstStyle/>
          <a:p>
            <a:fld id="{0ACE71E8-CEC4-4B6F-81B2-CE3D6BDC3530}" type="slidenum">
              <a:rPr lang="en-US" smtClean="0"/>
              <a:t>4</a:t>
            </a:fld>
            <a:endParaRPr lang="en-US"/>
          </a:p>
        </p:txBody>
      </p:sp>
    </p:spTree>
    <p:extLst>
      <p:ext uri="{BB962C8B-B14F-4D97-AF65-F5344CB8AC3E}">
        <p14:creationId xmlns:p14="http://schemas.microsoft.com/office/powerpoint/2010/main" val="490115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Solution: POD vs non-POD and dynamic </a:t>
            </a:r>
            <a:r>
              <a:rPr lang="en-US" sz="1200" kern="1200" dirty="0" err="1" smtClean="0">
                <a:solidFill>
                  <a:schemeClr val="tx1"/>
                </a:solidFill>
                <a:effectLst/>
                <a:latin typeface="+mn-lt"/>
                <a:ea typeface="+mn-ea"/>
                <a:cs typeface="+mn-cs"/>
              </a:rPr>
              <a:t>downcasts</a:t>
            </a:r>
            <a:r>
              <a:rPr lang="en-US" sz="1200" kern="1200" dirty="0" smtClean="0">
                <a:solidFill>
                  <a:schemeClr val="tx1"/>
                </a:solidFill>
                <a:effectLst/>
                <a:latin typeface="+mn-lt"/>
                <a:ea typeface="+mn-ea"/>
                <a:cs typeface="+mn-cs"/>
              </a:rPr>
              <a:t>. In Jancy POD is data without meta-data. It’s OK to copy or modify POD byte-by-byte and this is not going to break anything. Anything containing meta-data – is non-POD (classes, safe-data-pointers, closure-function-pointers and property-pointers and their aggregates)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44</a:t>
            </a:fld>
            <a:endParaRPr lang="en-US"/>
          </a:p>
        </p:txBody>
      </p:sp>
    </p:spTree>
    <p:extLst>
      <p:ext uri="{BB962C8B-B14F-4D97-AF65-F5344CB8AC3E}">
        <p14:creationId xmlns:p14="http://schemas.microsoft.com/office/powerpoint/2010/main" val="3641724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unlike C++ or D in Jancy const-correctness is forced. In C++ or D you receive a const pointer and try to write something where it points to – you get denied. But if you ask compiler to cast it to non-const pointer – it will do it without even generating a warning. But it’s wrong, it’s like spoiling a child if he really asks you to buy a toy which was not intended for him in the first place. In Jancy it’s the way it should be.</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47</a:t>
            </a:fld>
            <a:endParaRPr lang="en-US"/>
          </a:p>
        </p:txBody>
      </p:sp>
    </p:spTree>
    <p:extLst>
      <p:ext uri="{BB962C8B-B14F-4D97-AF65-F5344CB8AC3E}">
        <p14:creationId xmlns:p14="http://schemas.microsoft.com/office/powerpoint/2010/main" val="994340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downcasts</a:t>
            </a:r>
            <a:r>
              <a:rPr lang="en-US" sz="1200" kern="1200" baseline="0" dirty="0" smtClean="0">
                <a:solidFill>
                  <a:schemeClr val="tx1"/>
                </a:solidFill>
                <a:effectLst/>
                <a:latin typeface="+mn-lt"/>
                <a:ea typeface="+mn-ea"/>
                <a:cs typeface="+mn-cs"/>
              </a:rPr>
              <a:t> and other casts which validity cannot be guaranteed at compile time, dynamic cast is required.</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48</a:t>
            </a:fld>
            <a:endParaRPr lang="en-US"/>
          </a:p>
        </p:txBody>
      </p:sp>
    </p:spTree>
    <p:extLst>
      <p:ext uri="{BB962C8B-B14F-4D97-AF65-F5344CB8AC3E}">
        <p14:creationId xmlns:p14="http://schemas.microsoft.com/office/powerpoint/2010/main" val="4287415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49</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50</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51</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55</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56</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57</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58</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for the UI-part, the obvious requirement</a:t>
            </a:r>
            <a:r>
              <a:rPr lang="en-US" baseline="0" dirty="0" smtClean="0"/>
              <a:t> would be the presence of well-developed properties and events, because without ones it’s really hard to design a good framework of UI components. And there is no gap here, most modern languages have properties and events.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there is another thing not as widespread. And that is the ability to write Excel-style auto-evaluating formulas. You know, cell A1 equals cell B1 plus cell C1. You change cell B1, cell A1 gets re-calculated. This concept fits VERY well with UI</a:t>
            </a:r>
            <a:r>
              <a:rPr lang="ru-RU" baseline="0" dirty="0" smtClean="0"/>
              <a:t> </a:t>
            </a:r>
            <a:r>
              <a:rPr lang="en-US" baseline="0" dirty="0" smtClean="0"/>
              <a:t>and we are not the first ones who tried to bring this concept to general-purpose imperative language. But I believe that our approach is rather interesting, because we were able to achieve EXACTLY this: Excel-like auto-evaluation, but in a very CONTROLLED manner, so this “reactivity” happens only where you want it and when you want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these</a:t>
            </a:r>
            <a:r>
              <a:rPr lang="en-US" baseline="0" dirty="0" smtClean="0"/>
              <a:t> are our big items on the wish list. But before getting to implementation, we need to clearly define our design goals.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While the implementation is pretty straightforward in spreadsheets, but it’s not 100% clear what is the BEST way to apply it to the general-purpose imperative language. There are some compilers to JavaScript</a:t>
            </a:r>
            <a:r>
              <a:rPr lang="ru-RU" baseline="0" dirty="0" smtClean="0"/>
              <a:t> </a:t>
            </a:r>
            <a:r>
              <a:rPr lang="en-US" baseline="0" dirty="0" smtClean="0"/>
              <a:t>and pretty big Reactive Programming libraries and, but I believe that our approach is rather interesting, because we achieve EXACTLY this: Excel-like auto-evaluation, but in a very CONTROLLED manner, so this “reactivity” happens only where you want it and when you want it.</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5</a:t>
            </a:fld>
            <a:endParaRPr lang="en-US"/>
          </a:p>
        </p:txBody>
      </p:sp>
    </p:spTree>
    <p:extLst>
      <p:ext uri="{BB962C8B-B14F-4D97-AF65-F5344CB8AC3E}">
        <p14:creationId xmlns:p14="http://schemas.microsoft.com/office/powerpoint/2010/main" val="3531919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a:t>
            </a:r>
            <a:r>
              <a:rPr lang="en-US" sz="1200" kern="1200" baseline="0" dirty="0" smtClean="0">
                <a:solidFill>
                  <a:schemeClr val="tx1"/>
                </a:solidFill>
                <a:effectLst/>
                <a:latin typeface="+mn-lt"/>
                <a:ea typeface="+mn-ea"/>
                <a:cs typeface="+mn-cs"/>
              </a:rPr>
              <a:t> thing I haven’t come across in existing languages is built-in </a:t>
            </a:r>
            <a:r>
              <a:rPr lang="en-US" sz="1200" kern="1200" baseline="0" dirty="0" err="1" smtClean="0">
                <a:solidFill>
                  <a:schemeClr val="tx1"/>
                </a:solidFill>
                <a:effectLst/>
                <a:latin typeface="+mn-lt"/>
                <a:ea typeface="+mn-ea"/>
                <a:cs typeface="+mn-cs"/>
              </a:rPr>
              <a:t>lexer</a:t>
            </a:r>
            <a:r>
              <a:rPr lang="en-US" sz="1200" kern="1200" baseline="0" dirty="0" smtClean="0">
                <a:solidFill>
                  <a:schemeClr val="tx1"/>
                </a:solidFill>
                <a:effectLst/>
                <a:latin typeface="+mn-lt"/>
                <a:ea typeface="+mn-ea"/>
                <a:cs typeface="+mn-cs"/>
              </a:rPr>
              <a:t> generator. And people might think </a:t>
            </a:r>
            <a:r>
              <a:rPr lang="en-US" sz="1200" kern="1200" baseline="0" dirty="0" err="1" smtClean="0">
                <a:solidFill>
                  <a:schemeClr val="tx1"/>
                </a:solidFill>
                <a:effectLst/>
                <a:latin typeface="+mn-lt"/>
                <a:ea typeface="+mn-ea"/>
                <a:cs typeface="+mn-cs"/>
              </a:rPr>
              <a:t>lexers</a:t>
            </a:r>
            <a:r>
              <a:rPr lang="en-US" sz="1200" kern="1200" baseline="0" dirty="0" smtClean="0">
                <a:solidFill>
                  <a:schemeClr val="tx1"/>
                </a:solidFill>
                <a:effectLst/>
                <a:latin typeface="+mn-lt"/>
                <a:ea typeface="+mn-ea"/>
                <a:cs typeface="+mn-cs"/>
              </a:rPr>
              <a:t> are only used in compilers at the tokenization stage.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C-style pointer buffer access is perfect for working with fixed-header-based protocols (IP, TCP, UDP, ICMP). What about the stream-based protocols (HTTP, FTP, POP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to analyze a stream you need to write some parser. Which is complicated by the fact that you need to buffer the stream first, since usually there is no guarantee that lower transport has delivered the message as a whole.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this problem is typical in IO programming, Jancy provides a solution in form of automaton functions. This works similar to </a:t>
            </a:r>
            <a:r>
              <a:rPr lang="en-US" sz="1200" kern="1200" dirty="0" err="1" smtClean="0">
                <a:solidFill>
                  <a:schemeClr val="tx1"/>
                </a:solidFill>
                <a:effectLst/>
                <a:latin typeface="+mn-lt"/>
                <a:ea typeface="+mn-ea"/>
                <a:cs typeface="+mn-cs"/>
              </a:rPr>
              <a:t>lex</a:t>
            </a:r>
            <a:r>
              <a:rPr lang="en-US" sz="1200" kern="1200" dirty="0" smtClean="0">
                <a:solidFill>
                  <a:schemeClr val="tx1"/>
                </a:solidFill>
                <a:effectLst/>
                <a:latin typeface="+mn-lt"/>
                <a:ea typeface="+mn-ea"/>
                <a:cs typeface="+mn-cs"/>
              </a:rPr>
              <a:t>/flex/</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scanner generators, but everything is tightly integrated so there is no this bothersome stage of setting up custom build step and designing interaction between flex- or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-generated code and your main code. This is the feature I always wanted to have anyway.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59</a:t>
            </a:fld>
            <a:endParaRPr lang="en-US"/>
          </a:p>
        </p:txBody>
      </p:sp>
    </p:spTree>
    <p:extLst>
      <p:ext uri="{BB962C8B-B14F-4D97-AF65-F5344CB8AC3E}">
        <p14:creationId xmlns:p14="http://schemas.microsoft.com/office/powerpoint/2010/main" val="9292143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Automaton functions cannot be directly called -- you need a recognizer object of type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to </a:t>
            </a:r>
          </a:p>
          <a:p>
            <a:r>
              <a:rPr lang="en-US" sz="1200" kern="1200" dirty="0" smtClean="0">
                <a:solidFill>
                  <a:schemeClr val="tx1"/>
                </a:solidFill>
                <a:effectLst/>
                <a:latin typeface="+mn-lt"/>
                <a:ea typeface="+mn-ea"/>
                <a:cs typeface="+mn-cs"/>
              </a:rPr>
              <a:t>store the state of DFA and manage accumulation and matching of the input stream.</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features a method 'recognize' to do recognition in one go:</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more importantly, it's also OK to perform recognition incrementally -- chunk by chunk. This is </a:t>
            </a:r>
            <a:r>
              <a:rPr lang="en-US" sz="1200" kern="1200" dirty="0" err="1" smtClean="0">
                <a:solidFill>
                  <a:schemeClr val="tx1"/>
                </a:solidFill>
                <a:effectLst/>
                <a:latin typeface="+mn-lt"/>
                <a:ea typeface="+mn-ea"/>
                <a:cs typeface="+mn-cs"/>
              </a:rPr>
              <a:t>cructial</a:t>
            </a:r>
            <a:r>
              <a:rPr lang="en-US" sz="1200" kern="1200" dirty="0" smtClean="0">
                <a:solidFill>
                  <a:schemeClr val="tx1"/>
                </a:solidFill>
                <a:effectLst/>
                <a:latin typeface="+mn-lt"/>
                <a:ea typeface="+mn-ea"/>
                <a:cs typeface="+mn-cs"/>
              </a:rPr>
              <a:t> when analyzing protocols operating over stream transports like TCP or Serial, where it is not guaranteed that a message will be delivered as a whole and not as multiple segments.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60</a:t>
            </a:fld>
            <a:endParaRPr lang="en-US"/>
          </a:p>
        </p:txBody>
      </p:sp>
    </p:spTree>
    <p:extLst>
      <p:ext uri="{BB962C8B-B14F-4D97-AF65-F5344CB8AC3E}">
        <p14:creationId xmlns:p14="http://schemas.microsoft.com/office/powerpoint/2010/main" val="11415216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Jancy-generated recognizer support mixed-language documents. Developer can switch languages at will, by adjusting the value of field '</a:t>
            </a:r>
            <a:r>
              <a:rPr lang="en-US" sz="1200" kern="1200" dirty="0" err="1" smtClean="0">
                <a:solidFill>
                  <a:schemeClr val="tx1"/>
                </a:solidFill>
                <a:effectLst/>
                <a:latin typeface="+mn-lt"/>
                <a:ea typeface="+mn-ea"/>
                <a:cs typeface="+mn-cs"/>
              </a:rPr>
              <a:t>m_automatonFunc</a:t>
            </a:r>
            <a:r>
              <a:rPr lang="en-US" sz="1200" kern="1200" dirty="0" smtClean="0">
                <a:solidFill>
                  <a:schemeClr val="tx1"/>
                </a:solidFill>
                <a:effectLst/>
                <a:latin typeface="+mn-lt"/>
                <a:ea typeface="+mn-ea"/>
                <a:cs typeface="+mn-cs"/>
              </a:rPr>
              <a:t>' at appropriate locations.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it's possible to maintain a call stack of previous automaton function pointers and thus implement a recognizer for nested language documents of arbitrary complexity.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61</a:t>
            </a:fld>
            <a:endParaRPr lang="en-US"/>
          </a:p>
        </p:txBody>
      </p:sp>
    </p:spTree>
    <p:extLst>
      <p:ext uri="{BB962C8B-B14F-4D97-AF65-F5344CB8AC3E}">
        <p14:creationId xmlns:p14="http://schemas.microsoft.com/office/powerpoint/2010/main" val="2946499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63</a:t>
            </a:fld>
            <a:endParaRPr lang="en-US"/>
          </a:p>
        </p:txBody>
      </p:sp>
    </p:spTree>
    <p:extLst>
      <p:ext uri="{BB962C8B-B14F-4D97-AF65-F5344CB8AC3E}">
        <p14:creationId xmlns:p14="http://schemas.microsoft.com/office/powerpoint/2010/main" val="9814012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address the questions of</a:t>
            </a:r>
            <a:r>
              <a:rPr lang="en-US" sz="1200" kern="1200" baseline="0" dirty="0" smtClean="0">
                <a:solidFill>
                  <a:schemeClr val="tx1"/>
                </a:solidFill>
                <a:effectLst/>
                <a:latin typeface="+mn-lt"/>
                <a:ea typeface="+mn-ea"/>
                <a:cs typeface="+mn-cs"/>
              </a:rPr>
              <a:t> safety. Are bounds check are really all that we need? For example, what’s going to happen when we return a pointer to a local variable?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pointer is created (more precisely, when validator is required), stack data is “lifted” to GC-heap:</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LLVM </a:t>
            </a:r>
            <a:r>
              <a:rPr lang="en-US" sz="1200" kern="1200" dirty="0" err="1" smtClean="0">
                <a:solidFill>
                  <a:schemeClr val="tx1"/>
                </a:solidFill>
                <a:effectLst/>
                <a:latin typeface="+mn-lt"/>
                <a:ea typeface="+mn-ea"/>
                <a:cs typeface="+mn-cs"/>
              </a:rPr>
              <a:t>alloca</a:t>
            </a:r>
            <a:r>
              <a:rPr lang="en-US" sz="1200" kern="1200" dirty="0" smtClean="0">
                <a:solidFill>
                  <a:schemeClr val="tx1"/>
                </a:solidFill>
                <a:effectLst/>
                <a:latin typeface="+mn-lt"/>
                <a:ea typeface="+mn-ea"/>
                <a:cs typeface="+mn-cs"/>
              </a:rPr>
              <a:t> instructions are replaced</a:t>
            </a:r>
            <a:r>
              <a:rPr lang="en-US" sz="1200" kern="1200" baseline="0" dirty="0" smtClean="0">
                <a:solidFill>
                  <a:schemeClr val="tx1"/>
                </a:solidFill>
                <a:effectLst/>
                <a:latin typeface="+mn-lt"/>
                <a:ea typeface="+mn-ea"/>
                <a:cs typeface="+mn-cs"/>
              </a:rPr>
              <a:t> with calls to GC-allocation and local variable will be OK to reference after the activation of the function it belongs to. S</a:t>
            </a:r>
            <a:r>
              <a:rPr lang="en-US" sz="1200" kern="1200" dirty="0" smtClean="0">
                <a:solidFill>
                  <a:schemeClr val="tx1"/>
                </a:solidFill>
                <a:effectLst/>
                <a:latin typeface="+mn-lt"/>
                <a:ea typeface="+mn-ea"/>
                <a:cs typeface="+mn-cs"/>
              </a:rPr>
              <a:t>o unlike C it’s actually OK to return addresses of local variables.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66</a:t>
            </a:fld>
            <a:endParaRPr lang="en-US"/>
          </a:p>
        </p:txBody>
      </p:sp>
    </p:spTree>
    <p:extLst>
      <p:ext uri="{BB962C8B-B14F-4D97-AF65-F5344CB8AC3E}">
        <p14:creationId xmlns:p14="http://schemas.microsoft.com/office/powerpoint/2010/main" val="7043649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Multicast </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67</a:t>
            </a:fld>
            <a:endParaRPr lang="en-US"/>
          </a:p>
        </p:txBody>
      </p:sp>
    </p:spTree>
    <p:extLst>
      <p:ext uri="{BB962C8B-B14F-4D97-AF65-F5344CB8AC3E}">
        <p14:creationId xmlns:p14="http://schemas.microsoft.com/office/powerpoint/2010/main" val="1758440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Property in context of</a:t>
            </a:r>
            <a:r>
              <a:rPr lang="en-US" baseline="0" dirty="0" smtClean="0"/>
              <a:t> p</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68</a:t>
            </a:fld>
            <a:endParaRPr lang="en-US"/>
          </a:p>
        </p:txBody>
      </p:sp>
    </p:spTree>
    <p:extLst>
      <p:ext uri="{BB962C8B-B14F-4D97-AF65-F5344CB8AC3E}">
        <p14:creationId xmlns:p14="http://schemas.microsoft.com/office/powerpoint/2010/main" val="104082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starting development</a:t>
            </a:r>
            <a:r>
              <a:rPr lang="en-US" baseline="0" dirty="0" smtClean="0"/>
              <a:t> we set our design goals, to define exactly what kind of language we tried to create. You can see them over here.</a:t>
            </a:r>
          </a:p>
          <a:p>
            <a:endParaRPr lang="en-US" baseline="0" dirty="0" smtClean="0"/>
          </a:p>
          <a:p>
            <a:r>
              <a:rPr lang="en-US" baseline="0" dirty="0" smtClean="0"/>
              <a:t>I would like to stress that we </a:t>
            </a:r>
            <a:r>
              <a:rPr lang="en-US" baseline="0" dirty="0" err="1" smtClean="0"/>
              <a:t>targetted</a:t>
            </a:r>
            <a:r>
              <a:rPr lang="en-US" baseline="0" dirty="0" smtClean="0"/>
              <a:t> LLVM from the very beginning.</a:t>
            </a:r>
            <a:endParaRPr lang="en-US" dirty="0" smtClean="0"/>
          </a:p>
          <a:p>
            <a:endParaRPr lang="en-US" dirty="0" smtClean="0"/>
          </a:p>
          <a:p>
            <a:r>
              <a:rPr lang="en-US" dirty="0" smtClean="0"/>
              <a:t>And probably LLVM was what made the whole thing possible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probably the attempt to create a language like that by a small company would look really frightening should we have no LLVM. But we DO have LLVM now! And LLVM takes care of absolutely the HARDEST part of compiler creation – the backend. So with LLVM language designer can actually concentrate on the language itself. And with LLVM the task from “hopeless” downgrades to “intimidating but doable”.</a:t>
            </a:r>
            <a:endParaRPr lang="en-US" dirty="0" smtClean="0"/>
          </a:p>
          <a:p>
            <a:endParaRPr lang="en-US" baseline="0" dirty="0" smtClean="0"/>
          </a:p>
          <a:p>
            <a:r>
              <a:rPr lang="en-US" dirty="0" smtClean="0"/>
              <a:t>Re syntax</a:t>
            </a:r>
            <a:r>
              <a:rPr lang="en-US" baseline="0" dirty="0" smtClean="0"/>
              <a:t> -- a</a:t>
            </a:r>
            <a:r>
              <a:rPr lang="en-US" dirty="0" smtClean="0"/>
              <a:t>s a matter of fact, one</a:t>
            </a:r>
            <a:r>
              <a:rPr lang="en-US" baseline="0" dirty="0" smtClean="0"/>
              <a:t> of design goals was to keep C-syntax intact as much as possible</a:t>
            </a:r>
          </a:p>
          <a:p>
            <a:endParaRPr lang="ru-RU"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6</a:t>
            </a:fld>
            <a:endParaRPr lang="en-US"/>
          </a:p>
        </p:txBody>
      </p:sp>
    </p:spTree>
    <p:extLst>
      <p:ext uri="{BB962C8B-B14F-4D97-AF65-F5344CB8AC3E}">
        <p14:creationId xmlns:p14="http://schemas.microsoft.com/office/powerpoint/2010/main" val="18725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talk I only</a:t>
            </a:r>
            <a:r>
              <a:rPr lang="en-US" baseline="0" dirty="0" smtClean="0"/>
              <a:t> have a chance to tell you about 2 of our big features, but we have a lot more interesting stuff.</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a:t>
            </a:r>
            <a:r>
              <a:rPr lang="en-US" dirty="0" smtClean="0"/>
              <a:t>I will just flash</a:t>
            </a:r>
            <a:r>
              <a:rPr lang="en-US" baseline="0" dirty="0" smtClean="0"/>
              <a:t> this slide real quick, please visit our website and you can see it in more details and with lots of code snippet samples.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Meanwhile, I will jump to the big feature #1 – C-compatible </a:t>
            </a:r>
            <a:r>
              <a:rPr lang="en-US" baseline="0" dirty="0" err="1" smtClean="0"/>
              <a:t>structs</a:t>
            </a:r>
            <a:r>
              <a:rPr lang="en-US" baseline="0" dirty="0" smtClean="0"/>
              <a:t> and safe pointer </a:t>
            </a:r>
            <a:r>
              <a:rPr lang="en-US" baseline="0" dirty="0" err="1" smtClean="0"/>
              <a:t>arithmetics</a:t>
            </a:r>
            <a:r>
              <a:rPr lang="en-US" baseline="0" dirty="0" smtClean="0"/>
              <a:t>.</a:t>
            </a:r>
            <a:endParaRPr lang="en-US" dirty="0" smtClean="0"/>
          </a:p>
          <a:p>
            <a:endParaRPr lang="en-US" dirty="0" smtClean="0"/>
          </a:p>
          <a:p>
            <a:r>
              <a:rPr lang="en-US" baseline="0" dirty="0" smtClean="0"/>
              <a:t>Instead, I will jump directly to the big feature #1, and that is dealing with binary buffers in C-style, but safely.</a:t>
            </a:r>
          </a:p>
          <a:p>
            <a:endParaRPr lang="en-US" baseline="0" dirty="0" smtClean="0"/>
          </a:p>
          <a:p>
            <a:r>
              <a:rPr lang="en-US" dirty="0" smtClean="0"/>
              <a:t>Obviously, once we had a working prototype,</a:t>
            </a:r>
            <a:r>
              <a:rPr lang="en-US" baseline="0" dirty="0" smtClean="0"/>
              <a:t> we filled it to the brim with other features from the wish-lists. I believe they are cool, some will find them controversial, but they are definitely interesting because they are simply found in not that many languages. I am not going to discuss any of them, however, if you are interested, please check them on our </a:t>
            </a:r>
            <a:r>
              <a:rPr lang="en-US" baseline="0" dirty="0" err="1" smtClean="0"/>
              <a:t>websit</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7</a:t>
            </a:fld>
            <a:endParaRPr lang="en-US"/>
          </a:p>
        </p:txBody>
      </p:sp>
    </p:spTree>
    <p:extLst>
      <p:ext uri="{BB962C8B-B14F-4D97-AF65-F5344CB8AC3E}">
        <p14:creationId xmlns:p14="http://schemas.microsoft.com/office/powerpoint/2010/main" val="60104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you are</a:t>
            </a:r>
            <a:r>
              <a:rPr lang="en-US" sz="1200" kern="1200" baseline="0" dirty="0" smtClean="0">
                <a:solidFill>
                  <a:schemeClr val="tx1"/>
                </a:solidFill>
                <a:effectLst/>
                <a:latin typeface="+mn-lt"/>
                <a:ea typeface="+mn-ea"/>
                <a:cs typeface="+mn-cs"/>
              </a:rPr>
              <a:t> doing IO-programming, you deal with binary buffers a LOT. It includes decoding/encoding binary packets or streams, filling or analyzing file headers and so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Large part of doing low-level IO is encoding and decoding of binary packets.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a wrong way of working with binary data and there is a right way. The wrong way,</a:t>
            </a:r>
            <a:r>
              <a:rPr lang="en-US" sz="1200" kern="1200" baseline="0" dirty="0" smtClean="0">
                <a:solidFill>
                  <a:schemeClr val="tx1"/>
                </a:solidFill>
                <a:effectLst/>
                <a:latin typeface="+mn-lt"/>
                <a:ea typeface="+mn-ea"/>
                <a:cs typeface="+mn-cs"/>
              </a:rPr>
              <a:t> of course, would be this:</a:t>
            </a:r>
          </a:p>
        </p:txBody>
      </p:sp>
      <p:sp>
        <p:nvSpPr>
          <p:cNvPr id="4" name="Slide Number Placeholder 3"/>
          <p:cNvSpPr>
            <a:spLocks noGrp="1"/>
          </p:cNvSpPr>
          <p:nvPr>
            <p:ph type="sldNum" sz="quarter" idx="10"/>
          </p:nvPr>
        </p:nvSpPr>
        <p:spPr/>
        <p:txBody>
          <a:bodyPr/>
          <a:lstStyle/>
          <a:p>
            <a:fld id="{0ACE71E8-CEC4-4B6F-81B2-CE3D6BDC3530}" type="slidenum">
              <a:rPr lang="en-US" smtClean="0"/>
              <a:t>8</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9</a:t>
            </a:fld>
            <a:endParaRPr lang="en-US"/>
          </a:p>
        </p:txBody>
      </p:sp>
    </p:spTree>
    <p:extLst>
      <p:ext uri="{BB962C8B-B14F-4D97-AF65-F5344CB8AC3E}">
        <p14:creationId xmlns:p14="http://schemas.microsoft.com/office/powerpoint/2010/main" val="377104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27796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43196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04031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39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4706A-A38C-43B7-883C-A274069C3CBE}"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143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4706A-A38C-43B7-883C-A274069C3CBE}"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76088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4706A-A38C-43B7-883C-A274069C3CBE}"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94380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4706A-A38C-43B7-883C-A274069C3CBE}"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19231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4706A-A38C-43B7-883C-A274069C3CBE}"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04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4664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40709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706A-A38C-43B7-883C-A274069C3CBE}" type="datetimeFigureOut">
              <a:rPr lang="en-US" smtClean="0"/>
              <a:t>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5E928-22C8-4B13-862A-9D371BAE96B6}" type="slidenum">
              <a:rPr lang="en-US" smtClean="0"/>
              <a:t>‹#›</a:t>
            </a:fld>
            <a:endParaRPr lang="en-US"/>
          </a:p>
        </p:txBody>
      </p:sp>
    </p:spTree>
    <p:extLst>
      <p:ext uri="{BB962C8B-B14F-4D97-AF65-F5344CB8AC3E}">
        <p14:creationId xmlns:p14="http://schemas.microsoft.com/office/powerpoint/2010/main" val="180849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ibbo.com/janc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tibbo.com/jancy"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sz="8000" dirty="0" smtClean="0"/>
              <a:t>Jancy</a:t>
            </a:r>
            <a:endParaRPr lang="en-US" sz="8000" dirty="0"/>
          </a:p>
        </p:txBody>
      </p:sp>
      <p:sp>
        <p:nvSpPr>
          <p:cNvPr id="3" name="Subtitle 2"/>
          <p:cNvSpPr>
            <a:spLocks noGrp="1"/>
          </p:cNvSpPr>
          <p:nvPr>
            <p:ph type="subTitle" idx="1"/>
          </p:nvPr>
        </p:nvSpPr>
        <p:spPr>
          <a:xfrm>
            <a:off x="1371600" y="2133600"/>
            <a:ext cx="6400800" cy="1752600"/>
          </a:xfrm>
        </p:spPr>
        <p:txBody>
          <a:bodyPr/>
          <a:lstStyle/>
          <a:p>
            <a:r>
              <a:rPr lang="en-US" dirty="0" smtClean="0"/>
              <a:t>LLVM-based scripting language for IO and UI programming</a:t>
            </a:r>
            <a:endParaRPr lang="en-US" dirty="0"/>
          </a:p>
        </p:txBody>
      </p:sp>
      <p:sp>
        <p:nvSpPr>
          <p:cNvPr id="6" name="TextBox 5"/>
          <p:cNvSpPr txBox="1"/>
          <p:nvPr/>
        </p:nvSpPr>
        <p:spPr>
          <a:xfrm>
            <a:off x="3168475" y="4495800"/>
            <a:ext cx="2807050" cy="830997"/>
          </a:xfrm>
          <a:prstGeom prst="rect">
            <a:avLst/>
          </a:prstGeom>
          <a:noFill/>
        </p:spPr>
        <p:txBody>
          <a:bodyPr wrap="none" rtlCol="0">
            <a:spAutoFit/>
          </a:bodyPr>
          <a:lstStyle/>
          <a:p>
            <a:pPr algn="ctr"/>
            <a:r>
              <a:rPr lang="en-US" sz="2400" dirty="0" smtClean="0"/>
              <a:t>Vladimir </a:t>
            </a:r>
            <a:r>
              <a:rPr lang="en-US" sz="2400" dirty="0" err="1" smtClean="0"/>
              <a:t>Gladkov</a:t>
            </a:r>
            <a:endParaRPr lang="en-US" sz="2400" dirty="0" smtClean="0"/>
          </a:p>
          <a:p>
            <a:pPr algn="ctr"/>
            <a:r>
              <a:rPr lang="en-US" sz="2400" dirty="0" err="1" smtClean="0"/>
              <a:t>Tibbo</a:t>
            </a:r>
            <a:r>
              <a:rPr lang="en-US" sz="2400" dirty="0" smtClean="0"/>
              <a:t> Technology </a:t>
            </a:r>
            <a:r>
              <a:rPr lang="en-US" sz="2400" dirty="0" err="1" smtClean="0"/>
              <a:t>Inc</a:t>
            </a:r>
            <a:endParaRPr lang="en-US" sz="2400" dirty="0"/>
          </a:p>
        </p:txBody>
      </p:sp>
      <p:sp>
        <p:nvSpPr>
          <p:cNvPr id="7" name="TextBox 6"/>
          <p:cNvSpPr txBox="1"/>
          <p:nvPr/>
        </p:nvSpPr>
        <p:spPr>
          <a:xfrm>
            <a:off x="3038664" y="5943600"/>
            <a:ext cx="3066673" cy="461665"/>
          </a:xfrm>
          <a:prstGeom prst="rect">
            <a:avLst/>
          </a:prstGeom>
          <a:noFill/>
        </p:spPr>
        <p:txBody>
          <a:bodyPr wrap="none" rtlCol="0">
            <a:spAutoFit/>
          </a:bodyPr>
          <a:lstStyle/>
          <a:p>
            <a:r>
              <a:rPr lang="en-US" sz="2400" dirty="0" smtClean="0">
                <a:hlinkClick r:id="rId3"/>
              </a:rPr>
              <a:t>http://tibbo.com/jancy</a:t>
            </a:r>
            <a:endParaRPr lang="en-US" sz="2400" dirty="0"/>
          </a:p>
        </p:txBody>
      </p:sp>
    </p:spTree>
    <p:extLst>
      <p:ext uri="{BB962C8B-B14F-4D97-AF65-F5344CB8AC3E}">
        <p14:creationId xmlns:p14="http://schemas.microsoft.com/office/powerpoint/2010/main" val="1991030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IPv4Packet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IP_TOS_POS = 1</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type of service</a:t>
            </a:r>
          </a:p>
          <a:p>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IP_LEN_POS = 2;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total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packet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length	</a:t>
            </a:r>
            <a:endPar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IP_ID_POS = 4;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the packet id    </a:t>
            </a:r>
            <a:endPar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private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IP_FRAG_POS = 6;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the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frag flags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and offset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getTypeOfService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a:t>
            </a:r>
            <a:r>
              <a:rPr lang="en-US" sz="1400" b="1" dirty="0" err="1">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 IP_TOS_POS] &amp; 0x0f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getFragmentFlags</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ByteUtils.getByteNetOrderTo_uint16</a:t>
            </a:r>
            <a:r>
              <a:rPr lang="en-US" sz="1400" b="1" dirty="0" smtClean="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smtClean="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 + IP_FRAG_POS) &gt;&gt; 13</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260887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binary </a:t>
            </a:r>
            <a:r>
              <a:rPr lang="en-US" dirty="0" smtClean="0"/>
              <a:t>data (right)</a:t>
            </a:r>
            <a:endParaRPr lang="en-US" dirty="0"/>
          </a:p>
        </p:txBody>
      </p:sp>
      <p:sp>
        <p:nvSpPr>
          <p:cNvPr id="14" name="TextBox 13"/>
          <p:cNvSpPr txBox="1"/>
          <p:nvPr/>
        </p:nvSpPr>
        <p:spPr>
          <a:xfrm>
            <a:off x="2507845" y="1383268"/>
            <a:ext cx="4285212" cy="523220"/>
          </a:xfrm>
          <a:prstGeom prst="rect">
            <a:avLst/>
          </a:prstGeom>
          <a:noFill/>
        </p:spPr>
        <p:txBody>
          <a:bodyPr wrap="none" rtlCol="0">
            <a:spAutoFit/>
          </a:bodyPr>
          <a:lstStyle/>
          <a:p>
            <a:r>
              <a:rPr lang="en-US" sz="2800" dirty="0" smtClean="0"/>
              <a:t>Step #1 – Define data layout</a:t>
            </a:r>
            <a:endParaRPr lang="en-US" sz="2800" dirty="0"/>
          </a:p>
        </p:txBody>
      </p:sp>
      <p:sp>
        <p:nvSpPr>
          <p:cNvPr id="15" name="Rectangle 14"/>
          <p:cNvSpPr/>
          <p:nvPr/>
        </p:nvSpPr>
        <p:spPr>
          <a:xfrm>
            <a:off x="914400" y="2286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m_version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m_typeOfService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m_type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uint8_t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m_code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bigendian</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uint16_t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m_checksum</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310810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printIpHdr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void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print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 version =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ipHdr.m_version</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ipHdr.m_protocol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IPPROTO_ICMP)</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ipHdr.m_headerLength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print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 type =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icmpHdr.m_type</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79838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printIpHdr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void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print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 version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ipHdr.m_version</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ipHdr.m_protocol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IPPROTO_ICMP)</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ipHdr.m_headerLength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print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 type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icmpHdr.m_type</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1981639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pointer arithmetic safe?</a:t>
            </a:r>
            <a:endParaRPr lang="en-US" dirty="0"/>
          </a:p>
        </p:txBody>
      </p:sp>
      <p:sp>
        <p:nvSpPr>
          <p:cNvPr id="7" name="Rectangle 6"/>
          <p:cNvSpPr/>
          <p:nvPr/>
        </p:nvSpPr>
        <p:spPr>
          <a:xfrm>
            <a:off x="2839378" y="1295400"/>
            <a:ext cx="3465244" cy="523220"/>
          </a:xfrm>
          <a:prstGeom prst="rect">
            <a:avLst/>
          </a:prstGeom>
        </p:spPr>
        <p:txBody>
          <a:bodyPr wrap="none">
            <a:spAutoFit/>
          </a:bodyPr>
          <a:lstStyle/>
          <a:p>
            <a:r>
              <a:rPr lang="en-US" sz="2800" dirty="0" smtClean="0"/>
              <a:t>Fat pointers, obviously</a:t>
            </a:r>
            <a:endParaRPr lang="en-US" sz="2800" dirty="0"/>
          </a:p>
        </p:txBody>
      </p:sp>
      <p:grpSp>
        <p:nvGrpSpPr>
          <p:cNvPr id="70" name="Group 69"/>
          <p:cNvGrpSpPr/>
          <p:nvPr/>
        </p:nvGrpSpPr>
        <p:grpSpPr>
          <a:xfrm>
            <a:off x="1191225" y="2543442"/>
            <a:ext cx="2809746" cy="1576380"/>
            <a:chOff x="769032" y="2438399"/>
            <a:chExt cx="2889464" cy="1557663"/>
          </a:xfrm>
        </p:grpSpPr>
        <p:sp>
          <p:nvSpPr>
            <p:cNvPr id="71" name="Freeform 70"/>
            <p:cNvSpPr/>
            <p:nvPr/>
          </p:nvSpPr>
          <p:spPr>
            <a:xfrm>
              <a:off x="769032" y="2438399"/>
              <a:ext cx="2889464" cy="1557663"/>
            </a:xfrm>
            <a:custGeom>
              <a:avLst/>
              <a:gdLst>
                <a:gd name="connsiteX0" fmla="*/ 0 w 2889464"/>
                <a:gd name="connsiteY0" fmla="*/ 155766 h 1557663"/>
                <a:gd name="connsiteX1" fmla="*/ 155766 w 2889464"/>
                <a:gd name="connsiteY1" fmla="*/ 0 h 1557663"/>
                <a:gd name="connsiteX2" fmla="*/ 2733698 w 2889464"/>
                <a:gd name="connsiteY2" fmla="*/ 0 h 1557663"/>
                <a:gd name="connsiteX3" fmla="*/ 2889464 w 2889464"/>
                <a:gd name="connsiteY3" fmla="*/ 155766 h 1557663"/>
                <a:gd name="connsiteX4" fmla="*/ 2889464 w 2889464"/>
                <a:gd name="connsiteY4" fmla="*/ 1401897 h 1557663"/>
                <a:gd name="connsiteX5" fmla="*/ 2733698 w 2889464"/>
                <a:gd name="connsiteY5" fmla="*/ 1557663 h 1557663"/>
                <a:gd name="connsiteX6" fmla="*/ 155766 w 2889464"/>
                <a:gd name="connsiteY6" fmla="*/ 1557663 h 1557663"/>
                <a:gd name="connsiteX7" fmla="*/ 0 w 2889464"/>
                <a:gd name="connsiteY7" fmla="*/ 1401897 h 1557663"/>
                <a:gd name="connsiteX8" fmla="*/ 0 w 2889464"/>
                <a:gd name="connsiteY8" fmla="*/ 155766 h 155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464" h="1557663">
                  <a:moveTo>
                    <a:pt x="0" y="155766"/>
                  </a:moveTo>
                  <a:cubicBezTo>
                    <a:pt x="0" y="69739"/>
                    <a:pt x="69739" y="0"/>
                    <a:pt x="155766" y="0"/>
                  </a:cubicBezTo>
                  <a:lnTo>
                    <a:pt x="2733698" y="0"/>
                  </a:lnTo>
                  <a:cubicBezTo>
                    <a:pt x="2819725" y="0"/>
                    <a:pt x="2889464" y="69739"/>
                    <a:pt x="2889464" y="155766"/>
                  </a:cubicBezTo>
                  <a:lnTo>
                    <a:pt x="2889464" y="1401897"/>
                  </a:lnTo>
                  <a:cubicBezTo>
                    <a:pt x="2889464" y="1487924"/>
                    <a:pt x="2819725" y="1557663"/>
                    <a:pt x="2733698" y="1557663"/>
                  </a:cubicBezTo>
                  <a:lnTo>
                    <a:pt x="155766" y="1557663"/>
                  </a:lnTo>
                  <a:cubicBezTo>
                    <a:pt x="69739" y="1557663"/>
                    <a:pt x="0" y="1487924"/>
                    <a:pt x="0" y="1401897"/>
                  </a:cubicBezTo>
                  <a:lnTo>
                    <a:pt x="0" y="155766"/>
                  </a:lnTo>
                  <a:close/>
                </a:path>
              </a:pathLst>
            </a:custGeom>
            <a:ln>
              <a:beve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1170374" numCol="1" spcCol="1270" anchor="ctr" anchorCtr="0">
              <a:noAutofit/>
            </a:bodyPr>
            <a:lstStyle/>
            <a:p>
              <a:pPr lvl="0" algn="ctr" defTabSz="933450">
                <a:lnSpc>
                  <a:spcPct val="90000"/>
                </a:lnSpc>
                <a:spcBef>
                  <a:spcPct val="0"/>
                </a:spcBef>
                <a:spcAft>
                  <a:spcPct val="35000"/>
                </a:spcAft>
              </a:pPr>
              <a:r>
                <a:rPr lang="en-US" sz="2400" kern="1200" dirty="0" err="1" smtClean="0"/>
                <a:t>MyStruct</a:t>
              </a:r>
              <a:r>
                <a:rPr lang="en-US" sz="2400" kern="1200" dirty="0" smtClean="0"/>
                <a:t>*</a:t>
              </a:r>
            </a:p>
          </p:txBody>
        </p:sp>
        <p:sp>
          <p:nvSpPr>
            <p:cNvPr id="72" name="Freeform 71"/>
            <p:cNvSpPr/>
            <p:nvPr/>
          </p:nvSpPr>
          <p:spPr>
            <a:xfrm>
              <a:off x="1057978" y="2906154"/>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08438 w 2311571"/>
                <a:gd name="connsiteY4" fmla="*/ 243991 h 469656"/>
                <a:gd name="connsiteX5" fmla="*/ 2311571 w 2311571"/>
                <a:gd name="connsiteY5" fmla="*/ 422690 h 469656"/>
                <a:gd name="connsiteX6" fmla="*/ 2264605 w 2311571"/>
                <a:gd name="connsiteY6" fmla="*/ 469656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cubicBezTo>
                    <a:pt x="2310527" y="112641"/>
                    <a:pt x="2309482" y="178316"/>
                    <a:pt x="2308438" y="243991"/>
                  </a:cubicBezTo>
                  <a:cubicBezTo>
                    <a:pt x="2309482" y="303557"/>
                    <a:pt x="2310527" y="363124"/>
                    <a:pt x="2311571" y="422690"/>
                  </a:cubicBezTo>
                  <a:cubicBezTo>
                    <a:pt x="2311571" y="448629"/>
                    <a:pt x="2290544" y="469656"/>
                    <a:pt x="2264605" y="469656"/>
                  </a:cubicBez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err="1" smtClean="0"/>
                <a:t>MyStruct</a:t>
              </a:r>
              <a:r>
                <a:rPr lang="en-US" sz="1400" kern="1200" dirty="0" smtClean="0"/>
                <a:t> thin* </a:t>
              </a:r>
              <a:r>
                <a:rPr lang="en-US" sz="1400" kern="1200" dirty="0" err="1" smtClean="0"/>
                <a:t>m_p</a:t>
              </a:r>
              <a:endParaRPr lang="en-US" sz="1400" kern="1200" dirty="0"/>
            </a:p>
          </p:txBody>
        </p:sp>
        <p:sp>
          <p:nvSpPr>
            <p:cNvPr id="73" name="Freeform 72"/>
            <p:cNvSpPr/>
            <p:nvPr/>
          </p:nvSpPr>
          <p:spPr>
            <a:xfrm>
              <a:off x="1057978" y="3448065"/>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1154154 w 2311571"/>
                <a:gd name="connsiteY6" fmla="*/ 457183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lnTo>
                    <a:pt x="2311571" y="422690"/>
                  </a:lnTo>
                  <a:cubicBezTo>
                    <a:pt x="2311571" y="448629"/>
                    <a:pt x="2290544" y="469656"/>
                    <a:pt x="2264605" y="469656"/>
                  </a:cubicBezTo>
                  <a:lnTo>
                    <a:pt x="1154154" y="457183"/>
                  </a:ln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smtClean="0"/>
                <a:t>Validator thin* </a:t>
              </a:r>
              <a:r>
                <a:rPr lang="en-US" sz="1400" kern="1200" dirty="0" err="1" smtClean="0"/>
                <a:t>m_validator</a:t>
              </a:r>
              <a:endParaRPr lang="en-US" sz="1400" kern="1200" dirty="0"/>
            </a:p>
          </p:txBody>
        </p:sp>
      </p:grpSp>
      <p:grpSp>
        <p:nvGrpSpPr>
          <p:cNvPr id="74" name="Group 73"/>
          <p:cNvGrpSpPr/>
          <p:nvPr/>
        </p:nvGrpSpPr>
        <p:grpSpPr>
          <a:xfrm>
            <a:off x="1191225" y="4411852"/>
            <a:ext cx="2809746" cy="2063565"/>
            <a:chOff x="4353054" y="2203634"/>
            <a:chExt cx="2809746" cy="2063565"/>
          </a:xfrm>
        </p:grpSpPr>
        <p:sp>
          <p:nvSpPr>
            <p:cNvPr id="75" name="Freeform 74"/>
            <p:cNvSpPr/>
            <p:nvPr/>
          </p:nvSpPr>
          <p:spPr>
            <a:xfrm>
              <a:off x="4353054" y="2203634"/>
              <a:ext cx="2809746" cy="2063565"/>
            </a:xfrm>
            <a:custGeom>
              <a:avLst/>
              <a:gdLst>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39371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11905 h 2063565"/>
                <a:gd name="connsiteX1" fmla="*/ 205740 w 2809746"/>
                <a:gd name="connsiteY1" fmla="*/ 6165 h 2063565"/>
                <a:gd name="connsiteX2" fmla="*/ 1403241 w 2809746"/>
                <a:gd name="connsiteY2" fmla="*/ 0 h 2063565"/>
                <a:gd name="connsiteX3" fmla="*/ 2604006 w 2809746"/>
                <a:gd name="connsiteY3" fmla="*/ 6165 h 2063565"/>
                <a:gd name="connsiteX4" fmla="*/ 2809746 w 2809746"/>
                <a:gd name="connsiteY4" fmla="*/ 211905 h 2063565"/>
                <a:gd name="connsiteX5" fmla="*/ 2809746 w 2809746"/>
                <a:gd name="connsiteY5" fmla="*/ 1857825 h 2063565"/>
                <a:gd name="connsiteX6" fmla="*/ 2604006 w 2809746"/>
                <a:gd name="connsiteY6" fmla="*/ 2063565 h 2063565"/>
                <a:gd name="connsiteX7" fmla="*/ 205740 w 2809746"/>
                <a:gd name="connsiteY7" fmla="*/ 2063565 h 2063565"/>
                <a:gd name="connsiteX8" fmla="*/ 0 w 2809746"/>
                <a:gd name="connsiteY8" fmla="*/ 1857825 h 2063565"/>
                <a:gd name="connsiteX9" fmla="*/ 0 w 2809746"/>
                <a:gd name="connsiteY9" fmla="*/ 211905 h 206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9746" h="2063565">
                  <a:moveTo>
                    <a:pt x="0" y="211905"/>
                  </a:moveTo>
                  <a:cubicBezTo>
                    <a:pt x="0" y="98278"/>
                    <a:pt x="92113" y="6165"/>
                    <a:pt x="205740" y="6165"/>
                  </a:cubicBezTo>
                  <a:lnTo>
                    <a:pt x="1403241" y="0"/>
                  </a:lnTo>
                  <a:lnTo>
                    <a:pt x="2604006" y="6165"/>
                  </a:lnTo>
                  <a:cubicBezTo>
                    <a:pt x="2717633" y="6165"/>
                    <a:pt x="2809746" y="98278"/>
                    <a:pt x="2809746" y="211905"/>
                  </a:cubicBezTo>
                  <a:lnTo>
                    <a:pt x="2809746" y="1857825"/>
                  </a:lnTo>
                  <a:cubicBezTo>
                    <a:pt x="2809746" y="1971452"/>
                    <a:pt x="2717633" y="2063565"/>
                    <a:pt x="2604006" y="2063565"/>
                  </a:cubicBezTo>
                  <a:lnTo>
                    <a:pt x="205740" y="2063565"/>
                  </a:lnTo>
                  <a:cubicBezTo>
                    <a:pt x="92113" y="2063565"/>
                    <a:pt x="0" y="1971452"/>
                    <a:pt x="0" y="1857825"/>
                  </a:cubicBezTo>
                  <a:lnTo>
                    <a:pt x="0" y="21190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546860" numCol="1" spcCol="1270" anchor="ctr" anchorCtr="0">
              <a:noAutofit/>
            </a:bodyPr>
            <a:lstStyle/>
            <a:p>
              <a:pPr lvl="0" algn="ctr" defTabSz="1244600">
                <a:lnSpc>
                  <a:spcPct val="90000"/>
                </a:lnSpc>
                <a:spcBef>
                  <a:spcPct val="0"/>
                </a:spcBef>
                <a:spcAft>
                  <a:spcPct val="35000"/>
                </a:spcAft>
              </a:pPr>
              <a:r>
                <a:rPr lang="en-US" sz="2400" kern="1200" dirty="0" smtClean="0"/>
                <a:t>Validator</a:t>
              </a:r>
              <a:endParaRPr lang="en-US" sz="2400" kern="1200" dirty="0"/>
            </a:p>
          </p:txBody>
        </p:sp>
        <p:sp>
          <p:nvSpPr>
            <p:cNvPr id="76" name="Freeform 75"/>
            <p:cNvSpPr/>
            <p:nvPr/>
          </p:nvSpPr>
          <p:spPr>
            <a:xfrm>
              <a:off x="4634028" y="282707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4809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9345"/>
                    <a:pt x="2246743" y="108717"/>
                    <a:pt x="2246217" y="148090"/>
                  </a:cubicBezTo>
                  <a:cubicBezTo>
                    <a:pt x="2246743" y="188642"/>
                    <a:pt x="2247270" y="229195"/>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m_targetBox</a:t>
              </a:r>
              <a:endParaRPr lang="en-US" sz="1400" kern="1200" dirty="0"/>
            </a:p>
          </p:txBody>
        </p:sp>
        <p:sp>
          <p:nvSpPr>
            <p:cNvPr id="77" name="Freeform 76"/>
            <p:cNvSpPr/>
            <p:nvPr/>
          </p:nvSpPr>
          <p:spPr>
            <a:xfrm>
              <a:off x="4634028" y="317290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2611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2018"/>
                    <a:pt x="2246743" y="94064"/>
                    <a:pt x="2246217" y="126110"/>
                  </a:cubicBezTo>
                  <a:cubicBezTo>
                    <a:pt x="2246743" y="173989"/>
                    <a:pt x="2247270" y="221868"/>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m_validatorBox</a:t>
              </a:r>
              <a:endParaRPr lang="en-US" sz="1400" kern="1200" dirty="0"/>
            </a:p>
          </p:txBody>
        </p:sp>
        <p:sp>
          <p:nvSpPr>
            <p:cNvPr id="78" name="Freeform 77"/>
            <p:cNvSpPr/>
            <p:nvPr/>
          </p:nvSpPr>
          <p:spPr>
            <a:xfrm>
              <a:off x="4634028" y="351873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51755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70566"/>
                    <a:pt x="2246743" y="111161"/>
                    <a:pt x="2246217" y="151755"/>
                  </a:cubicBezTo>
                  <a:cubicBezTo>
                    <a:pt x="2246743" y="191086"/>
                    <a:pt x="2247270" y="230416"/>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m_rangeBegin</a:t>
              </a:r>
              <a:endParaRPr lang="en-US" sz="1400" kern="1200" dirty="0"/>
            </a:p>
          </p:txBody>
        </p:sp>
        <p:sp>
          <p:nvSpPr>
            <p:cNvPr id="79" name="Freeform 78"/>
            <p:cNvSpPr/>
            <p:nvPr/>
          </p:nvSpPr>
          <p:spPr>
            <a:xfrm>
              <a:off x="4634028" y="3864560"/>
              <a:ext cx="2249135"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9135"/>
                <a:gd name="connsiteY0" fmla="*/ 29972 h 299719"/>
                <a:gd name="connsiteX1" fmla="*/ 29972 w 2249135"/>
                <a:gd name="connsiteY1" fmla="*/ 0 h 299719"/>
                <a:gd name="connsiteX2" fmla="*/ 2217824 w 2249135"/>
                <a:gd name="connsiteY2" fmla="*/ 0 h 299719"/>
                <a:gd name="connsiteX3" fmla="*/ 2247796 w 2249135"/>
                <a:gd name="connsiteY3" fmla="*/ 29972 h 299719"/>
                <a:gd name="connsiteX4" fmla="*/ 2249135 w 2249135"/>
                <a:gd name="connsiteY4" fmla="*/ 129775 h 299719"/>
                <a:gd name="connsiteX5" fmla="*/ 2247796 w 2249135"/>
                <a:gd name="connsiteY5" fmla="*/ 269747 h 299719"/>
                <a:gd name="connsiteX6" fmla="*/ 2217824 w 2249135"/>
                <a:gd name="connsiteY6" fmla="*/ 299719 h 299719"/>
                <a:gd name="connsiteX7" fmla="*/ 29972 w 2249135"/>
                <a:gd name="connsiteY7" fmla="*/ 299719 h 299719"/>
                <a:gd name="connsiteX8" fmla="*/ 0 w 2249135"/>
                <a:gd name="connsiteY8" fmla="*/ 269747 h 299719"/>
                <a:gd name="connsiteX9" fmla="*/ 0 w 2249135"/>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135" h="299719">
                  <a:moveTo>
                    <a:pt x="0" y="29972"/>
                  </a:moveTo>
                  <a:cubicBezTo>
                    <a:pt x="0" y="13419"/>
                    <a:pt x="13419" y="0"/>
                    <a:pt x="29972" y="0"/>
                  </a:cubicBezTo>
                  <a:lnTo>
                    <a:pt x="2217824" y="0"/>
                  </a:lnTo>
                  <a:cubicBezTo>
                    <a:pt x="2234377" y="0"/>
                    <a:pt x="2247796" y="13419"/>
                    <a:pt x="2247796" y="29972"/>
                  </a:cubicBezTo>
                  <a:cubicBezTo>
                    <a:pt x="2248242" y="63240"/>
                    <a:pt x="2248689" y="96507"/>
                    <a:pt x="2249135" y="129775"/>
                  </a:cubicBezTo>
                  <a:cubicBezTo>
                    <a:pt x="2248689" y="176432"/>
                    <a:pt x="2248242" y="223090"/>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m_rangeEnd</a:t>
              </a:r>
              <a:endParaRPr lang="en-US" sz="1400" kern="1200" dirty="0"/>
            </a:p>
          </p:txBody>
        </p:sp>
      </p:grpSp>
      <p:grpSp>
        <p:nvGrpSpPr>
          <p:cNvPr id="147" name="Group 146"/>
          <p:cNvGrpSpPr/>
          <p:nvPr/>
        </p:nvGrpSpPr>
        <p:grpSpPr>
          <a:xfrm>
            <a:off x="5036819" y="3150390"/>
            <a:ext cx="2971800" cy="3326610"/>
            <a:chOff x="4343400" y="2354738"/>
            <a:chExt cx="2971800" cy="3733801"/>
          </a:xfrm>
        </p:grpSpPr>
        <p:sp>
          <p:nvSpPr>
            <p:cNvPr id="148" name="Freeform 147"/>
            <p:cNvSpPr/>
            <p:nvPr/>
          </p:nvSpPr>
          <p:spPr>
            <a:xfrm>
              <a:off x="4343400" y="2354738"/>
              <a:ext cx="2971800" cy="3733801"/>
            </a:xfrm>
            <a:custGeom>
              <a:avLst/>
              <a:gdLst>
                <a:gd name="connsiteX0" fmla="*/ 0 w 2971800"/>
                <a:gd name="connsiteY0" fmla="*/ 297180 h 3733801"/>
                <a:gd name="connsiteX1" fmla="*/ 297180 w 2971800"/>
                <a:gd name="connsiteY1" fmla="*/ 0 h 3733801"/>
                <a:gd name="connsiteX2" fmla="*/ 2674620 w 2971800"/>
                <a:gd name="connsiteY2" fmla="*/ 0 h 3733801"/>
                <a:gd name="connsiteX3" fmla="*/ 2971800 w 2971800"/>
                <a:gd name="connsiteY3" fmla="*/ 297180 h 3733801"/>
                <a:gd name="connsiteX4" fmla="*/ 2971800 w 2971800"/>
                <a:gd name="connsiteY4" fmla="*/ 3436621 h 3733801"/>
                <a:gd name="connsiteX5" fmla="*/ 2674620 w 2971800"/>
                <a:gd name="connsiteY5" fmla="*/ 3733801 h 3733801"/>
                <a:gd name="connsiteX6" fmla="*/ 297180 w 2971800"/>
                <a:gd name="connsiteY6" fmla="*/ 3733801 h 3733801"/>
                <a:gd name="connsiteX7" fmla="*/ 0 w 2971800"/>
                <a:gd name="connsiteY7" fmla="*/ 3436621 h 3733801"/>
                <a:gd name="connsiteX8" fmla="*/ 0 w 2971800"/>
                <a:gd name="connsiteY8" fmla="*/ 297180 h 3733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3733801">
                  <a:moveTo>
                    <a:pt x="0" y="297180"/>
                  </a:moveTo>
                  <a:cubicBezTo>
                    <a:pt x="0" y="133052"/>
                    <a:pt x="133052" y="0"/>
                    <a:pt x="297180" y="0"/>
                  </a:cubicBezTo>
                  <a:lnTo>
                    <a:pt x="2674620" y="0"/>
                  </a:lnTo>
                  <a:cubicBezTo>
                    <a:pt x="2838748" y="0"/>
                    <a:pt x="2971800" y="133052"/>
                    <a:pt x="2971800" y="297180"/>
                  </a:cubicBezTo>
                  <a:lnTo>
                    <a:pt x="2971800" y="3436621"/>
                  </a:lnTo>
                  <a:cubicBezTo>
                    <a:pt x="2971800" y="3600749"/>
                    <a:pt x="2838748" y="3733801"/>
                    <a:pt x="2674620" y="3733801"/>
                  </a:cubicBezTo>
                  <a:lnTo>
                    <a:pt x="297180" y="3733801"/>
                  </a:lnTo>
                  <a:cubicBezTo>
                    <a:pt x="133052" y="3733801"/>
                    <a:pt x="0" y="3600749"/>
                    <a:pt x="0" y="3436621"/>
                  </a:cubicBezTo>
                  <a:lnTo>
                    <a:pt x="0" y="29718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94310" tIns="194310" rIns="194310" bIns="2807971" numCol="1" spcCol="1270" anchor="ctr" anchorCtr="0">
              <a:noAutofit/>
            </a:bodyPr>
            <a:lstStyle/>
            <a:p>
              <a:pPr lvl="0" algn="ctr" defTabSz="2266950">
                <a:lnSpc>
                  <a:spcPct val="90000"/>
                </a:lnSpc>
                <a:spcBef>
                  <a:spcPct val="0"/>
                </a:spcBef>
                <a:spcAft>
                  <a:spcPct val="35000"/>
                </a:spcAft>
              </a:pPr>
              <a:r>
                <a:rPr lang="en-US" sz="2400" kern="1200" dirty="0" smtClean="0"/>
                <a:t>Box</a:t>
              </a:r>
              <a:endParaRPr lang="en-US" sz="2400" kern="1200" dirty="0"/>
            </a:p>
          </p:txBody>
        </p:sp>
        <p:sp>
          <p:nvSpPr>
            <p:cNvPr id="149" name="Freeform 148"/>
            <p:cNvSpPr/>
            <p:nvPr/>
          </p:nvSpPr>
          <p:spPr>
            <a:xfrm>
              <a:off x="4621529" y="318061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Box metadata</a:t>
              </a:r>
              <a:endParaRPr lang="en-US" sz="1400" kern="1200" dirty="0"/>
            </a:p>
          </p:txBody>
        </p:sp>
        <p:sp>
          <p:nvSpPr>
            <p:cNvPr id="150" name="Freeform 149"/>
            <p:cNvSpPr/>
            <p:nvPr/>
          </p:nvSpPr>
          <p:spPr>
            <a:xfrm>
              <a:off x="4621529" y="3594240"/>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sp>
          <p:nvSpPr>
            <p:cNvPr id="151" name="Freeform 150"/>
            <p:cNvSpPr/>
            <p:nvPr/>
          </p:nvSpPr>
          <p:spPr>
            <a:xfrm>
              <a:off x="4621529" y="4007867"/>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2" name="Freeform 151"/>
            <p:cNvSpPr/>
            <p:nvPr/>
          </p:nvSpPr>
          <p:spPr>
            <a:xfrm>
              <a:off x="4621529" y="4421492"/>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3" name="Freeform 152"/>
            <p:cNvSpPr/>
            <p:nvPr/>
          </p:nvSpPr>
          <p:spPr>
            <a:xfrm>
              <a:off x="4621529" y="4835118"/>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4" name="Freeform 153"/>
            <p:cNvSpPr/>
            <p:nvPr/>
          </p:nvSpPr>
          <p:spPr>
            <a:xfrm>
              <a:off x="4621529" y="524874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grpSp>
      <p:cxnSp>
        <p:nvCxnSpPr>
          <p:cNvPr id="129" name="Straight Arrow Connector 128"/>
          <p:cNvCxnSpPr>
            <a:stCxn id="73" idx="6"/>
            <a:endCxn id="75" idx="2"/>
          </p:cNvCxnSpPr>
          <p:nvPr/>
        </p:nvCxnSpPr>
        <p:spPr>
          <a:xfrm flipH="1">
            <a:off x="2594466" y="4027916"/>
            <a:ext cx="45" cy="383936"/>
          </a:xfrm>
          <a:prstGeom prst="straightConnector1">
            <a:avLst/>
          </a:prstGeom>
          <a:ln w="285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76" idx="4"/>
            <a:endCxn id="149" idx="1"/>
          </p:cNvCxnSpPr>
          <p:nvPr/>
        </p:nvCxnSpPr>
        <p:spPr>
          <a:xfrm flipV="1">
            <a:off x="3718416" y="3886200"/>
            <a:ext cx="1632380" cy="129717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78" idx="4"/>
            <a:endCxn id="151" idx="0"/>
          </p:cNvCxnSpPr>
          <p:nvPr/>
        </p:nvCxnSpPr>
        <p:spPr>
          <a:xfrm flipV="1">
            <a:off x="3718416" y="4655175"/>
            <a:ext cx="1596532" cy="122352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79" idx="4"/>
            <a:endCxn id="153" idx="6"/>
          </p:cNvCxnSpPr>
          <p:nvPr/>
        </p:nvCxnSpPr>
        <p:spPr>
          <a:xfrm flipV="1">
            <a:off x="3721334" y="5679652"/>
            <a:ext cx="1629462" cy="522901"/>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Curved Connector 167"/>
          <p:cNvCxnSpPr>
            <a:stCxn id="72" idx="4"/>
            <a:endCxn id="152" idx="0"/>
          </p:cNvCxnSpPr>
          <p:nvPr/>
        </p:nvCxnSpPr>
        <p:spPr>
          <a:xfrm>
            <a:off x="3716949" y="3263741"/>
            <a:ext cx="1597999" cy="1759951"/>
          </a:xfrm>
          <a:prstGeom prst="curvedConnector3">
            <a:avLst>
              <a:gd name="adj1" fmla="val 52673"/>
            </a:avLst>
          </a:prstGeom>
          <a:ln w="285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26366" y="1984176"/>
            <a:ext cx="2136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MyStruct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610755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Loads/stores are bounds checked</a:t>
            </a:r>
            <a:endParaRPr lang="en-US" dirty="0"/>
          </a:p>
        </p:txBody>
      </p:sp>
      <p:sp>
        <p:nvSpPr>
          <p:cNvPr id="4" name="Rectangle 3"/>
          <p:cNvSpPr/>
          <p:nvPr/>
        </p:nvSpPr>
        <p:spPr>
          <a:xfrm>
            <a:off x="914400" y="22098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p,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 = 10;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range is checked</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5" name="Rectangle 4"/>
          <p:cNvSpPr/>
          <p:nvPr/>
        </p:nvSpPr>
        <p:spPr>
          <a:xfrm>
            <a:off x="3032476" y="1371600"/>
            <a:ext cx="3079048" cy="523220"/>
          </a:xfrm>
          <a:prstGeom prst="rect">
            <a:avLst/>
          </a:prstGeom>
        </p:spPr>
        <p:txBody>
          <a:bodyPr wrap="none">
            <a:spAutoFit/>
          </a:bodyPr>
          <a:lstStyle/>
          <a:p>
            <a:r>
              <a:rPr lang="en-US" sz="2800" dirty="0" smtClean="0"/>
              <a:t>Pointer dereference</a:t>
            </a:r>
            <a:endParaRPr lang="en-US" sz="2800" dirty="0"/>
          </a:p>
        </p:txBody>
      </p:sp>
      <p:sp>
        <p:nvSpPr>
          <p:cNvPr id="6" name="Rectangle 5"/>
          <p:cNvSpPr/>
          <p:nvPr/>
        </p:nvSpPr>
        <p:spPr>
          <a:xfrm>
            <a:off x="914400" y="4674274"/>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bar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 [] = { 10, 20, 30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 = a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range is checked</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7" name="Rectangle 6"/>
          <p:cNvSpPr/>
          <p:nvPr/>
        </p:nvSpPr>
        <p:spPr>
          <a:xfrm>
            <a:off x="3436241" y="3962400"/>
            <a:ext cx="2271519" cy="523220"/>
          </a:xfrm>
          <a:prstGeom prst="rect">
            <a:avLst/>
          </a:prstGeom>
        </p:spPr>
        <p:txBody>
          <a:bodyPr wrap="none">
            <a:spAutoFit/>
          </a:bodyPr>
          <a:lstStyle/>
          <a:p>
            <a:r>
              <a:rPr lang="en-US" sz="2800" dirty="0" smtClean="0"/>
              <a:t>Array indexing</a:t>
            </a:r>
            <a:endParaRPr lang="en-US" sz="2800" dirty="0"/>
          </a:p>
        </p:txBody>
      </p:sp>
    </p:spTree>
    <p:extLst>
      <p:ext uri="{BB962C8B-B14F-4D97-AF65-F5344CB8AC3E}">
        <p14:creationId xmlns:p14="http://schemas.microsoft.com/office/powerpoint/2010/main" val="2389796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err="1" smtClean="0"/>
              <a:t>sizeof</a:t>
            </a:r>
            <a:r>
              <a:rPr lang="en-US" dirty="0" smtClean="0"/>
              <a:t>/</a:t>
            </a:r>
            <a:r>
              <a:rPr lang="en-US" dirty="0" err="1" smtClean="0"/>
              <a:t>countof</a:t>
            </a:r>
            <a:endParaRPr lang="en-US" dirty="0"/>
          </a:p>
        </p:txBody>
      </p:sp>
      <p:sp>
        <p:nvSpPr>
          <p:cNvPr id="4" name="Rectangle 3"/>
          <p:cNvSpPr/>
          <p:nvPr/>
        </p:nvSpPr>
        <p:spPr>
          <a:xfrm>
            <a:off x="904875"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count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dynamic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countof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0;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&lt; count;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do something with a [</a:t>
            </a:r>
            <a:r>
              <a:rPr lang="en-US" sz="1400" dirty="0" err="1">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773513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bounds checks enough?</a:t>
            </a:r>
            <a:endParaRPr lang="en-US" dirty="0"/>
          </a:p>
        </p:txBody>
      </p:sp>
      <p:sp>
        <p:nvSpPr>
          <p:cNvPr id="3" name="Content Placeholder 2"/>
          <p:cNvSpPr>
            <a:spLocks noGrp="1"/>
          </p:cNvSpPr>
          <p:nvPr>
            <p:ph idx="1"/>
          </p:nvPr>
        </p:nvSpPr>
        <p:spPr/>
        <p:txBody>
          <a:bodyPr/>
          <a:lstStyle/>
          <a:p>
            <a:r>
              <a:rPr lang="en-US" dirty="0" smtClean="0"/>
              <a:t>Dangling pointers?</a:t>
            </a:r>
          </a:p>
          <a:p>
            <a:r>
              <a:rPr lang="en-US" dirty="0" smtClean="0"/>
              <a:t>Unions?</a:t>
            </a:r>
          </a:p>
          <a:p>
            <a:r>
              <a:rPr lang="en-US" dirty="0" smtClean="0"/>
              <a:t>Reinterpret casts?</a:t>
            </a:r>
          </a:p>
          <a:p>
            <a:r>
              <a:rPr lang="en-US" dirty="0" smtClean="0"/>
              <a:t>Pointer-to-fields increments?</a:t>
            </a:r>
          </a:p>
          <a:p>
            <a:r>
              <a:rPr lang="en-US" dirty="0" err="1"/>
              <a:t>Downcasts</a:t>
            </a:r>
            <a:r>
              <a:rPr lang="en-US" dirty="0"/>
              <a:t>?</a:t>
            </a:r>
          </a:p>
          <a:p>
            <a:endParaRPr lang="en-US" dirty="0" smtClean="0"/>
          </a:p>
        </p:txBody>
      </p:sp>
    </p:spTree>
    <p:extLst>
      <p:ext uri="{BB962C8B-B14F-4D97-AF65-F5344CB8AC3E}">
        <p14:creationId xmlns:p14="http://schemas.microsoft.com/office/powerpoint/2010/main" val="254569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bounds checks enough?</a:t>
            </a:r>
          </a:p>
        </p:txBody>
      </p:sp>
      <p:sp>
        <p:nvSpPr>
          <p:cNvPr id="3" name="Content Placeholder 2"/>
          <p:cNvSpPr>
            <a:spLocks noGrp="1"/>
          </p:cNvSpPr>
          <p:nvPr>
            <p:ph idx="1"/>
          </p:nvPr>
        </p:nvSpPr>
        <p:spPr>
          <a:xfrm>
            <a:off x="457200" y="1600200"/>
            <a:ext cx="8382000" cy="4525963"/>
          </a:xfrm>
        </p:spPr>
        <p:txBody>
          <a:bodyPr/>
          <a:lstStyle/>
          <a:p>
            <a:r>
              <a:rPr lang="en-US" dirty="0" smtClean="0"/>
              <a:t>Dangling pointers – impossible in Jancy</a:t>
            </a:r>
          </a:p>
          <a:p>
            <a:r>
              <a:rPr lang="en-US" dirty="0" smtClean="0"/>
              <a:t>Unions</a:t>
            </a:r>
          </a:p>
          <a:p>
            <a:r>
              <a:rPr lang="en-US" dirty="0" smtClean="0"/>
              <a:t>Reinterpret casts</a:t>
            </a:r>
          </a:p>
          <a:p>
            <a:r>
              <a:rPr lang="en-US" dirty="0" smtClean="0"/>
              <a:t>Pointer-to-fields increments – range-controlled</a:t>
            </a:r>
          </a:p>
          <a:p>
            <a:r>
              <a:rPr lang="en-US" dirty="0" err="1" smtClean="0"/>
              <a:t>Downcasts</a:t>
            </a:r>
            <a:r>
              <a:rPr lang="en-US" dirty="0" smtClean="0"/>
              <a:t> – dynamic casts</a:t>
            </a:r>
            <a:endParaRPr lang="en-US" dirty="0"/>
          </a:p>
          <a:p>
            <a:endParaRPr lang="en-US" dirty="0" smtClean="0"/>
          </a:p>
        </p:txBody>
      </p:sp>
      <p:sp>
        <p:nvSpPr>
          <p:cNvPr id="4" name="Rectangle 3"/>
          <p:cNvSpPr/>
          <p:nvPr/>
        </p:nvSpPr>
        <p:spPr>
          <a:xfrm>
            <a:off x="914400" y="49530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(Parent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dynamic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5" name="Right Brace 4"/>
          <p:cNvSpPr/>
          <p:nvPr/>
        </p:nvSpPr>
        <p:spPr>
          <a:xfrm>
            <a:off x="3962400" y="2285999"/>
            <a:ext cx="304800" cy="91440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465675" y="2450811"/>
            <a:ext cx="2687146" cy="584775"/>
          </a:xfrm>
          <a:prstGeom prst="rect">
            <a:avLst/>
          </a:prstGeom>
          <a:noFill/>
        </p:spPr>
        <p:txBody>
          <a:bodyPr wrap="none" rtlCol="0">
            <a:spAutoFit/>
          </a:bodyPr>
          <a:lstStyle/>
          <a:p>
            <a:r>
              <a:rPr lang="en-US" sz="3200" dirty="0"/>
              <a:t>o</a:t>
            </a:r>
            <a:r>
              <a:rPr lang="en-US" sz="3200" dirty="0" smtClean="0"/>
              <a:t>nly when safe</a:t>
            </a:r>
            <a:endParaRPr lang="en-US" sz="3200" dirty="0"/>
          </a:p>
        </p:txBody>
      </p:sp>
    </p:spTree>
    <p:extLst>
      <p:ext uri="{BB962C8B-B14F-4D97-AF65-F5344CB8AC3E}">
        <p14:creationId xmlns:p14="http://schemas.microsoft.com/office/powerpoint/2010/main" val="347972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a:t>Automatic propagation of changes</a:t>
            </a:r>
          </a:p>
          <a:p>
            <a:r>
              <a:rPr lang="en-US" dirty="0" smtClean="0"/>
              <a:t>Observer/Observable </a:t>
            </a:r>
            <a:r>
              <a:rPr lang="en-US" dirty="0"/>
              <a:t>pattern</a:t>
            </a:r>
          </a:p>
          <a:p>
            <a:r>
              <a:rPr lang="en-US" dirty="0" smtClean="0"/>
              <a:t>Our goal: Excel-like re-evaluation for UI</a:t>
            </a:r>
          </a:p>
          <a:p>
            <a:r>
              <a:rPr lang="en-US" dirty="0" smtClean="0"/>
              <a:t>Our workhorses:</a:t>
            </a:r>
          </a:p>
          <a:p>
            <a:pPr lvl="1"/>
            <a:r>
              <a:rPr lang="en-US" dirty="0" smtClean="0"/>
              <a:t>Multicasts &amp; events</a:t>
            </a:r>
          </a:p>
          <a:p>
            <a:pPr lvl="1"/>
            <a:r>
              <a:rPr lang="en-US" dirty="0" smtClean="0"/>
              <a:t>Properties</a:t>
            </a:r>
          </a:p>
          <a:p>
            <a:pPr marL="0" indent="0">
              <a:buNone/>
            </a:pPr>
            <a:endParaRPr lang="en-US" dirty="0" smtClean="0"/>
          </a:p>
        </p:txBody>
      </p:sp>
      <p:sp>
        <p:nvSpPr>
          <p:cNvPr id="5" name="Rectangle 4"/>
          <p:cNvSpPr/>
          <p:nvPr/>
        </p:nvSpPr>
        <p:spPr>
          <a:xfrm>
            <a:off x="4572000" y="5120164"/>
            <a:ext cx="36576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m_editBox.m_isEnabled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m_checkBoxA.m_isChecked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&amp;&amp;</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m_checkBoxB.m_isChecked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120164"/>
            <a:ext cx="342900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uble Wave 6"/>
          <p:cNvSpPr/>
          <p:nvPr/>
        </p:nvSpPr>
        <p:spPr>
          <a:xfrm>
            <a:off x="95250" y="6463189"/>
            <a:ext cx="4486275" cy="1537811"/>
          </a:xfrm>
          <a:prstGeom prst="doubleWave">
            <a:avLst/>
          </a:prstGeom>
          <a:solidFill>
            <a:schemeClr val="bg1"/>
          </a:solidFill>
          <a:ln cap="rnd">
            <a:noFill/>
            <a:prstDash val="sysDash"/>
          </a:ln>
          <a:effectLst/>
        </p:spPr>
        <p:txBody>
          <a:bodyPr wrap="square" rtlCol="0" anchor="ctr">
            <a:spAutoFit/>
          </a:bodyPr>
          <a:lstStyle/>
          <a:p>
            <a:pPr algn="ctr"/>
            <a:endParaRPr lang="en-US" sz="1400" dirty="0" err="1">
              <a:latin typeface="Lucida Console" panose="020B0609040504020204" pitchFamily="49" charset="0"/>
            </a:endParaRPr>
          </a:p>
        </p:txBody>
      </p:sp>
    </p:spTree>
    <p:extLst>
      <p:ext uri="{BB962C8B-B14F-4D97-AF65-F5344CB8AC3E}">
        <p14:creationId xmlns:p14="http://schemas.microsoft.com/office/powerpoint/2010/main" val="3466789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2 main Jancy features</a:t>
            </a:r>
          </a:p>
          <a:p>
            <a:r>
              <a:rPr lang="en-US" dirty="0" smtClean="0"/>
              <a:t>Compiler design and how we use LLVM</a:t>
            </a:r>
          </a:p>
          <a:p>
            <a:r>
              <a:rPr lang="en-US" dirty="0" smtClean="0"/>
              <a:t>Questions</a:t>
            </a:r>
            <a:endParaRPr lang="en-US" dirty="0"/>
          </a:p>
        </p:txBody>
      </p:sp>
    </p:spTree>
    <p:extLst>
      <p:ext uri="{BB962C8B-B14F-4D97-AF65-F5344CB8AC3E}">
        <p14:creationId xmlns:p14="http://schemas.microsoft.com/office/powerpoint/2010/main" val="2315277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a:t>Automatic propagation of changes</a:t>
            </a:r>
          </a:p>
          <a:p>
            <a:r>
              <a:rPr lang="en-US" dirty="0" smtClean="0"/>
              <a:t>Observer/Observable </a:t>
            </a:r>
            <a:r>
              <a:rPr lang="en-US" dirty="0"/>
              <a:t>pattern</a:t>
            </a:r>
          </a:p>
          <a:p>
            <a:r>
              <a:rPr lang="en-US" dirty="0" smtClean="0"/>
              <a:t>Our goal: Excel-like re-evaluation for UI</a:t>
            </a:r>
          </a:p>
          <a:p>
            <a:r>
              <a:rPr lang="en-US" dirty="0" smtClean="0"/>
              <a:t>Our workhorses:</a:t>
            </a:r>
          </a:p>
          <a:p>
            <a:pPr lvl="1"/>
            <a:r>
              <a:rPr lang="en-US" dirty="0" smtClean="0"/>
              <a:t>Multicasts &amp; events</a:t>
            </a:r>
          </a:p>
          <a:p>
            <a:pPr lvl="1"/>
            <a:r>
              <a:rPr lang="en-US" dirty="0" smtClean="0"/>
              <a:t>Properties</a:t>
            </a:r>
          </a:p>
          <a:p>
            <a:pPr marL="0" indent="0">
              <a:buNone/>
            </a:pPr>
            <a:endParaRPr lang="en-US" dirty="0" smtClean="0"/>
          </a:p>
        </p:txBody>
      </p:sp>
      <p:sp>
        <p:nvSpPr>
          <p:cNvPr id="5" name="Rectangle 4"/>
          <p:cNvSpPr/>
          <p:nvPr/>
        </p:nvSpPr>
        <p:spPr>
          <a:xfrm>
            <a:off x="4572000" y="5120164"/>
            <a:ext cx="36576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m_editBox.m_isEnabled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m_checkBoxA.m_isChecked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&amp;&amp;</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m_checkBoxB.</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8" y="5120164"/>
            <a:ext cx="34290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uble Wave 6"/>
          <p:cNvSpPr/>
          <p:nvPr/>
        </p:nvSpPr>
        <p:spPr>
          <a:xfrm>
            <a:off x="85725" y="6463189"/>
            <a:ext cx="4486275" cy="1537811"/>
          </a:xfrm>
          <a:prstGeom prst="doubleWave">
            <a:avLst/>
          </a:prstGeom>
          <a:solidFill>
            <a:schemeClr val="bg1"/>
          </a:solidFill>
          <a:ln cap="rnd">
            <a:noFill/>
            <a:prstDash val="sysDash"/>
          </a:ln>
          <a:effectLst/>
        </p:spPr>
        <p:txBody>
          <a:bodyPr wrap="square" rtlCol="0" anchor="ctr">
            <a:spAutoFit/>
          </a:bodyPr>
          <a:lstStyle/>
          <a:p>
            <a:pPr algn="ctr"/>
            <a:endParaRPr lang="en-US" sz="1400" dirty="0" err="1">
              <a:latin typeface="Lucida Console" panose="020B0609040504020204" pitchFamily="49" charset="0"/>
            </a:endParaRPr>
          </a:p>
        </p:txBody>
      </p:sp>
    </p:spTree>
    <p:extLst>
      <p:ext uri="{BB962C8B-B14F-4D97-AF65-F5344CB8AC3E}">
        <p14:creationId xmlns:p14="http://schemas.microsoft.com/office/powerpoint/2010/main" val="1414315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smtClean="0"/>
              <a:t>Multicasts &amp; events</a:t>
            </a:r>
            <a:endParaRPr lang="en-US" dirty="0"/>
          </a:p>
        </p:txBody>
      </p:sp>
      <p:sp>
        <p:nvSpPr>
          <p:cNvPr id="8" name="Rectangle 7"/>
          <p:cNvSpPr/>
          <p:nvPr/>
        </p:nvSpPr>
        <p:spPr>
          <a:xfrm>
            <a:off x="914400" y="1371600"/>
            <a:ext cx="7315200" cy="440120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C1</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event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m_onComplete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work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m_onComplete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OK, 'call' is accessible from C1</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C1* c</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multicast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m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bar;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baz</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ru-RU"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(100);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foo (100); bar (100</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c.m_onComplete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error, 'call' is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inaccessible</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845499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Bindable</a:t>
            </a:r>
            <a:r>
              <a:rPr lang="en-US" dirty="0" smtClean="0"/>
              <a:t> properties</a:t>
            </a:r>
            <a:endParaRPr lang="en-US" dirty="0"/>
          </a:p>
        </p:txBody>
      </p:sp>
      <p:sp>
        <p:nvSpPr>
          <p:cNvPr id="3" name="Rectangle 2"/>
          <p:cNvSpPr/>
          <p:nvPr/>
        </p:nvSpPr>
        <p:spPr>
          <a:xfrm>
            <a:off x="905540" y="138441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bindable</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5" name="Rectangle 4"/>
          <p:cNvSpPr/>
          <p:nvPr/>
        </p:nvSpPr>
        <p:spPr>
          <a:xfrm>
            <a:off x="914400" y="2027274"/>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m_onChanged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compiler-generated event is '</a:t>
            </a:r>
            <a:r>
              <a:rPr lang="en-US" sz="1400" dirty="0" err="1">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m_onChanged</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7" name="Rectangle 6"/>
          <p:cNvSpPr/>
          <p:nvPr/>
        </p:nvSpPr>
        <p:spPr>
          <a:xfrm>
            <a:off x="914400" y="4191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bindingof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100;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will be called</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1678020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p:txBody>
      </p:sp>
    </p:spTree>
    <p:extLst>
      <p:ext uri="{BB962C8B-B14F-4D97-AF65-F5344CB8AC3E}">
        <p14:creationId xmlns:p14="http://schemas.microsoft.com/office/powerpoint/2010/main" val="3394628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a:p>
            <a:r>
              <a:rPr lang="en-US" dirty="0" smtClean="0"/>
              <a:t>Implicit observers are hard to control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963" y="3810000"/>
            <a:ext cx="2886075" cy="2028825"/>
          </a:xfrm>
          <a:prstGeom prst="rect">
            <a:avLst/>
          </a:prstGeom>
        </p:spPr>
      </p:pic>
    </p:spTree>
    <p:extLst>
      <p:ext uri="{BB962C8B-B14F-4D97-AF65-F5344CB8AC3E}">
        <p14:creationId xmlns:p14="http://schemas.microsoft.com/office/powerpoint/2010/main" val="396438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pic>
        <p:nvPicPr>
          <p:cNvPr id="1028" name="Picture 4" descr="http://www.geek.com/wp-content/uploads/2014/07/cherenko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293" y="1524000"/>
            <a:ext cx="3711415" cy="4876800"/>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1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TcpConnectionSession.m_uiReactor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$"TCP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m_addressCombo.m_editText</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m_isTransmitEnabled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State.Connected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m_actionTable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ActionId.Disconnect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State.Closed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m_adapterProp.m_isEnabled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m_useLocalAddressProp.m_value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m_localPortProp.m_isEnabled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m_useLocalAddressProp.m_value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107727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TcpConnectionSession.m_uiReactor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$"TCP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m_addressCombo.</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m_editText</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m_isTransmitEnabled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State.Connected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m_actionTable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ActionId.Disconnect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State.Closed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m_adapterProp.m_isEnabled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m_useLocalAddressProp.</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m_localPortProp.m_isEnabled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m_useLocalAddressProp.</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405532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Automated, but controlled</a:t>
            </a:r>
            <a:endParaRPr lang="en-US" dirty="0"/>
          </a:p>
        </p:txBody>
      </p:sp>
      <p:sp>
        <p:nvSpPr>
          <p:cNvPr id="4" name="Rectangle 3"/>
          <p:cNvSpPr/>
          <p:nvPr/>
        </p:nvSpPr>
        <p:spPr>
          <a:xfrm>
            <a:off x="914400" y="1524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$"TCP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m_addressCombo.</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m_editText</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m_isTransmitEnabled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State.Connected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onevent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m_transmitButton.</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m_onClicked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handle start button click...</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onevent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m_userEdit.</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m_onChanged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m_passwordEdit.</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m_onChanged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handle login change...</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5" name="Rectangle 4"/>
          <p:cNvSpPr/>
          <p:nvPr/>
        </p:nvSpPr>
        <p:spPr>
          <a:xfrm>
            <a:off x="923925" y="5562600"/>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m_uiReactor.start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m_uiReactor.stop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p:txBody>
      </p:sp>
    </p:spTree>
    <p:extLst>
      <p:ext uri="{BB962C8B-B14F-4D97-AF65-F5344CB8AC3E}">
        <p14:creationId xmlns:p14="http://schemas.microsoft.com/office/powerpoint/2010/main" val="3101947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Main goal: embedded scripting</a:t>
            </a:r>
            <a:endParaRPr lang="ru-RU" dirty="0" smtClean="0"/>
          </a:p>
          <a:p>
            <a:r>
              <a:rPr lang="en-US" dirty="0" err="1" smtClean="0"/>
              <a:t>Ragel</a:t>
            </a:r>
            <a:r>
              <a:rPr lang="en-US" dirty="0" smtClean="0"/>
              <a:t>-generated </a:t>
            </a:r>
            <a:r>
              <a:rPr lang="en-US" dirty="0" err="1" smtClean="0"/>
              <a:t>lexer</a:t>
            </a:r>
            <a:r>
              <a:rPr lang="en-US" dirty="0" smtClean="0"/>
              <a:t> as a front-end</a:t>
            </a:r>
          </a:p>
          <a:p>
            <a:r>
              <a:rPr lang="en-US" dirty="0" smtClean="0"/>
              <a:t>Table-driven generated top-down parser</a:t>
            </a:r>
          </a:p>
          <a:p>
            <a:r>
              <a:rPr lang="en-US" dirty="0" smtClean="0"/>
              <a:t>LLVM API to generate in-memory IR</a:t>
            </a:r>
          </a:p>
          <a:p>
            <a:r>
              <a:rPr lang="en-US" dirty="0" smtClean="0"/>
              <a:t>LLVM JIT to machine code</a:t>
            </a:r>
          </a:p>
          <a:p>
            <a:r>
              <a:rPr lang="en-US" dirty="0" smtClean="0"/>
              <a:t>Plugins for NetBeans IDE</a:t>
            </a:r>
          </a:p>
        </p:txBody>
      </p:sp>
    </p:spTree>
    <p:extLst>
      <p:ext uri="{BB962C8B-B14F-4D97-AF65-F5344CB8AC3E}">
        <p14:creationId xmlns:p14="http://schemas.microsoft.com/office/powerpoint/2010/main" val="4038980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more?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620000" cy="12656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91131" y="5791200"/>
            <a:ext cx="3266384" cy="783193"/>
          </a:xfrm>
          <a:prstGeom prst="roundRect">
            <a:avLst/>
          </a:prstGeom>
          <a:solidFill>
            <a:schemeClr val="bg1"/>
          </a:solidFill>
          <a:effectLst>
            <a:glow rad="228600">
              <a:schemeClr val="accent1">
                <a:satMod val="175000"/>
                <a:alpha val="40000"/>
              </a:schemeClr>
            </a:glow>
          </a:effectLst>
        </p:spPr>
        <p:txBody>
          <a:bodyPr wrap="none" rtlCol="0">
            <a:spAutoFit/>
          </a:bodyPr>
          <a:lstStyle/>
          <a:p>
            <a:pPr algn="r"/>
            <a:r>
              <a:rPr lang="en-US" sz="4000" dirty="0" smtClean="0"/>
              <a:t>~700 already!!</a:t>
            </a:r>
            <a:endParaRPr lang="en-US" sz="4000" dirty="0"/>
          </a:p>
        </p:txBody>
      </p:sp>
    </p:spTree>
    <p:extLst>
      <p:ext uri="{BB962C8B-B14F-4D97-AF65-F5344CB8AC3E}">
        <p14:creationId xmlns:p14="http://schemas.microsoft.com/office/powerpoint/2010/main" val="484273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nc</a:t>
            </a:r>
            <a:r>
              <a:rPr lang="en-US" dirty="0" smtClean="0"/>
              <a:t>::Module vs </a:t>
            </a:r>
            <a:r>
              <a:rPr lang="en-US" dirty="0" err="1" smtClean="0"/>
              <a:t>llvm</a:t>
            </a:r>
            <a:r>
              <a:rPr lang="en-US" dirty="0" smtClean="0"/>
              <a:t>::Module</a:t>
            </a:r>
            <a:endParaRPr lang="en-US" dirty="0"/>
          </a:p>
        </p:txBody>
      </p:sp>
      <p:grpSp>
        <p:nvGrpSpPr>
          <p:cNvPr id="17" name="Group 16"/>
          <p:cNvGrpSpPr/>
          <p:nvPr/>
        </p:nvGrpSpPr>
        <p:grpSpPr>
          <a:xfrm>
            <a:off x="457200" y="1371600"/>
            <a:ext cx="3429000" cy="4876800"/>
            <a:chOff x="457200" y="1371600"/>
            <a:chExt cx="3429000" cy="4876800"/>
          </a:xfrm>
        </p:grpSpPr>
        <p:sp>
          <p:nvSpPr>
            <p:cNvPr id="18" name="Freeform 17"/>
            <p:cNvSpPr/>
            <p:nvPr/>
          </p:nvSpPr>
          <p:spPr>
            <a:xfrm>
              <a:off x="457200" y="1371600"/>
              <a:ext cx="3429000" cy="4876800"/>
            </a:xfrm>
            <a:custGeom>
              <a:avLst/>
              <a:gdLst>
                <a:gd name="connsiteX0" fmla="*/ 0 w 3429000"/>
                <a:gd name="connsiteY0" fmla="*/ 342900 h 4876800"/>
                <a:gd name="connsiteX1" fmla="*/ 342900 w 3429000"/>
                <a:gd name="connsiteY1" fmla="*/ 0 h 4876800"/>
                <a:gd name="connsiteX2" fmla="*/ 3086100 w 3429000"/>
                <a:gd name="connsiteY2" fmla="*/ 0 h 4876800"/>
                <a:gd name="connsiteX3" fmla="*/ 3429000 w 3429000"/>
                <a:gd name="connsiteY3" fmla="*/ 342900 h 4876800"/>
                <a:gd name="connsiteX4" fmla="*/ 3429000 w 3429000"/>
                <a:gd name="connsiteY4" fmla="*/ 4533900 h 4876800"/>
                <a:gd name="connsiteX5" fmla="*/ 3086100 w 3429000"/>
                <a:gd name="connsiteY5" fmla="*/ 4876800 h 4876800"/>
                <a:gd name="connsiteX6" fmla="*/ 342900 w 3429000"/>
                <a:gd name="connsiteY6" fmla="*/ 4876800 h 4876800"/>
                <a:gd name="connsiteX7" fmla="*/ 0 w 3429000"/>
                <a:gd name="connsiteY7" fmla="*/ 4533900 h 4876800"/>
                <a:gd name="connsiteX8" fmla="*/ 0 w 3429000"/>
                <a:gd name="connsiteY8" fmla="*/ 3429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4876800">
                  <a:moveTo>
                    <a:pt x="0" y="342900"/>
                  </a:moveTo>
                  <a:cubicBezTo>
                    <a:pt x="0" y="153522"/>
                    <a:pt x="153522" y="0"/>
                    <a:pt x="342900" y="0"/>
                  </a:cubicBezTo>
                  <a:lnTo>
                    <a:pt x="3086100" y="0"/>
                  </a:lnTo>
                  <a:cubicBezTo>
                    <a:pt x="3275478" y="0"/>
                    <a:pt x="3429000" y="153522"/>
                    <a:pt x="3429000" y="342900"/>
                  </a:cubicBezTo>
                  <a:lnTo>
                    <a:pt x="3429000" y="4533900"/>
                  </a:lnTo>
                  <a:cubicBezTo>
                    <a:pt x="3429000" y="4723278"/>
                    <a:pt x="3275478" y="4876800"/>
                    <a:pt x="3086100" y="4876800"/>
                  </a:cubicBezTo>
                  <a:lnTo>
                    <a:pt x="342900" y="4876800"/>
                  </a:lnTo>
                  <a:cubicBezTo>
                    <a:pt x="153522" y="4876800"/>
                    <a:pt x="0" y="4723278"/>
                    <a:pt x="0" y="45339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186690" bIns="3600450" numCol="1" spcCol="1270" anchor="ctr" anchorCtr="0">
              <a:noAutofit/>
            </a:bodyPr>
            <a:lstStyle/>
            <a:p>
              <a:pPr lvl="0" algn="ctr" defTabSz="2178050">
                <a:lnSpc>
                  <a:spcPct val="90000"/>
                </a:lnSpc>
                <a:spcBef>
                  <a:spcPct val="0"/>
                </a:spcBef>
                <a:spcAft>
                  <a:spcPct val="35000"/>
                </a:spcAft>
              </a:pPr>
              <a:r>
                <a:rPr lang="en-US" sz="4400" kern="1200" dirty="0" smtClean="0"/>
                <a:t>Jancy API</a:t>
              </a:r>
              <a:endParaRPr lang="en-US" sz="4400" kern="1200" dirty="0"/>
            </a:p>
          </p:txBody>
        </p:sp>
        <p:sp>
          <p:nvSpPr>
            <p:cNvPr id="24" name="Freeform 23"/>
            <p:cNvSpPr/>
            <p:nvPr/>
          </p:nvSpPr>
          <p:spPr>
            <a:xfrm>
              <a:off x="800099" y="462200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::Property</a:t>
              </a:r>
              <a:endParaRPr lang="en-US" sz="1600" kern="1200" dirty="0"/>
            </a:p>
          </p:txBody>
        </p:sp>
        <p:sp>
          <p:nvSpPr>
            <p:cNvPr id="25" name="Freeform 24"/>
            <p:cNvSpPr/>
            <p:nvPr/>
          </p:nvSpPr>
          <p:spPr>
            <a:xfrm>
              <a:off x="800099" y="497919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dirty="0" err="1"/>
                <a:t>jnc</a:t>
              </a:r>
              <a:r>
                <a:rPr lang="en-US" sz="1600" dirty="0"/>
                <a:t>::Namespace</a:t>
              </a:r>
              <a:endParaRPr lang="en-US" sz="1600" kern="1200" dirty="0" smtClean="0"/>
            </a:p>
          </p:txBody>
        </p:sp>
        <p:sp>
          <p:nvSpPr>
            <p:cNvPr id="26" name="Freeform 25"/>
            <p:cNvSpPr/>
            <p:nvPr/>
          </p:nvSpPr>
          <p:spPr>
            <a:xfrm>
              <a:off x="800099" y="533638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smtClean="0"/>
                <a:t>…</a:t>
              </a:r>
            </a:p>
          </p:txBody>
        </p:sp>
        <p:sp>
          <p:nvSpPr>
            <p:cNvPr id="19" name="Freeform 18"/>
            <p:cNvSpPr/>
            <p:nvPr/>
          </p:nvSpPr>
          <p:spPr>
            <a:xfrm>
              <a:off x="800099" y="283606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LlvmIrBuilder</a:t>
              </a:r>
              <a:endParaRPr lang="en-US" sz="1600" kern="1200" dirty="0"/>
            </a:p>
          </p:txBody>
        </p:sp>
        <p:sp>
          <p:nvSpPr>
            <p:cNvPr id="20" name="Freeform 19"/>
            <p:cNvSpPr/>
            <p:nvPr/>
          </p:nvSpPr>
          <p:spPr>
            <a:xfrm>
              <a:off x="800099" y="319325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::Value</a:t>
              </a:r>
              <a:endParaRPr lang="en-US" sz="1600" kern="1200" dirty="0"/>
            </a:p>
          </p:txBody>
        </p:sp>
        <p:sp>
          <p:nvSpPr>
            <p:cNvPr id="21" name="Freeform 20"/>
            <p:cNvSpPr/>
            <p:nvPr/>
          </p:nvSpPr>
          <p:spPr>
            <a:xfrm>
              <a:off x="800099" y="355044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BasicBlock</a:t>
              </a:r>
              <a:endParaRPr lang="en-US" sz="1600" kern="1200" dirty="0"/>
            </a:p>
          </p:txBody>
        </p:sp>
        <p:sp>
          <p:nvSpPr>
            <p:cNvPr id="22" name="Freeform 21"/>
            <p:cNvSpPr/>
            <p:nvPr/>
          </p:nvSpPr>
          <p:spPr>
            <a:xfrm>
              <a:off x="800099" y="390763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::Function</a:t>
              </a:r>
              <a:endParaRPr lang="en-US" sz="1600" kern="1200" dirty="0"/>
            </a:p>
          </p:txBody>
        </p:sp>
        <p:sp>
          <p:nvSpPr>
            <p:cNvPr id="23" name="Freeform 22"/>
            <p:cNvSpPr/>
            <p:nvPr/>
          </p:nvSpPr>
          <p:spPr>
            <a:xfrm>
              <a:off x="800099" y="426481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::Variable</a:t>
              </a:r>
              <a:endParaRPr lang="en-US" sz="1600" kern="1200" dirty="0"/>
            </a:p>
          </p:txBody>
        </p:sp>
      </p:grpSp>
      <p:grpSp>
        <p:nvGrpSpPr>
          <p:cNvPr id="3" name="Group 2"/>
          <p:cNvGrpSpPr/>
          <p:nvPr/>
        </p:nvGrpSpPr>
        <p:grpSpPr>
          <a:xfrm>
            <a:off x="4876800" y="1371600"/>
            <a:ext cx="3429000" cy="5334000"/>
            <a:chOff x="4876800" y="1371600"/>
            <a:chExt cx="3429000" cy="5334000"/>
          </a:xfrm>
        </p:grpSpPr>
        <p:sp>
          <p:nvSpPr>
            <p:cNvPr id="4" name="Freeform 3"/>
            <p:cNvSpPr/>
            <p:nvPr/>
          </p:nvSpPr>
          <p:spPr>
            <a:xfrm>
              <a:off x="4876800" y="1371600"/>
              <a:ext cx="3429000" cy="5334000"/>
            </a:xfrm>
            <a:custGeom>
              <a:avLst/>
              <a:gdLst>
                <a:gd name="connsiteX0" fmla="*/ 0 w 3429000"/>
                <a:gd name="connsiteY0" fmla="*/ 342900 h 5334000"/>
                <a:gd name="connsiteX1" fmla="*/ 342900 w 3429000"/>
                <a:gd name="connsiteY1" fmla="*/ 0 h 5334000"/>
                <a:gd name="connsiteX2" fmla="*/ 3086100 w 3429000"/>
                <a:gd name="connsiteY2" fmla="*/ 0 h 5334000"/>
                <a:gd name="connsiteX3" fmla="*/ 3429000 w 3429000"/>
                <a:gd name="connsiteY3" fmla="*/ 342900 h 5334000"/>
                <a:gd name="connsiteX4" fmla="*/ 3429000 w 3429000"/>
                <a:gd name="connsiteY4" fmla="*/ 4991100 h 5334000"/>
                <a:gd name="connsiteX5" fmla="*/ 3086100 w 3429000"/>
                <a:gd name="connsiteY5" fmla="*/ 5334000 h 5334000"/>
                <a:gd name="connsiteX6" fmla="*/ 342900 w 3429000"/>
                <a:gd name="connsiteY6" fmla="*/ 5334000 h 5334000"/>
                <a:gd name="connsiteX7" fmla="*/ 0 w 3429000"/>
                <a:gd name="connsiteY7" fmla="*/ 4991100 h 5334000"/>
                <a:gd name="connsiteX8" fmla="*/ 0 w 3429000"/>
                <a:gd name="connsiteY8" fmla="*/ 34290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5334000">
                  <a:moveTo>
                    <a:pt x="0" y="342900"/>
                  </a:moveTo>
                  <a:cubicBezTo>
                    <a:pt x="0" y="153522"/>
                    <a:pt x="153522" y="0"/>
                    <a:pt x="342900" y="0"/>
                  </a:cubicBezTo>
                  <a:lnTo>
                    <a:pt x="3086100" y="0"/>
                  </a:lnTo>
                  <a:cubicBezTo>
                    <a:pt x="3275478" y="0"/>
                    <a:pt x="3429000" y="153522"/>
                    <a:pt x="3429000" y="342900"/>
                  </a:cubicBezTo>
                  <a:lnTo>
                    <a:pt x="3429000" y="4991100"/>
                  </a:lnTo>
                  <a:cubicBezTo>
                    <a:pt x="3429000" y="5180478"/>
                    <a:pt x="3275478" y="5334000"/>
                    <a:pt x="3086100" y="5334000"/>
                  </a:cubicBezTo>
                  <a:lnTo>
                    <a:pt x="342900" y="5334000"/>
                  </a:lnTo>
                  <a:cubicBezTo>
                    <a:pt x="153522" y="5334000"/>
                    <a:pt x="0" y="5180478"/>
                    <a:pt x="0" y="49911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7640" tIns="167640" rIns="167640" bIns="3901440" numCol="1" spcCol="1270" anchor="ctr" anchorCtr="0">
              <a:noAutofit/>
            </a:bodyPr>
            <a:lstStyle/>
            <a:p>
              <a:pPr lvl="0" algn="ctr" defTabSz="1955800">
                <a:lnSpc>
                  <a:spcPct val="90000"/>
                </a:lnSpc>
                <a:spcBef>
                  <a:spcPct val="0"/>
                </a:spcBef>
                <a:spcAft>
                  <a:spcPct val="35000"/>
                </a:spcAft>
              </a:pPr>
              <a:r>
                <a:rPr lang="en-US" sz="4400" kern="1200" dirty="0" smtClean="0"/>
                <a:t>LLVM API</a:t>
              </a:r>
              <a:endParaRPr lang="en-US" sz="4400" kern="1200" dirty="0"/>
            </a:p>
          </p:txBody>
        </p:sp>
        <p:sp>
          <p:nvSpPr>
            <p:cNvPr id="5" name="Freeform 4"/>
            <p:cNvSpPr/>
            <p:nvPr/>
          </p:nvSpPr>
          <p:spPr>
            <a:xfrm>
              <a:off x="5219699" y="297316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IRBuilder</a:t>
              </a:r>
              <a:endParaRPr lang="en-US" sz="1600" kern="1200" dirty="0"/>
            </a:p>
          </p:txBody>
        </p:sp>
        <p:sp>
          <p:nvSpPr>
            <p:cNvPr id="8" name="Freeform 7"/>
            <p:cNvSpPr/>
            <p:nvPr/>
          </p:nvSpPr>
          <p:spPr>
            <a:xfrm>
              <a:off x="5219699" y="332428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::Value</a:t>
              </a:r>
              <a:endParaRPr lang="en-US" sz="1600" kern="1200" dirty="0"/>
            </a:p>
          </p:txBody>
        </p:sp>
        <p:sp>
          <p:nvSpPr>
            <p:cNvPr id="9" name="Freeform 8"/>
            <p:cNvSpPr/>
            <p:nvPr/>
          </p:nvSpPr>
          <p:spPr>
            <a:xfrm>
              <a:off x="5219699" y="3675403"/>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BasicBlock</a:t>
              </a:r>
              <a:endParaRPr lang="en-US" sz="1600" kern="1200" dirty="0"/>
            </a:p>
          </p:txBody>
        </p:sp>
        <p:sp>
          <p:nvSpPr>
            <p:cNvPr id="10" name="Freeform 9"/>
            <p:cNvSpPr/>
            <p:nvPr/>
          </p:nvSpPr>
          <p:spPr>
            <a:xfrm>
              <a:off x="5219699" y="4026521"/>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::Function</a:t>
              </a:r>
              <a:endParaRPr lang="en-US" sz="1600" kern="1200" dirty="0"/>
            </a:p>
          </p:txBody>
        </p:sp>
        <p:sp>
          <p:nvSpPr>
            <p:cNvPr id="11" name="Freeform 10"/>
            <p:cNvSpPr/>
            <p:nvPr/>
          </p:nvSpPr>
          <p:spPr>
            <a:xfrm>
              <a:off x="5219699" y="4377639"/>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GlobalVariable</a:t>
              </a:r>
              <a:endParaRPr lang="en-US" sz="1600" kern="1200" dirty="0"/>
            </a:p>
          </p:txBody>
        </p:sp>
        <p:sp>
          <p:nvSpPr>
            <p:cNvPr id="12" name="Freeform 11"/>
            <p:cNvSpPr/>
            <p:nvPr/>
          </p:nvSpPr>
          <p:spPr>
            <a:xfrm>
              <a:off x="5219699" y="472875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AllocaInst</a:t>
              </a:r>
              <a:endParaRPr lang="en-US" sz="1600" kern="1200" dirty="0"/>
            </a:p>
          </p:txBody>
        </p:sp>
        <p:sp>
          <p:nvSpPr>
            <p:cNvPr id="13" name="Freeform 12"/>
            <p:cNvSpPr/>
            <p:nvPr/>
          </p:nvSpPr>
          <p:spPr>
            <a:xfrm>
              <a:off x="5219699" y="507987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GEPInst</a:t>
              </a:r>
              <a:endParaRPr lang="en-US" sz="1600" kern="1200" dirty="0"/>
            </a:p>
          </p:txBody>
        </p:sp>
        <p:sp>
          <p:nvSpPr>
            <p:cNvPr id="14" name="Freeform 13"/>
            <p:cNvSpPr/>
            <p:nvPr/>
          </p:nvSpPr>
          <p:spPr>
            <a:xfrm>
              <a:off x="5219699" y="5430994"/>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CallInst</a:t>
              </a:r>
              <a:endParaRPr lang="en-US" sz="1600" kern="1200" dirty="0"/>
            </a:p>
          </p:txBody>
        </p:sp>
        <p:sp>
          <p:nvSpPr>
            <p:cNvPr id="15" name="Freeform 14"/>
            <p:cNvSpPr/>
            <p:nvPr/>
          </p:nvSpPr>
          <p:spPr>
            <a:xfrm>
              <a:off x="5219699" y="5782112"/>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smtClean="0"/>
                <a:t>…</a:t>
              </a:r>
            </a:p>
          </p:txBody>
        </p:sp>
      </p:grpSp>
      <p:cxnSp>
        <p:nvCxnSpPr>
          <p:cNvPr id="30" name="Straight Arrow Connector 29"/>
          <p:cNvCxnSpPr>
            <a:endCxn id="8" idx="1"/>
          </p:cNvCxnSpPr>
          <p:nvPr/>
        </p:nvCxnSpPr>
        <p:spPr>
          <a:xfrm>
            <a:off x="3543299" y="3324285"/>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543299" y="3705224"/>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43299" y="4062412"/>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43299" y="4419599"/>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2" idx="0"/>
          </p:cNvCxnSpPr>
          <p:nvPr/>
        </p:nvCxnSpPr>
        <p:spPr>
          <a:xfrm>
            <a:off x="3543299" y="4419599"/>
            <a:ext cx="1676400" cy="33958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3" idx="0"/>
          </p:cNvCxnSpPr>
          <p:nvPr/>
        </p:nvCxnSpPr>
        <p:spPr>
          <a:xfrm>
            <a:off x="3543299" y="4419599"/>
            <a:ext cx="1676400" cy="690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43299" y="4419599"/>
            <a:ext cx="1715386" cy="107156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800100" y="2476500"/>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::Module</a:t>
            </a:r>
            <a:endParaRPr lang="en-US" sz="1600" kern="1200" dirty="0"/>
          </a:p>
        </p:txBody>
      </p:sp>
      <p:sp>
        <p:nvSpPr>
          <p:cNvPr id="37" name="Freeform 36"/>
          <p:cNvSpPr/>
          <p:nvPr/>
        </p:nvSpPr>
        <p:spPr>
          <a:xfrm>
            <a:off x="5219700" y="2595811"/>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::Module</a:t>
            </a:r>
            <a:endParaRPr lang="en-US" sz="1600" kern="1200" dirty="0"/>
          </a:p>
        </p:txBody>
      </p:sp>
      <p:cxnSp>
        <p:nvCxnSpPr>
          <p:cNvPr id="41" name="Straight Arrow Connector 40"/>
          <p:cNvCxnSpPr/>
          <p:nvPr/>
        </p:nvCxnSpPr>
        <p:spPr>
          <a:xfrm>
            <a:off x="3547577" y="2993290"/>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547577" y="2631281"/>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0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sp>
        <p:nvSpPr>
          <p:cNvPr id="5" name="Rounded Rectangle 4"/>
          <p:cNvSpPr/>
          <p:nvPr/>
        </p:nvSpPr>
        <p:spPr>
          <a:xfrm>
            <a:off x="2971800" y="1371600"/>
            <a:ext cx="5943600" cy="5105400"/>
          </a:xfrm>
          <a:prstGeom prst="roundRect">
            <a:avLst/>
          </a:prstGeom>
          <a:solidFill>
            <a:schemeClr val="accent1">
              <a:lumMod val="20000"/>
              <a:lumOff val="80000"/>
            </a:schemeClr>
          </a:solidFill>
          <a:ln w="28575" cap="rnd">
            <a:solidFill>
              <a:schemeClr val="tx1">
                <a:lumMod val="50000"/>
                <a:lumOff val="50000"/>
              </a:schemeClr>
            </a:solidFill>
            <a:prstDash val="solid"/>
          </a:ln>
        </p:spPr>
        <p:txBody>
          <a:bodyPr wrap="square" rtlCol="0" anchor="t" anchorCtr="0">
            <a:noAutofit/>
          </a:bodyPr>
          <a:lstStyle/>
          <a:p>
            <a:pPr algn="r"/>
            <a:r>
              <a:rPr lang="en-US" sz="4400" dirty="0" err="1" smtClean="0">
                <a:solidFill>
                  <a:schemeClr val="tx2"/>
                </a:solidFill>
              </a:rPr>
              <a:t>MyApp</a:t>
            </a:r>
            <a:endParaRPr lang="en-US" sz="4400" dirty="0">
              <a:solidFill>
                <a:schemeClr val="tx2"/>
              </a:solidFill>
            </a:endParaRPr>
          </a:p>
        </p:txBody>
      </p:sp>
      <p:sp>
        <p:nvSpPr>
          <p:cNvPr id="11" name="Rounded Rectangle 10"/>
          <p:cNvSpPr/>
          <p:nvPr/>
        </p:nvSpPr>
        <p:spPr>
          <a:xfrm>
            <a:off x="3381377" y="2171262"/>
            <a:ext cx="2376486"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jnc_Lexer.rl.cpp.o</a:t>
            </a:r>
            <a:endParaRPr lang="en-US" dirty="0"/>
          </a:p>
        </p:txBody>
      </p:sp>
      <p:sp>
        <p:nvSpPr>
          <p:cNvPr id="12" name="Rounded Rectangle 11"/>
          <p:cNvSpPr/>
          <p:nvPr/>
        </p:nvSpPr>
        <p:spPr>
          <a:xfrm>
            <a:off x="3374233" y="2681517"/>
            <a:ext cx="2390774"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jnc_Parser.llk.cpp.o</a:t>
            </a:r>
            <a:endParaRPr lang="en-US" dirty="0"/>
          </a:p>
        </p:txBody>
      </p:sp>
      <p:sp>
        <p:nvSpPr>
          <p:cNvPr id="14" name="Rounded Rectangle 13"/>
          <p:cNvSpPr/>
          <p:nvPr/>
        </p:nvSpPr>
        <p:spPr>
          <a:xfrm>
            <a:off x="6203874" y="3191156"/>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a:t>::Module</a:t>
            </a:r>
          </a:p>
        </p:txBody>
      </p:sp>
      <p:sp>
        <p:nvSpPr>
          <p:cNvPr id="15" name="Rounded Rectangle 14"/>
          <p:cNvSpPr/>
          <p:nvPr/>
        </p:nvSpPr>
        <p:spPr>
          <a:xfrm>
            <a:off x="490871" y="15802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main.jnc</a:t>
            </a:r>
            <a:endParaRPr lang="en-US" dirty="0"/>
          </a:p>
        </p:txBody>
      </p:sp>
      <p:sp>
        <p:nvSpPr>
          <p:cNvPr id="16" name="Rounded Rectangle 15"/>
          <p:cNvSpPr/>
          <p:nvPr/>
        </p:nvSpPr>
        <p:spPr>
          <a:xfrm>
            <a:off x="490871" y="2059900"/>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utils.jnc</a:t>
            </a:r>
            <a:endParaRPr lang="en-US" dirty="0"/>
          </a:p>
        </p:txBody>
      </p:sp>
      <p:sp>
        <p:nvSpPr>
          <p:cNvPr id="19" name="Rounded Rectangle 18"/>
          <p:cNvSpPr/>
          <p:nvPr/>
        </p:nvSpPr>
        <p:spPr>
          <a:xfrm>
            <a:off x="497959" y="25798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4" name="Rounded Rectangle 23"/>
          <p:cNvSpPr/>
          <p:nvPr/>
        </p:nvSpPr>
        <p:spPr>
          <a:xfrm>
            <a:off x="6197118" y="3712268"/>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tx1">
                    <a:lumMod val="50000"/>
                    <a:lumOff val="50000"/>
                  </a:schemeClr>
                </a:solidFill>
              </a:rPr>
              <a:t>llvm</a:t>
            </a:r>
            <a:r>
              <a:rPr lang="en-US" dirty="0" smtClean="0">
                <a:solidFill>
                  <a:schemeClr val="tx1">
                    <a:lumMod val="50000"/>
                    <a:lumOff val="50000"/>
                  </a:schemeClr>
                </a:solidFill>
              </a:rPr>
              <a:t>::</a:t>
            </a:r>
            <a:r>
              <a:rPr lang="en-US" dirty="0" err="1" smtClean="0">
                <a:solidFill>
                  <a:schemeClr val="tx1">
                    <a:lumMod val="50000"/>
                    <a:lumOff val="50000"/>
                  </a:schemeClr>
                </a:solidFill>
              </a:rPr>
              <a:t>FunctionPassMgr</a:t>
            </a:r>
            <a:endParaRPr lang="en-US" dirty="0">
              <a:solidFill>
                <a:schemeClr val="tx1">
                  <a:lumMod val="50000"/>
                  <a:lumOff val="50000"/>
                </a:schemeClr>
              </a:solidFill>
            </a:endParaRPr>
          </a:p>
        </p:txBody>
      </p:sp>
      <p:sp>
        <p:nvSpPr>
          <p:cNvPr id="26" name="Rounded Rectangle 25"/>
          <p:cNvSpPr/>
          <p:nvPr/>
        </p:nvSpPr>
        <p:spPr>
          <a:xfrm>
            <a:off x="6569037" y="5971516"/>
            <a:ext cx="1676400" cy="715089"/>
          </a:xfrm>
          <a:prstGeom prst="roundRect">
            <a:avLst/>
          </a:prstGeom>
          <a:solidFill>
            <a:schemeClr val="accent2">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smtClean="0"/>
              <a:t>In-memory machine </a:t>
            </a:r>
            <a:r>
              <a:rPr lang="en-US" dirty="0"/>
              <a:t>code</a:t>
            </a:r>
          </a:p>
        </p:txBody>
      </p:sp>
      <p:sp>
        <p:nvSpPr>
          <p:cNvPr id="30" name="Rounded Rectangle 29"/>
          <p:cNvSpPr/>
          <p:nvPr/>
        </p:nvSpPr>
        <p:spPr>
          <a:xfrm>
            <a:off x="3155157" y="4452857"/>
            <a:ext cx="2476500" cy="2176543"/>
          </a:xfrm>
          <a:prstGeom prst="roundRect">
            <a:avLst/>
          </a:prstGeom>
          <a:solidFill>
            <a:schemeClr val="accent1">
              <a:lumMod val="20000"/>
              <a:lumOff val="80000"/>
            </a:schemeClr>
          </a:solid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Static libs</a:t>
            </a:r>
            <a:endParaRPr lang="en-US" sz="2000" dirty="0"/>
          </a:p>
        </p:txBody>
      </p:sp>
      <p:sp>
        <p:nvSpPr>
          <p:cNvPr id="21" name="Rounded Rectangle 20"/>
          <p:cNvSpPr/>
          <p:nvPr/>
        </p:nvSpPr>
        <p:spPr>
          <a:xfrm>
            <a:off x="3367090" y="4930706"/>
            <a:ext cx="2033587"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CoreLib</a:t>
            </a:r>
            <a:endParaRPr lang="en-US" dirty="0"/>
          </a:p>
        </p:txBody>
      </p:sp>
      <p:sp>
        <p:nvSpPr>
          <p:cNvPr id="22" name="Rounded Rectangle 21"/>
          <p:cNvSpPr/>
          <p:nvPr/>
        </p:nvSpPr>
        <p:spPr>
          <a:xfrm>
            <a:off x="3367089" y="5495954"/>
            <a:ext cx="2033588"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StdLib</a:t>
            </a:r>
            <a:endParaRPr lang="en-US" dirty="0"/>
          </a:p>
        </p:txBody>
      </p:sp>
      <p:sp>
        <p:nvSpPr>
          <p:cNvPr id="23" name="Rounded Rectangle 22"/>
          <p:cNvSpPr/>
          <p:nvPr/>
        </p:nvSpPr>
        <p:spPr>
          <a:xfrm>
            <a:off x="3381377" y="6035310"/>
            <a:ext cx="2033589"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MyAppLib</a:t>
            </a:r>
            <a:endParaRPr lang="en-US" dirty="0">
              <a:solidFill>
                <a:srgbClr val="FF0000"/>
              </a:solidFill>
            </a:endParaRPr>
          </a:p>
        </p:txBody>
      </p:sp>
      <p:sp>
        <p:nvSpPr>
          <p:cNvPr id="31" name="Rounded Rectangle 30"/>
          <p:cNvSpPr/>
          <p:nvPr/>
        </p:nvSpPr>
        <p:spPr>
          <a:xfrm>
            <a:off x="167462" y="3734633"/>
            <a:ext cx="2602319" cy="280077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Dynamic libs</a:t>
            </a:r>
            <a:endParaRPr lang="en-US" sz="2000" dirty="0"/>
          </a:p>
        </p:txBody>
      </p:sp>
      <p:sp>
        <p:nvSpPr>
          <p:cNvPr id="6" name="Rounded Rectangle 5"/>
          <p:cNvSpPr/>
          <p:nvPr/>
        </p:nvSpPr>
        <p:spPr>
          <a:xfrm>
            <a:off x="497959" y="4273432"/>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io_base.jncx</a:t>
            </a:r>
            <a:endParaRPr lang="en-US" dirty="0"/>
          </a:p>
        </p:txBody>
      </p:sp>
      <p:sp>
        <p:nvSpPr>
          <p:cNvPr id="8" name="Rounded Rectangle 7"/>
          <p:cNvSpPr/>
          <p:nvPr/>
        </p:nvSpPr>
        <p:spPr>
          <a:xfrm>
            <a:off x="497959" y="4800577"/>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io_pcap.jncx</a:t>
            </a:r>
            <a:endParaRPr lang="en-US" dirty="0"/>
          </a:p>
        </p:txBody>
      </p:sp>
      <p:sp>
        <p:nvSpPr>
          <p:cNvPr id="10" name="Rounded Rectangle 9"/>
          <p:cNvSpPr/>
          <p:nvPr/>
        </p:nvSpPr>
        <p:spPr>
          <a:xfrm>
            <a:off x="497959" y="5801915"/>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9" name="Rounded Rectangle 28"/>
          <p:cNvSpPr/>
          <p:nvPr/>
        </p:nvSpPr>
        <p:spPr>
          <a:xfrm>
            <a:off x="497959" y="5291643"/>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my_usb.jncx</a:t>
            </a:r>
            <a:endParaRPr lang="en-US" dirty="0">
              <a:solidFill>
                <a:srgbClr val="FF0000"/>
              </a:solidFill>
            </a:endParaRPr>
          </a:p>
        </p:txBody>
      </p:sp>
      <p:sp>
        <p:nvSpPr>
          <p:cNvPr id="32" name="Rounded Rectangle 31"/>
          <p:cNvSpPr/>
          <p:nvPr/>
        </p:nvSpPr>
        <p:spPr>
          <a:xfrm>
            <a:off x="167462" y="879268"/>
            <a:ext cx="2602319" cy="2311367"/>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Sources</a:t>
            </a:r>
            <a:endParaRPr lang="en-US" sz="2000" dirty="0"/>
          </a:p>
        </p:txBody>
      </p:sp>
      <p:sp>
        <p:nvSpPr>
          <p:cNvPr id="33" name="Rounded Rectangle 32"/>
          <p:cNvSpPr/>
          <p:nvPr/>
        </p:nvSpPr>
        <p:spPr>
          <a:xfrm>
            <a:off x="3155158" y="1617490"/>
            <a:ext cx="2780582" cy="2094778"/>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Jancy front-end</a:t>
            </a:r>
            <a:endParaRPr lang="en-US" sz="2000" dirty="0"/>
          </a:p>
        </p:txBody>
      </p:sp>
      <p:sp>
        <p:nvSpPr>
          <p:cNvPr id="35" name="Rounded Rectangle 34"/>
          <p:cNvSpPr/>
          <p:nvPr/>
        </p:nvSpPr>
        <p:spPr>
          <a:xfrm>
            <a:off x="6037962" y="2579886"/>
            <a:ext cx="2725038" cy="312038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LLVM back-end</a:t>
            </a:r>
            <a:endParaRPr lang="en-US" sz="2000" dirty="0"/>
          </a:p>
        </p:txBody>
      </p:sp>
      <p:sp>
        <p:nvSpPr>
          <p:cNvPr id="36" name="Rounded Rectangle 35"/>
          <p:cNvSpPr/>
          <p:nvPr/>
        </p:nvSpPr>
        <p:spPr>
          <a:xfrm>
            <a:off x="6203874" y="4248545"/>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smtClean="0"/>
              <a:t>::</a:t>
            </a:r>
            <a:r>
              <a:rPr lang="en-US" dirty="0" err="1" smtClean="0"/>
              <a:t>EngineBuilder</a:t>
            </a:r>
            <a:endParaRPr lang="en-US" dirty="0"/>
          </a:p>
        </p:txBody>
      </p:sp>
      <p:cxnSp>
        <p:nvCxnSpPr>
          <p:cNvPr id="37" name="Straight Arrow Connector 36"/>
          <p:cNvCxnSpPr>
            <a:endCxn id="20" idx="1"/>
          </p:cNvCxnSpPr>
          <p:nvPr/>
        </p:nvCxnSpPr>
        <p:spPr>
          <a:xfrm flipV="1">
            <a:off x="2514600" y="4053921"/>
            <a:ext cx="866777" cy="1544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1" idx="1"/>
          </p:cNvCxnSpPr>
          <p:nvPr/>
        </p:nvCxnSpPr>
        <p:spPr>
          <a:xfrm>
            <a:off x="2514600" y="2375573"/>
            <a:ext cx="866777" cy="1"/>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581400" y="4258232"/>
            <a:ext cx="0" cy="466168"/>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562600" y="3421280"/>
            <a:ext cx="642939" cy="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367090" y="3190635"/>
            <a:ext cx="2390773"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::Module</a:t>
            </a:r>
          </a:p>
        </p:txBody>
      </p:sp>
      <p:cxnSp>
        <p:nvCxnSpPr>
          <p:cNvPr id="63" name="Straight Arrow Connector 62"/>
          <p:cNvCxnSpPr>
            <a:endCxn id="26" idx="0"/>
          </p:cNvCxnSpPr>
          <p:nvPr/>
        </p:nvCxnSpPr>
        <p:spPr>
          <a:xfrm>
            <a:off x="7407237" y="5339329"/>
            <a:ext cx="0" cy="632187"/>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03874" y="4780865"/>
            <a:ext cx="2406726" cy="715089"/>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smtClean="0"/>
              <a:t>llvm</a:t>
            </a:r>
            <a:r>
              <a:rPr lang="en-US" dirty="0" smtClean="0"/>
              <a:t>::JIT</a:t>
            </a:r>
          </a:p>
          <a:p>
            <a:pPr algn="ctr"/>
            <a:r>
              <a:rPr lang="en-US" dirty="0" err="1" smtClean="0"/>
              <a:t>llvm</a:t>
            </a:r>
            <a:r>
              <a:rPr lang="en-US" dirty="0"/>
              <a:t>::MCJIT</a:t>
            </a:r>
          </a:p>
        </p:txBody>
      </p:sp>
      <p:cxnSp>
        <p:nvCxnSpPr>
          <p:cNvPr id="57" name="Elbow Connector 56"/>
          <p:cNvCxnSpPr/>
          <p:nvPr/>
        </p:nvCxnSpPr>
        <p:spPr>
          <a:xfrm rot="16200000" flipH="1">
            <a:off x="5265751" y="4073519"/>
            <a:ext cx="1080585" cy="782150"/>
          </a:xfrm>
          <a:prstGeom prst="bentConnector3">
            <a:avLst>
              <a:gd name="adj1" fmla="val 50000"/>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381377" y="3849609"/>
            <a:ext cx="2390774" cy="408623"/>
          </a:xfrm>
          <a:prstGeom prst="roundRect">
            <a:avLst/>
          </a:prstGeom>
          <a:solidFill>
            <a:schemeClr val="accent1">
              <a:lumMod val="75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bg1"/>
                </a:solidFill>
              </a:rPr>
              <a:t>jnc</a:t>
            </a:r>
            <a:r>
              <a:rPr lang="en-US" dirty="0">
                <a:solidFill>
                  <a:schemeClr val="bg1"/>
                </a:solidFill>
              </a:rPr>
              <a:t>::</a:t>
            </a:r>
            <a:r>
              <a:rPr lang="en-US" dirty="0" err="1">
                <a:solidFill>
                  <a:schemeClr val="bg1"/>
                </a:solidFill>
              </a:rPr>
              <a:t>ExtensionLibMgr</a:t>
            </a:r>
            <a:endParaRPr lang="en-US" dirty="0">
              <a:solidFill>
                <a:schemeClr val="bg1"/>
              </a:solidFill>
            </a:endParaRPr>
          </a:p>
        </p:txBody>
      </p:sp>
    </p:spTree>
    <p:extLst>
      <p:ext uri="{BB962C8B-B14F-4D97-AF65-F5344CB8AC3E}">
        <p14:creationId xmlns:p14="http://schemas.microsoft.com/office/powerpoint/2010/main" val="1091184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time spent?</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691788440"/>
              </p:ext>
            </p:extLst>
          </p:nvPr>
        </p:nvGraphicFramePr>
        <p:xfrm>
          <a:off x="833438" y="1371600"/>
          <a:ext cx="7477125" cy="51101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5850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600200"/>
            <a:ext cx="8458200" cy="4525963"/>
          </a:xfrm>
        </p:spPr>
        <p:txBody>
          <a:bodyPr/>
          <a:lstStyle/>
          <a:p>
            <a:r>
              <a:rPr lang="en-US" dirty="0" smtClean="0"/>
              <a:t>Open source LLVM-based scripting language</a:t>
            </a:r>
          </a:p>
          <a:p>
            <a:r>
              <a:rPr lang="en-US" dirty="0" smtClean="0"/>
              <a:t>Offers unique features</a:t>
            </a:r>
          </a:p>
          <a:p>
            <a:r>
              <a:rPr lang="en-US" dirty="0" smtClean="0"/>
              <a:t>Used in a real-life product IO Ninja</a:t>
            </a:r>
          </a:p>
          <a:p>
            <a:r>
              <a:rPr lang="en-US" dirty="0"/>
              <a:t>Comes with NetBeans-based </a:t>
            </a:r>
            <a:r>
              <a:rPr lang="en-US" dirty="0" smtClean="0"/>
              <a:t>IDE</a:t>
            </a:r>
          </a:p>
          <a:p>
            <a:r>
              <a:rPr lang="en-US" dirty="0" smtClean="0"/>
              <a:t>Live demo on the website</a:t>
            </a:r>
            <a:endParaRPr lang="en-US" dirty="0"/>
          </a:p>
          <a:p>
            <a:r>
              <a:rPr lang="en-US" dirty="0" smtClean="0"/>
              <a:t>Play, contribute, use in your projects</a:t>
            </a:r>
          </a:p>
        </p:txBody>
      </p:sp>
      <p:pic>
        <p:nvPicPr>
          <p:cNvPr id="2050" name="Picture 2" descr="Jancy Script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410" y="2722960"/>
            <a:ext cx="2047875"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38666" y="5582840"/>
            <a:ext cx="3066673" cy="461665"/>
          </a:xfrm>
          <a:prstGeom prst="rect">
            <a:avLst/>
          </a:prstGeom>
          <a:noFill/>
        </p:spPr>
        <p:txBody>
          <a:bodyPr wrap="none" rtlCol="0">
            <a:spAutoFit/>
          </a:bodyPr>
          <a:lstStyle/>
          <a:p>
            <a:pPr algn="ctr"/>
            <a:r>
              <a:rPr lang="en-US" sz="2400" dirty="0" smtClean="0">
                <a:hlinkClick r:id="rId4"/>
              </a:rPr>
              <a:t>http://tibbo.com/jancy</a:t>
            </a:r>
            <a:endParaRPr lang="en-US" sz="2400" dirty="0"/>
          </a:p>
        </p:txBody>
      </p:sp>
      <p:sp>
        <p:nvSpPr>
          <p:cNvPr id="7" name="TextBox 6"/>
          <p:cNvSpPr txBox="1"/>
          <p:nvPr/>
        </p:nvSpPr>
        <p:spPr>
          <a:xfrm>
            <a:off x="3282800" y="6091535"/>
            <a:ext cx="2578399" cy="461665"/>
          </a:xfrm>
          <a:prstGeom prst="rect">
            <a:avLst/>
          </a:prstGeom>
          <a:noFill/>
        </p:spPr>
        <p:txBody>
          <a:bodyPr wrap="none" rtlCol="0">
            <a:spAutoFit/>
          </a:bodyPr>
          <a:lstStyle/>
          <a:p>
            <a:pPr algn="ctr"/>
            <a:r>
              <a:rPr lang="en-US" sz="2400" u="sng" dirty="0" smtClean="0">
                <a:solidFill>
                  <a:srgbClr val="1D12F6"/>
                </a:solidFill>
              </a:rPr>
              <a:t>vovkos@tibbo.com</a:t>
            </a:r>
            <a:endParaRPr lang="en-US" sz="2400" u="sng" dirty="0">
              <a:solidFill>
                <a:srgbClr val="1D12F6"/>
              </a:solidFill>
            </a:endParaRPr>
          </a:p>
        </p:txBody>
      </p:sp>
    </p:spTree>
    <p:extLst>
      <p:ext uri="{BB962C8B-B14F-4D97-AF65-F5344CB8AC3E}">
        <p14:creationId xmlns:p14="http://schemas.microsoft.com/office/powerpoint/2010/main" val="1184236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recursive descent?</a:t>
            </a:r>
            <a:endParaRPr lang="en-US" dirty="0"/>
          </a:p>
        </p:txBody>
      </p:sp>
      <p:sp>
        <p:nvSpPr>
          <p:cNvPr id="3" name="Content Placeholder 2"/>
          <p:cNvSpPr>
            <a:spLocks noGrp="1"/>
          </p:cNvSpPr>
          <p:nvPr>
            <p:ph idx="1"/>
          </p:nvPr>
        </p:nvSpPr>
        <p:spPr/>
        <p:txBody>
          <a:bodyPr/>
          <a:lstStyle/>
          <a:p>
            <a:r>
              <a:rPr lang="en-US" dirty="0" smtClean="0"/>
              <a:t>Easy to experiment with syntax</a:t>
            </a:r>
          </a:p>
          <a:p>
            <a:r>
              <a:rPr lang="en-US" dirty="0" smtClean="0"/>
              <a:t>EBNF </a:t>
            </a:r>
            <a:r>
              <a:rPr lang="en-US" dirty="0"/>
              <a:t>grammar as a permanently relevant syntax reference</a:t>
            </a:r>
          </a:p>
          <a:p>
            <a:r>
              <a:rPr lang="en-US" dirty="0"/>
              <a:t>Natural </a:t>
            </a:r>
            <a:r>
              <a:rPr lang="en-US" dirty="0" smtClean="0"/>
              <a:t>constraints to not let you get too crazy with the syntax</a:t>
            </a:r>
          </a:p>
          <a:p>
            <a:endParaRPr lang="en-US" dirty="0"/>
          </a:p>
        </p:txBody>
      </p:sp>
    </p:spTree>
    <p:extLst>
      <p:ext uri="{BB962C8B-B14F-4D97-AF65-F5344CB8AC3E}">
        <p14:creationId xmlns:p14="http://schemas.microsoft.com/office/powerpoint/2010/main" val="133169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application</a:t>
            </a:r>
            <a:endParaRPr lang="en-US" dirty="0"/>
          </a:p>
        </p:txBody>
      </p:sp>
      <p:sp>
        <p:nvSpPr>
          <p:cNvPr id="3" name="Rectangle 2"/>
          <p:cNvSpPr/>
          <p:nvPr/>
        </p:nvSpPr>
        <p:spPr>
          <a:xfrm>
            <a:off x="904874" y="1874728"/>
            <a:ext cx="7324725"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C1</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foo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x,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y,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z)</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bar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C1 c;</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 c.foo ~(,, 300);</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(100, 200);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=&gt; c.foo (100, 200, 300);</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4064670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Autoget</a:t>
            </a:r>
            <a:r>
              <a:rPr lang="en-US" dirty="0" smtClean="0"/>
              <a:t> properties</a:t>
            </a:r>
            <a:endParaRPr lang="en-US" dirty="0"/>
          </a:p>
        </p:txBody>
      </p:sp>
      <p:sp>
        <p:nvSpPr>
          <p:cNvPr id="3" name="Rectangle 2"/>
          <p:cNvSpPr/>
          <p:nvPr/>
        </p:nvSpPr>
        <p:spPr>
          <a:xfrm>
            <a:off x="647700" y="2212777"/>
            <a:ext cx="78486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autoget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7" name="Rectangle 6"/>
          <p:cNvSpPr/>
          <p:nvPr/>
        </p:nvSpPr>
        <p:spPr>
          <a:xfrm>
            <a:off x="647700" y="3886200"/>
            <a:ext cx="78486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x;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the name of a compiler-generated field is '</a:t>
            </a:r>
            <a:r>
              <a:rPr lang="en-US" sz="1400" dirty="0" err="1">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m_value</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5768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properties</a:t>
            </a:r>
            <a:endParaRPr lang="en-US" dirty="0"/>
          </a:p>
        </p:txBody>
      </p:sp>
      <p:sp>
        <p:nvSpPr>
          <p:cNvPr id="3" name="Rectangle 2"/>
          <p:cNvSpPr/>
          <p:nvPr/>
        </p:nvSpPr>
        <p:spPr>
          <a:xfrm>
            <a:off x="914400" y="1772815"/>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indexed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4" name="Rectangle 3"/>
          <p:cNvSpPr/>
          <p:nvPr/>
        </p:nvSpPr>
        <p:spPr>
          <a:xfrm>
            <a:off x="914400" y="4876800"/>
            <a:ext cx="7319554"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[10];</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 [20] = 100;</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5" name="Rectangle 4"/>
          <p:cNvSpPr/>
          <p:nvPr/>
        </p:nvSpPr>
        <p:spPr>
          <a:xfrm>
            <a:off x="895350" y="2628781"/>
            <a:ext cx="7319554"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g_prop</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j);</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j,</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size_t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j,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double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8334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507845" y="1383268"/>
            <a:ext cx="4128310" cy="523220"/>
          </a:xfrm>
          <a:prstGeom prst="rect">
            <a:avLst/>
          </a:prstGeom>
          <a:noFill/>
        </p:spPr>
        <p:txBody>
          <a:bodyPr wrap="none" rtlCol="0">
            <a:spAutoFit/>
          </a:bodyPr>
          <a:lstStyle/>
          <a:p>
            <a:r>
              <a:rPr lang="en-US" sz="2800" dirty="0" smtClean="0"/>
              <a:t>Step #1 – Define structures</a:t>
            </a:r>
            <a:endParaRPr lang="en-US" sz="2800" dirty="0"/>
          </a:p>
        </p:txBody>
      </p:sp>
      <p:sp>
        <p:nvSpPr>
          <p:cNvPr id="15" name="Rectangle 14"/>
          <p:cNvSpPr/>
          <p:nvPr/>
        </p:nvSpPr>
        <p:spPr>
          <a:xfrm>
            <a:off x="914400" y="2286000"/>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BigEndianStructure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_fields_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"version"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headerLength</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typeOfService</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BigEndianStructure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_fields_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"type"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"code"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c_ubyte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headerChecksum</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c_ushort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p:txBody>
      </p:sp>
    </p:spTree>
    <p:extLst>
      <p:ext uri="{BB962C8B-B14F-4D97-AF65-F5344CB8AC3E}">
        <p14:creationId xmlns:p14="http://schemas.microsoft.com/office/powerpoint/2010/main" val="26388321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def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size = min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len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sizeof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memmove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addressof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size)</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def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printIp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 version =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ipHdr.version</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ipHdr.protocol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 type     =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icmpHdr.type</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021320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p:txBody>
      </p:sp>
    </p:spTree>
    <p:extLst>
      <p:ext uri="{BB962C8B-B14F-4D97-AF65-F5344CB8AC3E}">
        <p14:creationId xmlns:p14="http://schemas.microsoft.com/office/powerpoint/2010/main" val="3774031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def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size = min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len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sizeof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memmove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addressof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src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size)</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def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printIp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"IP version =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ipHdr.version</a:t>
            </a:r>
            <a:endParaRPr lang="en-US" sz="1400" b="1" dirty="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ipHdr.protocol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packStruct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icmpHdr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buffer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ipHdr.headerLength</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4:])</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"ICMP type     =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err="1">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icmpHdr.type</a:t>
            </a:r>
            <a:endParaRPr lang="en-US" sz="1400" b="1" dirty="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4108136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Schedulers</a:t>
            </a:r>
            <a:endParaRPr lang="en-US" dirty="0"/>
          </a:p>
        </p:txBody>
      </p:sp>
      <p:sp>
        <p:nvSpPr>
          <p:cNvPr id="3" name="Rectangle 2"/>
          <p:cNvSpPr/>
          <p:nvPr/>
        </p:nvSpPr>
        <p:spPr>
          <a:xfrm>
            <a:off x="914400" y="1371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Scheduler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abstract</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schedule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4" name="Rectangle 3"/>
          <p:cNvSpPr/>
          <p:nvPr/>
        </p:nvSpPr>
        <p:spPr>
          <a:xfrm>
            <a:off x="914400" y="2676525"/>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WorkerThread: jnc.Scheduler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override</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schedule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enqueue f and signal worker thread event</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workerThread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for</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wait for worker thread event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 = getNextRequest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f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46673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schedulers</a:t>
            </a:r>
            <a:endParaRPr lang="en-US" dirty="0"/>
          </a:p>
        </p:txBody>
      </p:sp>
      <p:sp>
        <p:nvSpPr>
          <p:cNvPr id="3" name="Rectangle 2"/>
          <p:cNvSpPr/>
          <p:nvPr/>
        </p:nvSpPr>
        <p:spPr>
          <a:xfrm>
            <a:off x="914400" y="2057400"/>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startSomeAsyncStuff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function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onComplete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result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bar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workerThread.start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create a scheduled pointer and pass it as completion routine</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doSomeAsyncStuff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(foo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(foo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workerThread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(-1);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...or schedule </a:t>
            </a:r>
            <a:r>
              <a:rPr lang="en-US" sz="1400" dirty="0" err="1">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immediatly</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62318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example from IO Ninja</a:t>
            </a:r>
            <a:endParaRPr lang="en-US" dirty="0"/>
          </a:p>
        </p:txBody>
      </p:sp>
      <p:sp>
        <p:nvSpPr>
          <p:cNvPr id="3" name="Rectangle 2"/>
          <p:cNvSpPr/>
          <p:nvPr/>
        </p:nvSpPr>
        <p:spPr>
          <a:xfrm>
            <a:off x="914400" y="230561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TcpListenerSession.</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doc.PluginHost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pluginHost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m_listenerSocket = </a:t>
            </a:r>
            <a:r>
              <a:rPr lang="ru-RU"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new</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io.Socket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m_listenerSocket.m_onSocketEvent +=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onListenerSocketEvent @ pluginHost.m_mainThreadScheduler;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TcpListenerSession.onListenerSocketEvent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io.SocketEventParams</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params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0978064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POD vs non-POD</a:t>
            </a:r>
            <a:endParaRPr lang="en-US" dirty="0"/>
          </a:p>
        </p:txBody>
      </p:sp>
      <p:sp>
        <p:nvSpPr>
          <p:cNvPr id="3" name="Content Placeholder 2"/>
          <p:cNvSpPr>
            <a:spLocks noGrp="1"/>
          </p:cNvSpPr>
          <p:nvPr>
            <p:ph idx="1"/>
          </p:nvPr>
        </p:nvSpPr>
        <p:spPr/>
        <p:txBody>
          <a:bodyPr>
            <a:normAutofit lnSpcReduction="10000"/>
          </a:bodyPr>
          <a:lstStyle/>
          <a:p>
            <a:r>
              <a:rPr lang="en-US" dirty="0" smtClean="0"/>
              <a:t>POD: no meta-data</a:t>
            </a:r>
          </a:p>
          <a:p>
            <a:pPr lvl="1"/>
            <a:r>
              <a:rPr lang="en-US" dirty="0" smtClean="0"/>
              <a:t>Primitive types</a:t>
            </a:r>
          </a:p>
          <a:p>
            <a:pPr lvl="1"/>
            <a:r>
              <a:rPr lang="en-US" dirty="0" smtClean="0"/>
              <a:t>Aggregates of PODs</a:t>
            </a:r>
          </a:p>
          <a:p>
            <a:pPr lvl="1"/>
            <a:r>
              <a:rPr lang="en-US" dirty="0" smtClean="0"/>
              <a:t>Can be arbitrary modified byte-by-byte</a:t>
            </a:r>
          </a:p>
          <a:p>
            <a:r>
              <a:rPr lang="en-US" dirty="0" smtClean="0"/>
              <a:t>Non-POD: have meta-data</a:t>
            </a:r>
          </a:p>
          <a:p>
            <a:pPr lvl="1"/>
            <a:r>
              <a:rPr lang="en-US" dirty="0" smtClean="0"/>
              <a:t>Classes</a:t>
            </a:r>
          </a:p>
          <a:p>
            <a:pPr lvl="1"/>
            <a:r>
              <a:rPr lang="en-US" dirty="0" smtClean="0"/>
              <a:t>Pointers</a:t>
            </a:r>
          </a:p>
          <a:p>
            <a:pPr lvl="1"/>
            <a:r>
              <a:rPr lang="en-US" dirty="0" smtClean="0"/>
              <a:t>Aggregates of non-PODs</a:t>
            </a:r>
          </a:p>
          <a:p>
            <a:pPr lvl="1"/>
            <a:r>
              <a:rPr lang="en-US" dirty="0" smtClean="0"/>
              <a:t>Cannot be arbitrary modified byte-by-byte</a:t>
            </a:r>
          </a:p>
        </p:txBody>
      </p:sp>
    </p:spTree>
    <p:extLst>
      <p:ext uri="{BB962C8B-B14F-4D97-AF65-F5344CB8AC3E}">
        <p14:creationId xmlns:p14="http://schemas.microsoft.com/office/powerpoint/2010/main" val="100819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cast when it’s safe</a:t>
            </a:r>
            <a:endParaRPr lang="en-US" dirty="0"/>
          </a:p>
        </p:txBody>
      </p:sp>
      <p:sp>
        <p:nvSpPr>
          <p:cNvPr id="4" name="TextBox 3"/>
          <p:cNvSpPr txBox="1"/>
          <p:nvPr/>
        </p:nvSpPr>
        <p:spPr>
          <a:xfrm>
            <a:off x="3459356" y="1905000"/>
            <a:ext cx="2225289" cy="523220"/>
          </a:xfrm>
          <a:prstGeom prst="rect">
            <a:avLst/>
          </a:prstGeom>
          <a:noFill/>
        </p:spPr>
        <p:txBody>
          <a:bodyPr wrap="none" rtlCol="0">
            <a:spAutoFit/>
          </a:bodyPr>
          <a:lstStyle/>
          <a:p>
            <a:r>
              <a:rPr lang="en-US" sz="2800" dirty="0" smtClean="0"/>
              <a:t>Sample types:</a:t>
            </a:r>
            <a:endParaRPr lang="en-US" sz="2800" dirty="0"/>
          </a:p>
        </p:txBody>
      </p:sp>
      <p:sp>
        <p:nvSpPr>
          <p:cNvPr id="5" name="Rectangle 4"/>
          <p:cNvSpPr/>
          <p:nvPr/>
        </p:nvSpPr>
        <p:spPr>
          <a:xfrm>
            <a:off x="914400" y="3095625"/>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m_a</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13107072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Only cast when it’s safe</a:t>
            </a:r>
          </a:p>
        </p:txBody>
      </p:sp>
      <p:sp>
        <p:nvSpPr>
          <p:cNvPr id="3" name="Rectangle 2"/>
          <p:cNvSpPr/>
          <p:nvPr/>
        </p:nvSpPr>
        <p:spPr>
          <a:xfrm>
            <a:off x="914400" y="2133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 = b;</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4" name="Rectangle 3"/>
          <p:cNvSpPr/>
          <p:nvPr/>
        </p:nvSpPr>
        <p:spPr>
          <a:xfrm>
            <a:off x="3861998" y="1371600"/>
            <a:ext cx="1420004" cy="523220"/>
          </a:xfrm>
          <a:prstGeom prst="rect">
            <a:avLst/>
          </a:prstGeom>
        </p:spPr>
        <p:txBody>
          <a:bodyPr wrap="none">
            <a:spAutoFit/>
          </a:bodyPr>
          <a:lstStyle/>
          <a:p>
            <a:r>
              <a:rPr lang="en-US" sz="2800" dirty="0" err="1" smtClean="0"/>
              <a:t>Upcasts</a:t>
            </a:r>
            <a:r>
              <a:rPr lang="en-US" sz="2800" dirty="0" smtClean="0"/>
              <a:t>:</a:t>
            </a:r>
            <a:endParaRPr lang="en-US" sz="2800" dirty="0"/>
          </a:p>
        </p:txBody>
      </p:sp>
      <p:sp>
        <p:nvSpPr>
          <p:cNvPr id="5" name="Rectangle 4"/>
          <p:cNvSpPr/>
          <p:nvPr/>
        </p:nvSpPr>
        <p:spPr>
          <a:xfrm>
            <a:off x="914400" y="4821936"/>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p2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error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p3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b;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OK</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6" name="Rectangle 5"/>
          <p:cNvSpPr/>
          <p:nvPr/>
        </p:nvSpPr>
        <p:spPr>
          <a:xfrm>
            <a:off x="3039914" y="3429000"/>
            <a:ext cx="3064172" cy="1138773"/>
          </a:xfrm>
          <a:prstGeom prst="rect">
            <a:avLst/>
          </a:prstGeom>
        </p:spPr>
        <p:txBody>
          <a:bodyPr wrap="none">
            <a:spAutoFit/>
          </a:bodyPr>
          <a:lstStyle/>
          <a:p>
            <a:r>
              <a:rPr lang="en-US" sz="2800" dirty="0" smtClean="0"/>
              <a:t>Reinterpret casts:</a:t>
            </a:r>
          </a:p>
          <a:p>
            <a:pPr marL="457200" indent="-457200">
              <a:buFont typeface="Arial" panose="020B0604020202020204" pitchFamily="34" charset="0"/>
              <a:buChar char="•"/>
            </a:pPr>
            <a:r>
              <a:rPr lang="en-US" sz="2000" dirty="0" smtClean="0"/>
              <a:t>POD-to-POD</a:t>
            </a:r>
          </a:p>
          <a:p>
            <a:pPr marL="457200" indent="-457200">
              <a:buFont typeface="Arial" panose="020B0604020202020204" pitchFamily="34" charset="0"/>
              <a:buChar char="•"/>
            </a:pPr>
            <a:r>
              <a:rPr lang="en-US" sz="2000" dirty="0" smtClean="0"/>
              <a:t>non-POD-to-const-POD</a:t>
            </a:r>
            <a:endParaRPr lang="en-US" sz="2000" dirty="0"/>
          </a:p>
        </p:txBody>
      </p:sp>
    </p:spTree>
    <p:extLst>
      <p:ext uri="{BB962C8B-B14F-4D97-AF65-F5344CB8AC3E}">
        <p14:creationId xmlns:p14="http://schemas.microsoft.com/office/powerpoint/2010/main" val="23400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Const-correctness is forced</a:t>
            </a:r>
            <a:endParaRPr lang="en-US" dirty="0"/>
          </a:p>
        </p:txBody>
      </p:sp>
      <p:sp>
        <p:nvSpPr>
          <p:cNvPr id="4" name="Rectangle 3"/>
          <p:cNvSpPr/>
          <p:nvPr/>
        </p:nvSpPr>
        <p:spPr>
          <a:xfrm>
            <a:off x="914400" y="2413337"/>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p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*p = 0;</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7044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Otherwise, dynamic cast</a:t>
            </a:r>
            <a:endParaRPr lang="en-US" dirty="0"/>
          </a:p>
        </p:txBody>
      </p:sp>
      <p:sp>
        <p:nvSpPr>
          <p:cNvPr id="3" name="Rectangle 2"/>
          <p:cNvSpPr/>
          <p:nvPr/>
        </p:nvSpPr>
        <p:spPr>
          <a:xfrm>
            <a:off x="904875" y="2628781"/>
            <a:ext cx="73152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PodParent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a:t>
            </a:r>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error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error</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dynamic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NonPodChild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OK</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5575715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&amp;a;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get a pointer to our pointer</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[1] = 0x1234;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replace validator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with garbage</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 = 0;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bang?</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bar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 [] = { 0x1234, 0x5678 };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fat pointer buffer</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p =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construct a bogus fat pointer</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bang?</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7" name="TextBox 6"/>
          <p:cNvSpPr txBox="1"/>
          <p:nvPr/>
        </p:nvSpPr>
        <p:spPr>
          <a:xfrm>
            <a:off x="2270023" y="2057400"/>
            <a:ext cx="4603953" cy="523220"/>
          </a:xfrm>
          <a:prstGeom prst="rect">
            <a:avLst/>
          </a:prstGeom>
          <a:noFill/>
        </p:spPr>
        <p:txBody>
          <a:bodyPr wrap="none" rtlCol="0">
            <a:spAutoFit/>
          </a:bodyPr>
          <a:lstStyle/>
          <a:p>
            <a:r>
              <a:rPr lang="en-US" sz="2800" dirty="0" smtClean="0"/>
              <a:t>Method #1 – Reinterpret casts</a:t>
            </a:r>
            <a:endParaRPr lang="en-US" sz="2800" dirty="0"/>
          </a:p>
        </p:txBody>
      </p:sp>
    </p:spTree>
    <p:extLst>
      <p:ext uri="{BB962C8B-B14F-4D97-AF65-F5344CB8AC3E}">
        <p14:creationId xmlns:p14="http://schemas.microsoft.com/office/powerpoint/2010/main" val="2819477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a:p>
            <a:r>
              <a:rPr lang="en-US" dirty="0" smtClean="0"/>
              <a:t>UI</a:t>
            </a:r>
          </a:p>
          <a:p>
            <a:pPr lvl="1"/>
            <a:r>
              <a:rPr lang="en-US" dirty="0" smtClean="0"/>
              <a:t>Properties</a:t>
            </a:r>
          </a:p>
          <a:p>
            <a:pPr lvl="1"/>
            <a:r>
              <a:rPr lang="en-US" dirty="0" smtClean="0"/>
              <a:t>Events</a:t>
            </a:r>
          </a:p>
          <a:p>
            <a:pPr lvl="1"/>
            <a:r>
              <a:rPr lang="en-US" dirty="0" smtClean="0"/>
              <a:t>Excel-like “reactive“ evaluation</a:t>
            </a:r>
            <a:endParaRPr lang="en-US" dirty="0"/>
          </a:p>
          <a:p>
            <a:endParaRPr lang="en-US" dirty="0"/>
          </a:p>
        </p:txBody>
      </p:sp>
    </p:spTree>
    <p:extLst>
      <p:ext uri="{BB962C8B-B14F-4D97-AF65-F5344CB8AC3E}">
        <p14:creationId xmlns:p14="http://schemas.microsoft.com/office/powerpoint/2010/main" val="1643603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Parent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sym typeface="Wingdings" panose="05000000000000000000" pitchFamily="2" charset="2"/>
              </a:rPr>
              <a:t>...</a:t>
            </a:r>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truct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Child: Parent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foo (Parent*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Child*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c</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(Child*) a;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assume a is Child</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c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c.m_p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[0];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sym typeface="Wingdings" panose="05000000000000000000" pitchFamily="2" charset="2"/>
              </a:rPr>
              <a:t>&lt;-- bang?</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7" name="TextBox 6"/>
          <p:cNvSpPr txBox="1"/>
          <p:nvPr/>
        </p:nvSpPr>
        <p:spPr>
          <a:xfrm>
            <a:off x="2713510" y="2057400"/>
            <a:ext cx="3716980" cy="523220"/>
          </a:xfrm>
          <a:prstGeom prst="rect">
            <a:avLst/>
          </a:prstGeom>
          <a:noFill/>
        </p:spPr>
        <p:txBody>
          <a:bodyPr wrap="none" rtlCol="0">
            <a:spAutoFit/>
          </a:bodyPr>
          <a:lstStyle/>
          <a:p>
            <a:r>
              <a:rPr lang="en-US" sz="2800" dirty="0" smtClean="0"/>
              <a:t>Method #2 – </a:t>
            </a:r>
            <a:r>
              <a:rPr lang="en-US" sz="2800" dirty="0" err="1" smtClean="0"/>
              <a:t>Downcasts</a:t>
            </a:r>
            <a:endParaRPr lang="en-US" sz="2800" dirty="0"/>
          </a:p>
        </p:txBody>
      </p:sp>
    </p:spTree>
    <p:extLst>
      <p:ext uri="{BB962C8B-B14F-4D97-AF65-F5344CB8AC3E}">
        <p14:creationId xmlns:p14="http://schemas.microsoft.com/office/powerpoint/2010/main" val="2636130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struct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MyStruct</a:t>
            </a:r>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m_i</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char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MyStruct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intptr</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 &amp;</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a.m_i</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get a pointer to a field</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p [2] = 0x1234</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replace validator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of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m_p</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with garbage</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a.m_p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0;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bang?</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7" name="TextBox 6"/>
          <p:cNvSpPr txBox="1"/>
          <p:nvPr/>
        </p:nvSpPr>
        <p:spPr>
          <a:xfrm>
            <a:off x="1848754" y="1981200"/>
            <a:ext cx="5446491" cy="523220"/>
          </a:xfrm>
          <a:prstGeom prst="rect">
            <a:avLst/>
          </a:prstGeom>
          <a:noFill/>
        </p:spPr>
        <p:txBody>
          <a:bodyPr wrap="none" rtlCol="0">
            <a:spAutoFit/>
          </a:bodyPr>
          <a:lstStyle/>
          <a:p>
            <a:r>
              <a:rPr lang="en-US" sz="2800" dirty="0" smtClean="0"/>
              <a:t>Method #2 – Field member pointers</a:t>
            </a:r>
            <a:endParaRPr lang="en-US" sz="2800" dirty="0"/>
          </a:p>
        </p:txBody>
      </p:sp>
    </p:spTree>
    <p:extLst>
      <p:ext uri="{BB962C8B-B14F-4D97-AF65-F5344CB8AC3E}">
        <p14:creationId xmlns:p14="http://schemas.microsoft.com/office/powerpoint/2010/main" val="19418357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Two forms of declarations</a:t>
            </a:r>
          </a:p>
          <a:p>
            <a:pPr lvl="1"/>
            <a:r>
              <a:rPr lang="en-US" dirty="0" smtClean="0"/>
              <a:t>Simple</a:t>
            </a:r>
          </a:p>
          <a:p>
            <a:pPr lvl="1"/>
            <a:r>
              <a:rPr lang="en-US" dirty="0" smtClean="0"/>
              <a:t>Full</a:t>
            </a:r>
          </a:p>
          <a:p>
            <a:r>
              <a:rPr lang="en-US" dirty="0" smtClean="0"/>
              <a:t>Read-only properties</a:t>
            </a:r>
          </a:p>
          <a:p>
            <a:r>
              <a:rPr lang="en-US" dirty="0" smtClean="0"/>
              <a:t>Indexed properties</a:t>
            </a:r>
          </a:p>
          <a:p>
            <a:r>
              <a:rPr lang="en-US" dirty="0" err="1" smtClean="0"/>
              <a:t>Autoget</a:t>
            </a:r>
            <a:r>
              <a:rPr lang="en-US" dirty="0" smtClean="0"/>
              <a:t> properties</a:t>
            </a:r>
          </a:p>
          <a:p>
            <a:r>
              <a:rPr lang="en-US" dirty="0" err="1" smtClean="0"/>
              <a:t>Bindable</a:t>
            </a:r>
            <a:r>
              <a:rPr lang="en-US" dirty="0" smtClean="0"/>
              <a:t> properties</a:t>
            </a:r>
          </a:p>
          <a:p>
            <a:r>
              <a:rPr lang="en-US" dirty="0" smtClean="0"/>
              <a:t>Property pointers!</a:t>
            </a:r>
            <a:endParaRPr lang="en-US" dirty="0"/>
          </a:p>
        </p:txBody>
      </p:sp>
    </p:spTree>
    <p:extLst>
      <p:ext uri="{BB962C8B-B14F-4D97-AF65-F5344CB8AC3E}">
        <p14:creationId xmlns:p14="http://schemas.microsoft.com/office/powerpoint/2010/main" val="37281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3" name="Rectangle 2"/>
          <p:cNvSpPr/>
          <p:nvPr/>
        </p:nvSpPr>
        <p:spPr>
          <a:xfrm>
            <a:off x="914400" y="137160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4384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clear ();</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setup </a:t>
            </a:r>
            <a:r>
              <a:rPr lang="en-US" sz="1400" dirty="0">
                <a:latin typeface="Courier New" panose="02070309020205020404" pitchFamily="49" charset="0"/>
                <a:cs typeface="Courier New" panose="02070309020205020404" pitchFamily="49" charset="0"/>
              </a:rPr>
              <a:t>(function*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add (function*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remove (</a:t>
            </a:r>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cookie)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getSnapshot</a:t>
            </a:r>
            <a:r>
              <a:rPr lang="en-US" sz="1400" dirty="0">
                <a:latin typeface="Courier New" panose="02070309020205020404" pitchFamily="49" charset="0"/>
                <a:cs typeface="Courier New" panose="02070309020205020404" pitchFamily="49" charset="0"/>
              </a:rPr>
              <a:t>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call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46482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m = foo;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m.setup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(foo);</a:t>
            </a:r>
          </a:p>
          <a:p>
            <a:r>
              <a:rPr lang="en-US" sz="1400" dirty="0">
                <a:latin typeface="Courier New" panose="02070309020205020404" pitchFamily="49" charset="0"/>
                <a:cs typeface="Courier New" panose="02070309020205020404" pitchFamily="49" charset="0"/>
              </a:rPr>
              <a:t>m += bar;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m.add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(bar);</a:t>
            </a:r>
          </a:p>
          <a:p>
            <a:r>
              <a:rPr lang="en-US" sz="1400" dirty="0">
                <a:latin typeface="Courier New" panose="02070309020205020404" pitchFamily="49" charset="0"/>
                <a:cs typeface="Courier New" panose="02070309020205020404" pitchFamily="49" charset="0"/>
              </a:rPr>
              <a:t>m -= cookie;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m.remove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(cookie);</a:t>
            </a:r>
          </a:p>
          <a:p>
            <a:r>
              <a:rPr lang="en-US" sz="1400" dirty="0">
                <a:latin typeface="Courier New" panose="02070309020205020404" pitchFamily="49" charset="0"/>
                <a:cs typeface="Courier New" panose="02070309020205020404" pitchFamily="49" charset="0"/>
              </a:rPr>
              <a:t>m = null;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m.clear</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m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m.call</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(10);</a:t>
            </a:r>
          </a:p>
        </p:txBody>
      </p:sp>
    </p:spTree>
    <p:extLst>
      <p:ext uri="{BB962C8B-B14F-4D97-AF65-F5344CB8AC3E}">
        <p14:creationId xmlns:p14="http://schemas.microsoft.com/office/powerpoint/2010/main" val="56444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property declaration</a:t>
            </a:r>
            <a:endParaRPr lang="en-US" dirty="0"/>
          </a:p>
        </p:txBody>
      </p:sp>
      <p:sp>
        <p:nvSpPr>
          <p:cNvPr id="3" name="Rectangle 2"/>
          <p:cNvSpPr/>
          <p:nvPr/>
        </p:nvSpPr>
        <p:spPr>
          <a:xfrm>
            <a:off x="914400" y="1668169"/>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const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g_simpleConstProp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4" name="Rectangle 3"/>
          <p:cNvSpPr/>
          <p:nvPr/>
        </p:nvSpPr>
        <p:spPr>
          <a:xfrm>
            <a:off x="914400" y="28194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40589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solidFill>
                  <a:schemeClr val="bg1"/>
                </a:solidFill>
              </a:rPr>
              <a:t>Chances are you will be the only user</a:t>
            </a:r>
          </a:p>
          <a:p>
            <a:pPr marL="0" indent="0">
              <a:buNone/>
            </a:pPr>
            <a:endParaRPr lang="en-US" dirty="0"/>
          </a:p>
        </p:txBody>
      </p:sp>
    </p:spTree>
    <p:extLst>
      <p:ext uri="{BB962C8B-B14F-4D97-AF65-F5344CB8AC3E}">
        <p14:creationId xmlns:p14="http://schemas.microsoft.com/office/powerpoint/2010/main" val="2851948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t>Chances are you will be the only user</a:t>
            </a:r>
          </a:p>
          <a:p>
            <a:pPr marL="0" indent="0">
              <a:buNone/>
            </a:pPr>
            <a:endParaRPr lang="en-US" dirty="0"/>
          </a:p>
        </p:txBody>
      </p:sp>
    </p:spTree>
    <p:extLst>
      <p:ext uri="{BB962C8B-B14F-4D97-AF65-F5344CB8AC3E}">
        <p14:creationId xmlns:p14="http://schemas.microsoft.com/office/powerpoint/2010/main" val="844609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Tree>
    <p:extLst>
      <p:ext uri="{BB962C8B-B14F-4D97-AF65-F5344CB8AC3E}">
        <p14:creationId xmlns:p14="http://schemas.microsoft.com/office/powerpoint/2010/main" val="23359491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
        <p:nvSpPr>
          <p:cNvPr id="5" name="Text Placeholder 4"/>
          <p:cNvSpPr>
            <a:spLocks noGrp="1"/>
          </p:cNvSpPr>
          <p:nvPr>
            <p:ph type="body" sz="quarter" idx="3"/>
          </p:nvPr>
        </p:nvSpPr>
        <p:spPr>
          <a:xfrm>
            <a:off x="4648200" y="1752600"/>
            <a:ext cx="4041775" cy="639762"/>
          </a:xfrm>
        </p:spPr>
        <p:txBody>
          <a:bodyPr>
            <a:normAutofit/>
          </a:bodyPr>
          <a:lstStyle/>
          <a:p>
            <a:r>
              <a:rPr lang="en-US" sz="3200" dirty="0" smtClean="0"/>
              <a:t>Not as selfish</a:t>
            </a:r>
            <a:endParaRPr lang="en-US" sz="3200" dirty="0"/>
          </a:p>
        </p:txBody>
      </p:sp>
      <p:sp>
        <p:nvSpPr>
          <p:cNvPr id="6" name="Content Placeholder 5"/>
          <p:cNvSpPr>
            <a:spLocks noGrp="1"/>
          </p:cNvSpPr>
          <p:nvPr>
            <p:ph sz="quarter" idx="4"/>
          </p:nvPr>
        </p:nvSpPr>
        <p:spPr>
          <a:xfrm>
            <a:off x="4645025" y="2743200"/>
            <a:ext cx="4498975" cy="4114800"/>
          </a:xfrm>
        </p:spPr>
        <p:txBody>
          <a:bodyPr>
            <a:normAutofit/>
          </a:bodyPr>
          <a:lstStyle/>
          <a:p>
            <a:r>
              <a:rPr lang="en-US" sz="2800" dirty="0"/>
              <a:t>Fill a </a:t>
            </a:r>
            <a:r>
              <a:rPr lang="en-US" sz="2800" dirty="0" smtClean="0"/>
              <a:t>gap</a:t>
            </a:r>
          </a:p>
          <a:p>
            <a:r>
              <a:rPr lang="en-US" sz="2800" dirty="0" smtClean="0"/>
              <a:t>Combine features</a:t>
            </a:r>
          </a:p>
          <a:p>
            <a:r>
              <a:rPr lang="en-US" sz="2800" dirty="0"/>
              <a:t>Change annoying things</a:t>
            </a:r>
          </a:p>
          <a:p>
            <a:r>
              <a:rPr lang="en-US" sz="2800" dirty="0" smtClean="0"/>
              <a:t>Field-test new concepts</a:t>
            </a:r>
          </a:p>
          <a:p>
            <a:r>
              <a:rPr lang="en-US" sz="2800" dirty="0" smtClean="0"/>
              <a:t>Be a part of The Progress</a:t>
            </a:r>
            <a:endParaRPr lang="en-US" sz="2800" dirty="0"/>
          </a:p>
        </p:txBody>
      </p:sp>
    </p:spTree>
    <p:extLst>
      <p:ext uri="{BB962C8B-B14F-4D97-AF65-F5344CB8AC3E}">
        <p14:creationId xmlns:p14="http://schemas.microsoft.com/office/powerpoint/2010/main" val="12680226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Lexer</a:t>
            </a:r>
            <a:r>
              <a:rPr lang="en-US" dirty="0" smtClean="0"/>
              <a:t> generator</a:t>
            </a:r>
            <a:endParaRPr lang="en-US" dirty="0"/>
          </a:p>
        </p:txBody>
      </p:sp>
      <p:sp>
        <p:nvSpPr>
          <p:cNvPr id="4" name="Rectangle 3"/>
          <p:cNvSpPr/>
          <p:nvPr/>
        </p:nvSpPr>
        <p:spPr>
          <a:xfrm>
            <a:off x="914400" y="165928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jnc.AutomatonResult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automaton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scanRx</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jnc.Recognizer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recognizer)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"get"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"set"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“quit"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Token.Quit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[_\w][_\w\d]*</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Token.Identifier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recognizer.m_lexeme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728500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Jancy Design Goals</a:t>
            </a:r>
            <a:endParaRPr lang="en-US" dirty="0"/>
          </a:p>
        </p:txBody>
      </p:sp>
      <p:sp>
        <p:nvSpPr>
          <p:cNvPr id="3" name="Content Placeholder 2"/>
          <p:cNvSpPr>
            <a:spLocks noGrp="1"/>
          </p:cNvSpPr>
          <p:nvPr>
            <p:ph idx="1"/>
          </p:nvPr>
        </p:nvSpPr>
        <p:spPr>
          <a:xfrm>
            <a:off x="495300" y="1600200"/>
            <a:ext cx="8153400" cy="4525963"/>
          </a:xfrm>
        </p:spPr>
        <p:txBody>
          <a:bodyPr>
            <a:normAutofit/>
          </a:bodyPr>
          <a:lstStyle/>
          <a:p>
            <a:r>
              <a:rPr lang="en-US" dirty="0" smtClean="0"/>
              <a:t>Embedded scripting language</a:t>
            </a:r>
          </a:p>
          <a:p>
            <a:r>
              <a:rPr lang="en-US" dirty="0" smtClean="0"/>
              <a:t>Statically typed</a:t>
            </a:r>
            <a:endParaRPr lang="en-US" dirty="0"/>
          </a:p>
          <a:p>
            <a:r>
              <a:rPr lang="en-US" dirty="0" smtClean="0"/>
              <a:t>C-family language syntax</a:t>
            </a:r>
          </a:p>
          <a:p>
            <a:r>
              <a:rPr lang="en-US" dirty="0"/>
              <a:t>ABI-compatible with </a:t>
            </a:r>
            <a:r>
              <a:rPr lang="en-US" dirty="0" smtClean="0"/>
              <a:t>C</a:t>
            </a:r>
            <a:endParaRPr lang="en-US" dirty="0"/>
          </a:p>
          <a:p>
            <a:r>
              <a:rPr lang="en-US" dirty="0" smtClean="0"/>
              <a:t>Garbage collected (accurate GC)</a:t>
            </a:r>
          </a:p>
          <a:p>
            <a:r>
              <a:rPr lang="en-US" dirty="0" smtClean="0"/>
              <a:t>LLVM as back-end</a:t>
            </a:r>
          </a:p>
          <a:p>
            <a:endParaRPr lang="en-US" dirty="0" smtClean="0"/>
          </a:p>
        </p:txBody>
      </p:sp>
    </p:spTree>
    <p:extLst>
      <p:ext uri="{BB962C8B-B14F-4D97-AF65-F5344CB8AC3E}">
        <p14:creationId xmlns:p14="http://schemas.microsoft.com/office/powerpoint/2010/main" val="20467678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Running automatons</a:t>
            </a:r>
            <a:endParaRPr lang="en-US" dirty="0"/>
          </a:p>
        </p:txBody>
      </p:sp>
      <p:sp>
        <p:nvSpPr>
          <p:cNvPr id="3" name="Rectangle 2"/>
          <p:cNvSpPr/>
          <p:nvPr/>
        </p:nvSpPr>
        <p:spPr>
          <a:xfrm>
            <a:off x="914400" y="1371600"/>
            <a:ext cx="7315200" cy="52322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a:t>
            </a:r>
          </a:p>
        </p:txBody>
      </p:sp>
      <p:sp>
        <p:nvSpPr>
          <p:cNvPr id="5" name="TextBox 4"/>
          <p:cNvSpPr txBox="1"/>
          <p:nvPr/>
        </p:nvSpPr>
        <p:spPr>
          <a:xfrm>
            <a:off x="3276600" y="5943600"/>
            <a:ext cx="184731" cy="369332"/>
          </a:xfrm>
          <a:prstGeom prst="rect">
            <a:avLst/>
          </a:prstGeom>
          <a:noFill/>
        </p:spPr>
        <p:txBody>
          <a:bodyPr wrap="none" rtlCol="0">
            <a:spAutoFit/>
          </a:bodyPr>
          <a:lstStyle/>
          <a:p>
            <a:endParaRPr lang="en-US" dirty="0"/>
          </a:p>
        </p:txBody>
      </p:sp>
      <p:sp>
        <p:nvSpPr>
          <p:cNvPr id="6" name="Rectangle 5"/>
          <p:cNvSpPr/>
          <p:nvPr/>
        </p:nvSpPr>
        <p:spPr>
          <a:xfrm>
            <a:off x="914400" y="4119074"/>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try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tOp</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recognizer.eof</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notify recognizer about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eof</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this can trigger actions or errors</a:t>
            </a:r>
          </a:p>
          <a:p>
            <a:r>
              <a:rPr lang="en-US" sz="1400" dirty="0">
                <a:solidFill>
                  <a:srgbClr val="1D12F6"/>
                </a:solidFill>
                <a:latin typeface="Courier New" panose="02070309020205020404" pitchFamily="49" charset="0"/>
                <a:cs typeface="Courier New" panose="02070309020205020404" pitchFamily="49" charset="0"/>
              </a:rPr>
              <a:t>catch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a:t>
            </a:r>
          </a:p>
          <a:p>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914400" y="24384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result = </a:t>
            </a:r>
            <a:r>
              <a:rPr lang="en-US" sz="1400" dirty="0">
                <a:solidFill>
                  <a:srgbClr val="1D12F6"/>
                </a:solidFill>
                <a:latin typeface="Courier New" panose="02070309020205020404" pitchFamily="49" charset="0"/>
                <a:cs typeface="Courier New" panose="02070309020205020404" pitchFamily="49" charset="0"/>
              </a:rPr>
              <a:t>try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recognizer.recognize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getOption</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myOption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ru-RU" sz="1400" dirty="0">
                <a:solidFill>
                  <a:srgbClr val="1D12F6"/>
                </a:solidFill>
                <a:latin typeface="Courier New" panose="02070309020205020404" pitchFamily="49" charset="0"/>
                <a:cs typeface="Courier New" panose="02070309020205020404" pitchFamily="49" charset="0"/>
              </a:rPr>
              <a:t>if</a:t>
            </a:r>
            <a:r>
              <a:rPr lang="ru-RU" sz="1400" dirty="0">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09678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languages</a:t>
            </a:r>
            <a:endParaRPr lang="en-US" dirty="0"/>
          </a:p>
        </p:txBody>
      </p:sp>
      <p:sp>
        <p:nvSpPr>
          <p:cNvPr id="3" name="Rectangle 2"/>
          <p:cNvSpPr/>
          <p:nvPr/>
        </p:nvSpPr>
        <p:spPr>
          <a:xfrm>
            <a:off x="457200" y="3505200"/>
            <a:ext cx="8229600" cy="289310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jnc.AutomatonResult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automaton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scanPreprocessor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jnc.Recognizer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recognizer)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"if"</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ifdef</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createToken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Token.Ifdef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'\n'</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recognizer.m_automatonFunc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scanGlobal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switch back</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4" name="Rectangle 3"/>
          <p:cNvSpPr/>
          <p:nvPr/>
        </p:nvSpPr>
        <p:spPr>
          <a:xfrm>
            <a:off x="457200" y="1600200"/>
            <a:ext cx="82296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jnc.AutomatonResult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automaton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scanGlobal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jnc.Recognizer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recognizer)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recognizer.m_automatonFunc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scanPreprocessor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switch to pp</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0218138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371600"/>
            <a:ext cx="7315200" cy="397031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g_prop</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m_x</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5;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member field with in-place initializer</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m_x</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x)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m_x</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update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double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overloaded setter</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update ();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helper method</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2854970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t>
            </a:r>
            <a:r>
              <a:rPr lang="en-US" dirty="0" err="1" smtClean="0"/>
              <a:t>bindable</a:t>
            </a:r>
            <a:r>
              <a:rPr lang="en-US" dirty="0" smtClean="0"/>
              <a:t> properties</a:t>
            </a:r>
            <a:endParaRPr lang="en-US" dirty="0"/>
          </a:p>
        </p:txBody>
      </p:sp>
      <p:sp>
        <p:nvSpPr>
          <p:cNvPr id="5" name="Rectangle 4"/>
          <p:cNvSpPr/>
          <p:nvPr/>
        </p:nvSpPr>
        <p:spPr>
          <a:xfrm>
            <a:off x="914400" y="3048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foo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bindingof</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100;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onPropChanged</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will be called</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6" name="Rectangle 5"/>
          <p:cNvSpPr/>
          <p:nvPr/>
        </p:nvSpPr>
        <p:spPr>
          <a:xfrm>
            <a:off x="914400" y="1981916"/>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bindable</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g_bindableProp</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0476912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$“Title: $(</a:t>
            </a:r>
            <a:r>
              <a:rPr lang="en-US" sz="1400" dirty="0" err="1" smtClean="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m_name.m_editText</a:t>
            </a:r>
            <a:r>
              <a:rPr lang="en-US" sz="1400" dirty="0" smtClean="0">
                <a:solidFill>
                  <a:schemeClr val="accent6">
                    <a:lumMod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m_a.m_isEnabled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0;</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m_b.m_isEnabled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m_useB.m_isChecked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m_useC.m_isChecked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onevent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m_button.m_onClicked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15038372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m_uiReactor</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#1</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effectLst/>
                <a:latin typeface="DejaVu Sans Mono" panose="020B0609030804020204" pitchFamily="49" charset="0"/>
                <a:ea typeface="DejaVu Sans Mono" panose="020B0609030804020204" pitchFamily="49" charset="0"/>
                <a:cs typeface="DejaVu Sans Mono" panose="020B0609030804020204" pitchFamily="49" charset="0"/>
              </a:rPr>
              <a:t>m_title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chemeClr val="accent6">
                    <a:lumMod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$“Title: $(</a:t>
            </a:r>
            <a:r>
              <a:rPr lang="en-US" sz="1400" dirty="0" err="1" smtClean="0">
                <a:solidFill>
                  <a:schemeClr val="accent6">
                    <a:lumMod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m_name.</a:t>
            </a:r>
            <a:r>
              <a:rPr lang="en-US" sz="1400" b="1" dirty="0" err="1" smtClean="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m_editText</a:t>
            </a:r>
            <a:r>
              <a:rPr lang="en-US" sz="1400" dirty="0" smtClean="0">
                <a:solidFill>
                  <a:schemeClr val="accent6">
                    <a:lumMod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#2</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m_a.m_isEnabled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m_state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0;</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#3</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m_b.m_isEnabled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m_useB.</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#4</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m_c.m_isEnabled</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m_useC.</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m_isChecked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smtClean="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#5</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onevent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m_button.</a:t>
            </a:r>
            <a:r>
              <a:rPr lang="en-US" sz="1400" b="1" dirty="0" err="1" smtClean="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m_onClicked</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br>
              <a:rPr lang="en-US" sz="1400" dirty="0">
                <a:latin typeface="DejaVu Sans Mono" panose="020B0609030804020204" pitchFamily="49" charset="0"/>
                <a:ea typeface="DejaVu Sans Mono" panose="020B0609030804020204" pitchFamily="49" charset="0"/>
                <a:cs typeface="DejaVu Sans Mono" panose="020B0609030804020204" pitchFamily="49" charset="0"/>
              </a:rPr>
            </a:b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36" name="TextBox 35"/>
          <p:cNvSpPr txBox="1"/>
          <p:nvPr/>
        </p:nvSpPr>
        <p:spPr>
          <a:xfrm>
            <a:off x="3810000" y="5867400"/>
            <a:ext cx="2615716" cy="369332"/>
          </a:xfrm>
          <a:prstGeom prst="rect">
            <a:avLst/>
          </a:prstGeom>
          <a:noFill/>
        </p:spPr>
        <p:txBody>
          <a:bodyPr wrap="none" rtlCol="0">
            <a:spAutoFit/>
          </a:bodyPr>
          <a:lstStyle/>
          <a:p>
            <a:r>
              <a:rPr lang="en-US" dirty="0" smtClean="0"/>
              <a:t># reactions &gt;= # bind sites</a:t>
            </a:r>
            <a:endParaRPr lang="en-US" dirty="0"/>
          </a:p>
        </p:txBody>
      </p:sp>
    </p:spTree>
    <p:extLst>
      <p:ext uri="{BB962C8B-B14F-4D97-AF65-F5344CB8AC3E}">
        <p14:creationId xmlns:p14="http://schemas.microsoft.com/office/powerpoint/2010/main" val="10986529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OK to return addresses of locals</a:t>
            </a:r>
            <a:endParaRPr lang="en-US" dirty="0"/>
          </a:p>
        </p:txBody>
      </p:sp>
      <p:sp>
        <p:nvSpPr>
          <p:cNvPr id="4" name="Rectangle 3"/>
          <p:cNvSpPr/>
          <p:nvPr/>
        </p:nvSpPr>
        <p:spPr>
          <a:xfrm>
            <a:off x="914400"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foo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 = 10;</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&amp;a;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no problem</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6136277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4" name="Rectangle 3"/>
          <p:cNvSpPr/>
          <p:nvPr/>
        </p:nvSpPr>
        <p:spPr>
          <a:xfrm>
            <a:off x="914400" y="13716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foo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x);</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bar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x);</a:t>
            </a:r>
          </a:p>
          <a:p>
            <a:endParaRPr lang="en-US"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baz</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multicast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m += foo;</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m +=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bar;</a:t>
            </a:r>
            <a:endParaRPr lang="ru-RU" sz="1400" dirty="0" smtClean="0">
              <a:latin typeface="DejaVu Sans Mono" panose="020B0609030804020204" pitchFamily="49" charset="0"/>
              <a:ea typeface="DejaVu Sans Mono" panose="020B0609030804020204" pitchFamily="49" charset="0"/>
              <a:cs typeface="DejaVu Sans Mono" panose="020B0609030804020204" pitchFamily="49" charset="0"/>
            </a:endParaRPr>
          </a:p>
          <a:p>
            <a:r>
              <a:rPr lang="ru-RU"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ru-RU"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m (100);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&lt;-- foo (100); bar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100);</a:t>
            </a:r>
            <a:endPar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35027937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668169"/>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property</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4" name="Rectangle 3"/>
          <p:cNvSpPr/>
          <p:nvPr/>
        </p:nvSpPr>
        <p:spPr>
          <a:xfrm>
            <a:off x="914400" y="2590800"/>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get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x)</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5" name="Rectangle 4"/>
          <p:cNvSpPr/>
          <p:nvPr/>
        </p:nvSpPr>
        <p:spPr>
          <a:xfrm>
            <a:off x="912628" y="52578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f</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oo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 10;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g_simpleProp.set</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is called</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x =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g_simpleProp</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g_simpleProp.get</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is called</a:t>
            </a:r>
            <a:endPar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3015704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interesting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Const-correctness</a:t>
            </a:r>
          </a:p>
          <a:p>
            <a:r>
              <a:rPr lang="en-US" dirty="0"/>
              <a:t>Multiple inheritance</a:t>
            </a:r>
          </a:p>
          <a:p>
            <a:r>
              <a:rPr lang="en-US" dirty="0" smtClean="0"/>
              <a:t>Partial </a:t>
            </a:r>
            <a:r>
              <a:rPr lang="en-US" dirty="0"/>
              <a:t>application </a:t>
            </a:r>
            <a:endParaRPr lang="en-US" dirty="0" smtClean="0"/>
          </a:p>
          <a:p>
            <a:r>
              <a:rPr lang="en-US" dirty="0" smtClean="0"/>
              <a:t>Schedulers</a:t>
            </a:r>
          </a:p>
          <a:p>
            <a:r>
              <a:rPr lang="en-US" dirty="0" smtClean="0"/>
              <a:t>Exception-style syntax over error code checks</a:t>
            </a:r>
          </a:p>
          <a:p>
            <a:r>
              <a:rPr lang="en-US" dirty="0" smtClean="0"/>
              <a:t>Dual type modifiers</a:t>
            </a:r>
          </a:p>
          <a:p>
            <a:r>
              <a:rPr lang="en-US" dirty="0" err="1" smtClean="0"/>
              <a:t>Bigendian</a:t>
            </a:r>
            <a:r>
              <a:rPr lang="en-US" dirty="0" smtClean="0"/>
              <a:t> integers</a:t>
            </a:r>
            <a:endParaRPr lang="en-US" dirty="0"/>
          </a:p>
          <a:p>
            <a:r>
              <a:rPr lang="en-US" dirty="0" smtClean="0"/>
              <a:t>Bitflag </a:t>
            </a:r>
            <a:r>
              <a:rPr lang="en-US" dirty="0"/>
              <a:t>enums</a:t>
            </a:r>
          </a:p>
          <a:p>
            <a:r>
              <a:rPr lang="en-US" dirty="0" smtClean="0"/>
              <a:t>Break-n/Continue-n</a:t>
            </a:r>
          </a:p>
          <a:p>
            <a:r>
              <a:rPr lang="en-US" dirty="0" smtClean="0"/>
              <a:t>Hex literals</a:t>
            </a:r>
          </a:p>
          <a:p>
            <a:pPr lvl="1"/>
            <a:endParaRPr lang="en-US" dirty="0" smtClean="0"/>
          </a:p>
          <a:p>
            <a:endParaRPr lang="en-US" dirty="0"/>
          </a:p>
        </p:txBody>
      </p:sp>
    </p:spTree>
    <p:extLst>
      <p:ext uri="{BB962C8B-B14F-4D97-AF65-F5344CB8AC3E}">
        <p14:creationId xmlns:p14="http://schemas.microsoft.com/office/powerpoint/2010/main" val="1063964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IPv4Packet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private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IP_TOS_POS = 1</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type of service</a:t>
            </a: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IP_LEN_POS = 2;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total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packet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length	</a:t>
            </a:r>
            <a:endPar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IP_ID_POS = 4;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the packet id    </a:t>
            </a:r>
            <a:endPar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private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IP_FRAG_POS = 6;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the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frag flags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and offset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getTypeOfService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IP_TOS_POS] &amp; 0x0f;</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getFragmentFlags</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ByteUtils.getByteNetOrderTo_uint16</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 IP_FRAG_POS) &gt;&gt; 13;</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solidFill>
                  <a:schemeClr val="tx1">
                    <a:lumMod val="50000"/>
                    <a:lumOff val="50000"/>
                  </a:schemeClr>
                </a:solidFill>
                <a:latin typeface="DejaVu Sans Mono" panose="020B0609030804020204" pitchFamily="49" charset="0"/>
                <a:ea typeface="DejaVu Sans Mono" panose="020B0609030804020204" pitchFamily="49" charset="0"/>
                <a:cs typeface="DejaVu Sans Mono" panose="020B0609030804020204" pitchFamily="49" charset="0"/>
              </a:rPr>
              <a:t>    // ...</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85681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class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IPv4Packet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IP_TOS_POS = 1</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type of service</a:t>
            </a:r>
          </a:p>
          <a:p>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IP_LEN_POS = 2</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total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packet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length	</a:t>
            </a:r>
            <a:endPar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private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 final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IP_ID_POS = 4</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the packet id    </a:t>
            </a:r>
            <a:endPar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private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static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final</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b="1" dirty="0">
                <a:solidFill>
                  <a:srgbClr val="FF0000"/>
                </a:solidFill>
                <a:effectLst/>
                <a:latin typeface="DejaVu Sans Mono" panose="020B0609030804020204" pitchFamily="49" charset="0"/>
                <a:ea typeface="DejaVu Sans Mono" panose="020B0609030804020204" pitchFamily="49" charset="0"/>
                <a:cs typeface="DejaVu Sans Mono" panose="020B0609030804020204" pitchFamily="49" charset="0"/>
              </a:rPr>
              <a:t>IP_FRAG_POS = 6</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the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frag flags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and offset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getTypeOfService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IP_TOS_POS] &amp; 0x0f;</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myTOS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public</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int</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getFragmentFlags</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if</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smtClean="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false</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_</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isReadFragFlags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true</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ByteUtils.getByteNetOrderTo_uint16</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smtClean="0">
                <a:effectLst/>
                <a:latin typeface="DejaVu Sans Mono" panose="020B0609030804020204" pitchFamily="49" charset="0"/>
                <a:ea typeface="DejaVu Sans Mono" panose="020B0609030804020204" pitchFamily="49" charset="0"/>
                <a:cs typeface="DejaVu Sans Mono" panose="020B0609030804020204" pitchFamily="49" charset="0"/>
              </a:rPr>
              <a:t>myPacket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myIPHdrOffset</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 IP_FRAG_POS) &gt;&gt; 13;</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a:solidFill>
                  <a:srgbClr val="1D12F6"/>
                </a:solidFill>
                <a:effectLst/>
                <a:latin typeface="DejaVu Sans Mono" panose="020B0609030804020204" pitchFamily="49" charset="0"/>
                <a:ea typeface="DejaVu Sans Mono" panose="020B0609030804020204" pitchFamily="49" charset="0"/>
                <a:cs typeface="DejaVu Sans Mono" panose="020B0609030804020204" pitchFamily="49" charset="0"/>
              </a:rPr>
              <a:t>return</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effectLst/>
                <a:latin typeface="DejaVu Sans Mono" panose="020B0609030804020204" pitchFamily="49" charset="0"/>
                <a:ea typeface="DejaVu Sans Mono" panose="020B0609030804020204" pitchFamily="49" charset="0"/>
                <a:cs typeface="DejaVu Sans Mono" panose="020B0609030804020204" pitchFamily="49" charset="0"/>
              </a:rPr>
              <a:t>myFragmentFlags</a:t>
            </a:r>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1400" dirty="0" smtClean="0">
                <a:solidFill>
                  <a:schemeClr val="tx1">
                    <a:lumMod val="50000"/>
                    <a:lumOff val="50000"/>
                  </a:schemeClr>
                </a:solidFill>
                <a:effectLst/>
                <a:latin typeface="DejaVu Sans Mono" panose="020B0609030804020204" pitchFamily="49" charset="0"/>
                <a:ea typeface="DejaVu Sans Mono" panose="020B0609030804020204" pitchFamily="49" charset="0"/>
                <a:cs typeface="DejaVu Sans Mono" panose="020B0609030804020204" pitchFamily="49" charset="0"/>
              </a:rPr>
              <a:t>    // ...</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smtClean="0">
                <a:effectLst/>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dirty="0">
              <a:effectLst/>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2653563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cap="rnd">
          <a:solidFill>
            <a:schemeClr val="tx1">
              <a:lumMod val="50000"/>
              <a:lumOff val="50000"/>
            </a:schemeClr>
          </a:solidFill>
          <a:prstDash val="sysDash"/>
        </a:ln>
      </a:spPr>
      <a:bodyPr wrap="square">
        <a:spAutoFit/>
      </a:bodyPr>
      <a:lstStyle>
        <a:defPPr>
          <a:defRPr sz="1400" dirty="0" err="1">
            <a:latin typeface="Lucida Console" panose="020B0609040504020204" pitchFamily="49"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5548</TotalTime>
  <Words>8566</Words>
  <Application>Microsoft Office PowerPoint</Application>
  <PresentationFormat>On-screen Show (4:3)</PresentationFormat>
  <Paragraphs>1180</Paragraphs>
  <Slides>68</Slides>
  <Notes>56</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Jancy</vt:lpstr>
      <vt:lpstr>Overview</vt:lpstr>
      <vt:lpstr>Why?! Do we need more?</vt:lpstr>
      <vt:lpstr>Wanted! (for IO Ninja)</vt:lpstr>
      <vt:lpstr>Wanted! (for IO Ninja)</vt:lpstr>
      <vt:lpstr>Jancy Design Goals</vt:lpstr>
      <vt:lpstr>Other interesting features</vt:lpstr>
      <vt:lpstr>Handling binary data (wrong)</vt:lpstr>
      <vt:lpstr>Handling binary data (wrong)</vt:lpstr>
      <vt:lpstr>Handling binary data (wrong)</vt:lpstr>
      <vt:lpstr>Handling binary data (right)</vt:lpstr>
      <vt:lpstr>Handling binary data (right)</vt:lpstr>
      <vt:lpstr>Handling binary data (right)</vt:lpstr>
      <vt:lpstr>How is pointer arithmetic safe?</vt:lpstr>
      <vt:lpstr>Loads/stores are bounds checked</vt:lpstr>
      <vt:lpstr>Dynamic sizeof/countof</vt:lpstr>
      <vt:lpstr>Are bounds checks enough?</vt:lpstr>
      <vt:lpstr>Are bounds checks enough?</vt:lpstr>
      <vt:lpstr>Reactive Programming for UI</vt:lpstr>
      <vt:lpstr>Reactive Programming for UI</vt:lpstr>
      <vt:lpstr>Multicasts &amp; events</vt:lpstr>
      <vt:lpstr>Bindable properties</vt:lpstr>
      <vt:lpstr>Dilemma</vt:lpstr>
      <vt:lpstr>Dilemma</vt:lpstr>
      <vt:lpstr>Solution – reactors!</vt:lpstr>
      <vt:lpstr>Solution – reactors!</vt:lpstr>
      <vt:lpstr>Solution – reactors!</vt:lpstr>
      <vt:lpstr>Automated, but controlled</vt:lpstr>
      <vt:lpstr>Implementation</vt:lpstr>
      <vt:lpstr>jnc::Module vs llvm::Module</vt:lpstr>
      <vt:lpstr>The big picture</vt:lpstr>
      <vt:lpstr>Where is time spent?</vt:lpstr>
      <vt:lpstr>Summary</vt:lpstr>
      <vt:lpstr>Why not recursive descent?</vt:lpstr>
      <vt:lpstr>Partial application</vt:lpstr>
      <vt:lpstr>Autoget properties</vt:lpstr>
      <vt:lpstr>Indexed properties</vt:lpstr>
      <vt:lpstr>Handling binary data (right)</vt:lpstr>
      <vt:lpstr>Handling binary data (right)</vt:lpstr>
      <vt:lpstr>Handling binary data (right)</vt:lpstr>
      <vt:lpstr>Schedulers</vt:lpstr>
      <vt:lpstr>Using schedulers</vt:lpstr>
      <vt:lpstr>Real-life example from IO Ninja</vt:lpstr>
      <vt:lpstr>POD vs non-POD</vt:lpstr>
      <vt:lpstr>Only cast when it’s safe</vt:lpstr>
      <vt:lpstr>Only cast when it’s safe</vt:lpstr>
      <vt:lpstr>Const-correctness is forced</vt:lpstr>
      <vt:lpstr>Otherwise, dynamic cast</vt:lpstr>
      <vt:lpstr>Is it enough to be safe?</vt:lpstr>
      <vt:lpstr>Is it enough to be safe?</vt:lpstr>
      <vt:lpstr>Is it enough to be safe?</vt:lpstr>
      <vt:lpstr>Properties</vt:lpstr>
      <vt:lpstr>Multicasts</vt:lpstr>
      <vt:lpstr>Simple property declaration</vt:lpstr>
      <vt:lpstr>Why you should NOT write a new programming language?</vt:lpstr>
      <vt:lpstr>Why you should NOT write a new programming language?</vt:lpstr>
      <vt:lpstr>Why you should STILL write a new programming language?</vt:lpstr>
      <vt:lpstr>Why you should STILL write a new programming language?</vt:lpstr>
      <vt:lpstr>Lexer generator</vt:lpstr>
      <vt:lpstr>Running automatons</vt:lpstr>
      <vt:lpstr>Switching languages</vt:lpstr>
      <vt:lpstr>Properties</vt:lpstr>
      <vt:lpstr>Binding to bindable properties</vt:lpstr>
      <vt:lpstr>Under the hood</vt:lpstr>
      <vt:lpstr>Under the hood</vt:lpstr>
      <vt:lpstr>OK to return addresses of locals</vt:lpstr>
      <vt:lpstr>Multicasts</vt:lpstr>
      <vt:lpstr>Properties</vt:lpstr>
    </vt:vector>
  </TitlesOfParts>
  <Company>Tibbo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Jancy</dc:title>
  <dc:creator>Vladimir</dc:creator>
  <cp:lastModifiedBy>Vladimir</cp:lastModifiedBy>
  <cp:revision>340</cp:revision>
  <dcterms:created xsi:type="dcterms:W3CDTF">2016-01-12T08:55:26Z</dcterms:created>
  <dcterms:modified xsi:type="dcterms:W3CDTF">2016-01-26T02:55:57Z</dcterms:modified>
</cp:coreProperties>
</file>