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15" r:id="rId3"/>
    <p:sldId id="304" r:id="rId4"/>
    <p:sldId id="260" r:id="rId5"/>
    <p:sldId id="345" r:id="rId6"/>
    <p:sldId id="259" r:id="rId7"/>
    <p:sldId id="321" r:id="rId8"/>
    <p:sldId id="305" r:id="rId9"/>
    <p:sldId id="306" r:id="rId10"/>
    <p:sldId id="309" r:id="rId11"/>
    <p:sldId id="265" r:id="rId12"/>
    <p:sldId id="311" r:id="rId13"/>
    <p:sldId id="266" r:id="rId14"/>
    <p:sldId id="349" r:id="rId15"/>
    <p:sldId id="268" r:id="rId16"/>
    <p:sldId id="365" r:id="rId17"/>
    <p:sldId id="270" r:id="rId18"/>
    <p:sldId id="331" r:id="rId19"/>
    <p:sldId id="366" r:id="rId20"/>
    <p:sldId id="297" r:id="rId21"/>
    <p:sldId id="355" r:id="rId22"/>
    <p:sldId id="367" r:id="rId23"/>
    <p:sldId id="287" r:id="rId24"/>
    <p:sldId id="288" r:id="rId25"/>
    <p:sldId id="335" r:id="rId26"/>
    <p:sldId id="294" r:id="rId27"/>
    <p:sldId id="298" r:id="rId28"/>
    <p:sldId id="350" r:id="rId29"/>
    <p:sldId id="296" r:id="rId30"/>
    <p:sldId id="343" r:id="rId31"/>
    <p:sldId id="336" r:id="rId32"/>
    <p:sldId id="340" r:id="rId33"/>
    <p:sldId id="300" r:id="rId34"/>
    <p:sldId id="341" r:id="rId35"/>
    <p:sldId id="342" r:id="rId36"/>
    <p:sldId id="302" r:id="rId37"/>
    <p:sldId id="363" r:id="rId38"/>
    <p:sldId id="283" r:id="rId39"/>
    <p:sldId id="293" r:id="rId40"/>
    <p:sldId id="292" r:id="rId41"/>
    <p:sldId id="312" r:id="rId42"/>
    <p:sldId id="313" r:id="rId43"/>
    <p:sldId id="314" r:id="rId44"/>
    <p:sldId id="317" r:id="rId45"/>
    <p:sldId id="318" r:id="rId46"/>
    <p:sldId id="319" r:id="rId47"/>
    <p:sldId id="327" r:id="rId48"/>
    <p:sldId id="323" r:id="rId49"/>
    <p:sldId id="324" r:id="rId50"/>
    <p:sldId id="325" r:id="rId51"/>
    <p:sldId id="326" r:id="rId52"/>
    <p:sldId id="328" r:id="rId53"/>
    <p:sldId id="329" r:id="rId54"/>
    <p:sldId id="330" r:id="rId55"/>
    <p:sldId id="332" r:id="rId56"/>
    <p:sldId id="333" r:id="rId57"/>
    <p:sldId id="334" r:id="rId58"/>
    <p:sldId id="351" r:id="rId59"/>
    <p:sldId id="352" r:id="rId60"/>
    <p:sldId id="353" r:id="rId61"/>
    <p:sldId id="354" r:id="rId62"/>
    <p:sldId id="356" r:id="rId63"/>
    <p:sldId id="357" r:id="rId64"/>
    <p:sldId id="358" r:id="rId65"/>
    <p:sldId id="359" r:id="rId66"/>
    <p:sldId id="364" r:id="rId67"/>
    <p:sldId id="360" r:id="rId68"/>
    <p:sldId id="36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AE35E4C-5E48-4DBA-8000-12B1CD1CB808}">
          <p14:sldIdLst>
            <p14:sldId id="256"/>
            <p14:sldId id="315"/>
          </p14:sldIdLst>
        </p14:section>
        <p14:section name="Why" id="{84383481-115C-48AE-8369-6EA408C01E6D}">
          <p14:sldIdLst>
            <p14:sldId id="304"/>
            <p14:sldId id="260"/>
            <p14:sldId id="345"/>
            <p14:sldId id="259"/>
            <p14:sldId id="321"/>
          </p14:sldIdLst>
        </p14:section>
        <p14:section name="IO Programming" id="{4C9BF358-D332-49DB-A2FF-CF930A2B16B2}">
          <p14:sldIdLst>
            <p14:sldId id="305"/>
            <p14:sldId id="306"/>
            <p14:sldId id="309"/>
            <p14:sldId id="265"/>
            <p14:sldId id="311"/>
            <p14:sldId id="266"/>
            <p14:sldId id="349"/>
            <p14:sldId id="268"/>
            <p14:sldId id="365"/>
            <p14:sldId id="270"/>
            <p14:sldId id="331"/>
            <p14:sldId id="366"/>
          </p14:sldIdLst>
        </p14:section>
        <p14:section name="Reactive Programming" id="{2135B980-60FA-4BE8-B94D-7E3FBA085505}">
          <p14:sldIdLst>
            <p14:sldId id="297"/>
            <p14:sldId id="355"/>
            <p14:sldId id="367"/>
            <p14:sldId id="287"/>
            <p14:sldId id="288"/>
            <p14:sldId id="335"/>
            <p14:sldId id="294"/>
            <p14:sldId id="298"/>
            <p14:sldId id="350"/>
            <p14:sldId id="296"/>
            <p14:sldId id="343"/>
            <p14:sldId id="336"/>
            <p14:sldId id="340"/>
          </p14:sldIdLst>
        </p14:section>
        <p14:section name="Implementation Internals" id="{C4EDFE87-F08F-4336-AB28-5AB1EE91538F}">
          <p14:sldIdLst>
            <p14:sldId id="300"/>
            <p14:sldId id="341"/>
            <p14:sldId id="342"/>
          </p14:sldIdLst>
        </p14:section>
        <p14:section name="Summary" id="{F955E4CC-91D9-4E1B-8B9A-F27ABB02381A}">
          <p14:sldIdLst>
            <p14:sldId id="302"/>
          </p14:sldIdLst>
        </p14:section>
        <p14:section name="Optional" id="{93D8F8BD-136F-40D2-A556-14EAE3C44297}">
          <p14:sldIdLst>
            <p14:sldId id="363"/>
            <p14:sldId id="283"/>
            <p14:sldId id="293"/>
            <p14:sldId id="292"/>
            <p14:sldId id="312"/>
            <p14:sldId id="313"/>
            <p14:sldId id="314"/>
            <p14:sldId id="317"/>
            <p14:sldId id="318"/>
            <p14:sldId id="319"/>
            <p14:sldId id="327"/>
            <p14:sldId id="323"/>
            <p14:sldId id="324"/>
            <p14:sldId id="325"/>
            <p14:sldId id="326"/>
            <p14:sldId id="328"/>
            <p14:sldId id="329"/>
            <p14:sldId id="330"/>
            <p14:sldId id="332"/>
            <p14:sldId id="333"/>
            <p14:sldId id="334"/>
            <p14:sldId id="351"/>
            <p14:sldId id="352"/>
            <p14:sldId id="353"/>
            <p14:sldId id="354"/>
            <p14:sldId id="356"/>
            <p14:sldId id="357"/>
            <p14:sldId id="358"/>
            <p14:sldId id="359"/>
            <p14:sldId id="364"/>
            <p14:sldId id="360"/>
            <p14:sldId id="3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2F6"/>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95" autoAdjust="0"/>
    <p:restoredTop sz="64928" autoAdjust="0"/>
  </p:normalViewPr>
  <p:slideViewPr>
    <p:cSldViewPr>
      <p:cViewPr>
        <p:scale>
          <a:sx n="100" d="100"/>
          <a:sy n="100" d="100"/>
        </p:scale>
        <p:origin x="-30" y="-1068"/>
      </p:cViewPr>
      <p:guideLst>
        <p:guide orient="horz" pos="864"/>
        <p:guide orient="horz" pos="2160"/>
        <p:guide pos="576"/>
        <p:guide pos="5184"/>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60" d="100"/>
          <a:sy n="160" d="100"/>
        </p:scale>
        <p:origin x="-90" y="-5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101A17-E2D6-4394-A76B-B94ED3DA1E52}" type="datetimeFigureOut">
              <a:rPr lang="en-US" smtClean="0"/>
              <a:t>1/21/2016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E71E8-CEC4-4B6F-81B2-CE3D6BDC3530}" type="slidenum">
              <a:rPr lang="en-US" smtClean="0"/>
              <a:t>‹#›</a:t>
            </a:fld>
            <a:endParaRPr lang="en-US"/>
          </a:p>
        </p:txBody>
      </p:sp>
    </p:spTree>
    <p:extLst>
      <p:ext uri="{BB962C8B-B14F-4D97-AF65-F5344CB8AC3E}">
        <p14:creationId xmlns:p14="http://schemas.microsoft.com/office/powerpoint/2010/main" val="971198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complang.org/rage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Hello, my name is Vladimir </a:t>
            </a:r>
            <a:r>
              <a:rPr lang="en-US" sz="1200" kern="1200" dirty="0" err="1" smtClean="0">
                <a:solidFill>
                  <a:schemeClr val="tx1"/>
                </a:solidFill>
                <a:effectLst/>
                <a:latin typeface="+mn-lt"/>
                <a:ea typeface="+mn-ea"/>
                <a:cs typeface="+mn-cs"/>
              </a:rPr>
              <a:t>Gladkov</a:t>
            </a:r>
            <a:r>
              <a:rPr lang="en-US" sz="1200" kern="1200" dirty="0" smtClean="0">
                <a:solidFill>
                  <a:schemeClr val="tx1"/>
                </a:solidFill>
                <a:effectLst/>
                <a:latin typeface="+mn-lt"/>
                <a:ea typeface="+mn-ea"/>
                <a:cs typeface="+mn-cs"/>
              </a:rPr>
              <a:t>, I work at </a:t>
            </a:r>
            <a:r>
              <a:rPr lang="en-US" sz="1200" kern="1200" dirty="0" err="1" smtClean="0">
                <a:solidFill>
                  <a:schemeClr val="tx1"/>
                </a:solidFill>
                <a:effectLst/>
                <a:latin typeface="+mn-lt"/>
                <a:ea typeface="+mn-ea"/>
                <a:cs typeface="+mn-cs"/>
              </a:rPr>
              <a:t>Tibbo</a:t>
            </a:r>
            <a:r>
              <a:rPr lang="en-US" sz="1200" kern="1200" dirty="0" smtClean="0">
                <a:solidFill>
                  <a:schemeClr val="tx1"/>
                </a:solidFill>
                <a:effectLst/>
                <a:latin typeface="+mn-lt"/>
                <a:ea typeface="+mn-ea"/>
                <a:cs typeface="+mn-cs"/>
              </a:rPr>
              <a:t> Technology.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those of you who don't know what it is, it's a Taiwanese company which produces programmable modules/controllers, Serial-over-IP solutions,</a:t>
            </a:r>
            <a:r>
              <a:rPr lang="en-US" sz="1200" kern="1200" baseline="0" dirty="0" smtClean="0">
                <a:solidFill>
                  <a:schemeClr val="tx1"/>
                </a:solidFill>
                <a:effectLst/>
                <a:latin typeface="+mn-lt"/>
                <a:ea typeface="+mn-ea"/>
                <a:cs typeface="+mn-cs"/>
              </a:rPr>
              <a:t> Device Management</a:t>
            </a:r>
            <a:r>
              <a:rPr lang="en-US" sz="1200" kern="1200" dirty="0" smtClean="0">
                <a:solidFill>
                  <a:schemeClr val="tx1"/>
                </a:solidFill>
                <a:effectLst/>
                <a:latin typeface="+mn-lt"/>
                <a:ea typeface="+mn-ea"/>
                <a:cs typeface="+mn-cs"/>
              </a:rPr>
              <a:t> and Internet-of-Things solutions. But most </a:t>
            </a:r>
            <a:r>
              <a:rPr lang="en-US" sz="1200" kern="1200" dirty="0" err="1" smtClean="0">
                <a:solidFill>
                  <a:schemeClr val="tx1"/>
                </a:solidFill>
                <a:effectLst/>
                <a:latin typeface="+mn-lt"/>
                <a:ea typeface="+mn-ea"/>
                <a:cs typeface="+mn-cs"/>
              </a:rPr>
              <a:t>importanty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in </a:t>
            </a:r>
            <a:r>
              <a:rPr lang="en-US" sz="1200" kern="1200" dirty="0" err="1" smtClean="0">
                <a:solidFill>
                  <a:schemeClr val="tx1"/>
                </a:solidFill>
                <a:effectLst/>
                <a:latin typeface="+mn-lt"/>
                <a:ea typeface="+mn-ea"/>
                <a:cs typeface="+mn-cs"/>
              </a:rPr>
              <a:t>Tibbo</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like </a:t>
            </a:r>
            <a:r>
              <a:rPr lang="en-US" sz="1200" kern="1200" dirty="0" smtClean="0">
                <a:solidFill>
                  <a:schemeClr val="tx1"/>
                </a:solidFill>
                <a:effectLst/>
                <a:latin typeface="+mn-lt"/>
                <a:ea typeface="+mn-ea"/>
                <a:cs typeface="+mn-cs"/>
              </a:rPr>
              <a:t>to try and do new cool things.</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And today I would like to talk about one of </a:t>
            </a: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new cool things which </a:t>
            </a:r>
            <a:r>
              <a:rPr lang="en-US" sz="1200" kern="1200" dirty="0" smtClean="0">
                <a:solidFill>
                  <a:schemeClr val="tx1"/>
                </a:solidFill>
                <a:effectLst/>
                <a:latin typeface="+mn-lt"/>
                <a:ea typeface="+mn-ea"/>
                <a:cs typeface="+mn-cs"/>
              </a:rPr>
              <a:t>we’ve been</a:t>
            </a:r>
            <a:r>
              <a:rPr lang="en-US" sz="1200" kern="1200" baseline="0" dirty="0" smtClean="0">
                <a:solidFill>
                  <a:schemeClr val="tx1"/>
                </a:solidFill>
                <a:effectLst/>
                <a:latin typeface="+mn-lt"/>
                <a:ea typeface="+mn-ea"/>
                <a:cs typeface="+mn-cs"/>
              </a:rPr>
              <a:t> working </a:t>
            </a:r>
            <a:r>
              <a:rPr lang="en-US" sz="1200" kern="1200" baseline="0" dirty="0" smtClean="0">
                <a:solidFill>
                  <a:schemeClr val="tx1"/>
                </a:solidFill>
                <a:effectLst/>
                <a:latin typeface="+mn-lt"/>
                <a:ea typeface="+mn-ea"/>
                <a:cs typeface="+mn-cs"/>
              </a:rPr>
              <a:t>on</a:t>
            </a:r>
            <a:r>
              <a:rPr lang="ru-RU"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this is </a:t>
            </a:r>
            <a:r>
              <a:rPr lang="en-US" sz="1200" kern="1200" baseline="0" dirty="0" smtClean="0">
                <a:solidFill>
                  <a:schemeClr val="tx1"/>
                </a:solidFill>
                <a:effectLst/>
                <a:latin typeface="+mn-lt"/>
                <a:ea typeface="+mn-ea"/>
                <a:cs typeface="+mn-cs"/>
              </a:rPr>
              <a:t>Jancy programming language.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a:t>
            </a:fld>
            <a:endParaRPr lang="en-US"/>
          </a:p>
        </p:txBody>
      </p:sp>
    </p:spTree>
    <p:extLst>
      <p:ext uri="{BB962C8B-B14F-4D97-AF65-F5344CB8AC3E}">
        <p14:creationId xmlns:p14="http://schemas.microsoft.com/office/powerpoint/2010/main" val="45490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10</a:t>
            </a:fld>
            <a:endParaRPr lang="en-US"/>
          </a:p>
        </p:txBody>
      </p:sp>
    </p:spTree>
    <p:extLst>
      <p:ext uri="{BB962C8B-B14F-4D97-AF65-F5344CB8AC3E}">
        <p14:creationId xmlns:p14="http://schemas.microsoft.com/office/powerpoint/2010/main" val="377104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define header structures</a:t>
            </a:r>
            <a:r>
              <a:rPr lang="en-US" sz="1200" kern="1200" baseline="0" dirty="0" smtClean="0">
                <a:solidFill>
                  <a:schemeClr val="tx1"/>
                </a:solidFill>
                <a:effectLst/>
                <a:latin typeface="+mn-lt"/>
                <a:ea typeface="+mn-ea"/>
                <a:cs typeface="+mn-cs"/>
              </a:rPr>
              <a:t>, probably, by copy-pasting them from some open-source projects.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11</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12</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basically one of the biggest selling points of Jancy. We provide exactly the same approach of dealing with binary data as in C, but we make it safe to use from an embedded scripting language, so whatever script is doing, it’s not supposed to crash or corrupt memory of the host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Having a high level of source compatibility means that you can copy-paste C to Jancy and it will work (immediately or after a few cosmetic touches).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Given</a:t>
            </a:r>
            <a:r>
              <a:rPr lang="en-US" sz="1200" kern="1200" baseline="0" dirty="0" smtClean="0">
                <a:solidFill>
                  <a:schemeClr val="tx1"/>
                </a:solidFill>
                <a:effectLst/>
                <a:latin typeface="+mn-lt"/>
                <a:ea typeface="+mn-ea"/>
                <a:cs typeface="+mn-cs"/>
              </a:rPr>
              <a:t> the fact that C</a:t>
            </a:r>
            <a:r>
              <a:rPr lang="en-US" sz="1200" kern="1200" dirty="0" smtClean="0">
                <a:solidFill>
                  <a:schemeClr val="tx1"/>
                </a:solidFill>
                <a:effectLst/>
                <a:latin typeface="+mn-lt"/>
                <a:ea typeface="+mn-ea"/>
                <a:cs typeface="+mn-cs"/>
              </a:rPr>
              <a:t> is de-facto standard in systems programming, you can find declarations of ANY protocol in existence in C. As well as implementation of ANY algorithm in C (hashes, checksums, crypto encoding/decoding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in all, the ability to copy-paste source code back and forth between Jancy and C is really delicious.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13</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Pointers in Jancy are FAT. They are double-pointer-sized (64 bit</a:t>
            </a:r>
            <a:r>
              <a:rPr lang="en-US" sz="1200" kern="1200" baseline="0" dirty="0" smtClean="0">
                <a:solidFill>
                  <a:schemeClr val="tx1"/>
                </a:solidFill>
                <a:effectLst/>
                <a:latin typeface="+mn-lt"/>
                <a:ea typeface="+mn-ea"/>
                <a:cs typeface="+mn-cs"/>
              </a:rPr>
              <a:t> on 32 bit targets and 128 bit on 64 bit targets). Besides actual pointer </a:t>
            </a:r>
            <a:r>
              <a:rPr lang="en-US" sz="1200" kern="1200" baseline="0" dirty="0" smtClean="0">
                <a:solidFill>
                  <a:schemeClr val="tx1"/>
                </a:solidFill>
                <a:effectLst/>
                <a:latin typeface="+mn-lt"/>
                <a:ea typeface="+mn-ea"/>
                <a:cs typeface="+mn-cs"/>
              </a:rPr>
              <a:t>to the data, they also contain a reference to a validator, which amongst other things, contains permitted address range.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So we can use it to bounds-check our pointer.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14</a:t>
            </a:fld>
            <a:endParaRPr lang="en-US"/>
          </a:p>
        </p:txBody>
      </p:sp>
    </p:spTree>
    <p:extLst>
      <p:ext uri="{BB962C8B-B14F-4D97-AF65-F5344CB8AC3E}">
        <p14:creationId xmlns:p14="http://schemas.microsoft.com/office/powerpoint/2010/main" val="1200680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during a load or store via a pointer validator is bounds-checked.  Of course there is a performance penalty – everything comes at a price. Currently bounds-checking is done always, but unnecessary checks can be obviously optimized out. And even the ones that can’t be optimized out – it’s just two integer comparisons,</a:t>
            </a:r>
            <a:r>
              <a:rPr lang="en-US" sz="1200" kern="1200" baseline="0" dirty="0" smtClean="0">
                <a:solidFill>
                  <a:schemeClr val="tx1"/>
                </a:solidFill>
                <a:effectLst/>
                <a:latin typeface="+mn-lt"/>
                <a:ea typeface="+mn-ea"/>
                <a:cs typeface="+mn-cs"/>
              </a:rPr>
              <a:t> it’s not nearly as much as dynamically typed languages have to go through in the most general case</a:t>
            </a:r>
            <a:r>
              <a:rPr lang="en-US"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Besides, in the future we might introduce compiler switches, or pragmas, or some other means of turning off bounds checks for performance critical modules.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15</a:t>
            </a:fld>
            <a:endParaRPr lang="en-US"/>
          </a:p>
        </p:txBody>
      </p:sp>
    </p:spTree>
    <p:extLst>
      <p:ext uri="{BB962C8B-B14F-4D97-AF65-F5344CB8AC3E}">
        <p14:creationId xmlns:p14="http://schemas.microsoft.com/office/powerpoint/2010/main" val="3325028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validators already contain range info, </a:t>
            </a:r>
            <a:r>
              <a:rPr lang="en-US" sz="1200" kern="1200" dirty="0" smtClean="0">
                <a:solidFill>
                  <a:schemeClr val="tx1"/>
                </a:solidFill>
                <a:effectLst/>
                <a:latin typeface="+mn-lt"/>
                <a:ea typeface="+mn-ea"/>
                <a:cs typeface="+mn-cs"/>
              </a:rPr>
              <a:t>we decided to let programmers access it, too, so cool </a:t>
            </a:r>
            <a:r>
              <a:rPr lang="en-US" sz="1200" kern="1200" dirty="0" smtClean="0">
                <a:solidFill>
                  <a:schemeClr val="tx1"/>
                </a:solidFill>
                <a:effectLst/>
                <a:latin typeface="+mn-lt"/>
                <a:ea typeface="+mn-ea"/>
                <a:cs typeface="+mn-cs"/>
              </a:rPr>
              <a:t>things like dynamic </a:t>
            </a:r>
            <a:r>
              <a:rPr lang="en-US" sz="1200" kern="1200" dirty="0" err="1" smtClean="0">
                <a:solidFill>
                  <a:schemeClr val="tx1"/>
                </a:solidFill>
                <a:effectLst/>
                <a:latin typeface="+mn-lt"/>
                <a:ea typeface="+mn-ea"/>
                <a:cs typeface="+mn-cs"/>
              </a:rPr>
              <a:t>sizeof</a:t>
            </a:r>
            <a:r>
              <a:rPr lang="en-US" sz="1200" kern="1200" dirty="0" smtClean="0">
                <a:solidFill>
                  <a:schemeClr val="tx1"/>
                </a:solidFill>
                <a:effectLst/>
                <a:latin typeface="+mn-lt"/>
                <a:ea typeface="+mn-ea"/>
                <a:cs typeface="+mn-cs"/>
              </a:rPr>
              <a:t> (), dynamic </a:t>
            </a:r>
            <a:r>
              <a:rPr lang="en-US" sz="1200" kern="1200" dirty="0" err="1" smtClean="0">
                <a:solidFill>
                  <a:schemeClr val="tx1"/>
                </a:solidFill>
                <a:effectLst/>
                <a:latin typeface="+mn-lt"/>
                <a:ea typeface="+mn-ea"/>
                <a:cs typeface="+mn-cs"/>
              </a:rPr>
              <a:t>countof</a:t>
            </a:r>
            <a:r>
              <a:rPr lang="en-US" sz="1200" kern="1200" dirty="0" smtClean="0">
                <a:solidFill>
                  <a:schemeClr val="tx1"/>
                </a:solidFill>
                <a:effectLst/>
                <a:latin typeface="+mn-lt"/>
                <a:ea typeface="+mn-ea"/>
                <a:cs typeface="+mn-cs"/>
              </a:rPr>
              <a:t> () are available</a:t>
            </a:r>
            <a:r>
              <a:rPr lang="en-US" sz="1200" kern="1200" dirty="0" smtClean="0">
                <a:solidFill>
                  <a:schemeClr val="tx1"/>
                </a:solidFill>
                <a:effectLst/>
                <a:latin typeface="+mn-lt"/>
                <a:ea typeface="+mn-ea"/>
                <a:cs typeface="+mn-cs"/>
              </a:rPr>
              <a:t>. This is a little</a:t>
            </a:r>
            <a:r>
              <a:rPr lang="en-US" sz="1200" kern="1200" baseline="0" dirty="0" smtClean="0">
                <a:solidFill>
                  <a:schemeClr val="tx1"/>
                </a:solidFill>
                <a:effectLst/>
                <a:latin typeface="+mn-lt"/>
                <a:ea typeface="+mn-ea"/>
                <a:cs typeface="+mn-cs"/>
              </a:rPr>
              <a:t> bonus of fat pointers.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16</a:t>
            </a:fld>
            <a:endParaRPr lang="en-US"/>
          </a:p>
        </p:txBody>
      </p:sp>
    </p:spTree>
    <p:extLst>
      <p:ext uri="{BB962C8B-B14F-4D97-AF65-F5344CB8AC3E}">
        <p14:creationId xmlns:p14="http://schemas.microsoft.com/office/powerpoint/2010/main" val="4026301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let’s address the questions of</a:t>
            </a:r>
            <a:r>
              <a:rPr lang="en-US" sz="1200" kern="1200" baseline="0" dirty="0" smtClean="0">
                <a:solidFill>
                  <a:schemeClr val="tx1"/>
                </a:solidFill>
                <a:effectLst/>
                <a:latin typeface="+mn-lt"/>
                <a:ea typeface="+mn-ea"/>
                <a:cs typeface="+mn-cs"/>
              </a:rPr>
              <a:t> safety. Are bounds check are really all that we need? For example, what’s going to happen when we return a pointer to a local variable?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pointer </a:t>
            </a:r>
            <a:r>
              <a:rPr lang="en-US" sz="1200" kern="1200" dirty="0" smtClean="0">
                <a:solidFill>
                  <a:schemeClr val="tx1"/>
                </a:solidFill>
                <a:effectLst/>
                <a:latin typeface="+mn-lt"/>
                <a:ea typeface="+mn-ea"/>
                <a:cs typeface="+mn-cs"/>
              </a:rPr>
              <a:t>is created (more precisely, when validator is required), stack data is “lifted” to GC-heap:</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LLVM </a:t>
            </a:r>
            <a:r>
              <a:rPr lang="en-US" sz="1200" kern="1200" dirty="0" err="1" smtClean="0">
                <a:solidFill>
                  <a:schemeClr val="tx1"/>
                </a:solidFill>
                <a:effectLst/>
                <a:latin typeface="+mn-lt"/>
                <a:ea typeface="+mn-ea"/>
                <a:cs typeface="+mn-cs"/>
              </a:rPr>
              <a:t>alloca</a:t>
            </a:r>
            <a:r>
              <a:rPr lang="en-US" sz="1200" kern="1200" dirty="0" smtClean="0">
                <a:solidFill>
                  <a:schemeClr val="tx1"/>
                </a:solidFill>
                <a:effectLst/>
                <a:latin typeface="+mn-lt"/>
                <a:ea typeface="+mn-ea"/>
                <a:cs typeface="+mn-cs"/>
              </a:rPr>
              <a:t> instructions are replaced</a:t>
            </a:r>
            <a:r>
              <a:rPr lang="en-US" sz="1200" kern="1200" baseline="0" dirty="0" smtClean="0">
                <a:solidFill>
                  <a:schemeClr val="tx1"/>
                </a:solidFill>
                <a:effectLst/>
                <a:latin typeface="+mn-lt"/>
                <a:ea typeface="+mn-ea"/>
                <a:cs typeface="+mn-cs"/>
              </a:rPr>
              <a:t> with calls to GC-allocation and local variable will be OK to reference after the activation of the function it belongs to. S</a:t>
            </a:r>
            <a:r>
              <a:rPr lang="en-US" sz="1200" kern="1200" dirty="0" smtClean="0">
                <a:solidFill>
                  <a:schemeClr val="tx1"/>
                </a:solidFill>
                <a:effectLst/>
                <a:latin typeface="+mn-lt"/>
                <a:ea typeface="+mn-ea"/>
                <a:cs typeface="+mn-cs"/>
              </a:rPr>
              <a:t>o unlike C it’s actually OK to return addresses of local variables.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17</a:t>
            </a:fld>
            <a:endParaRPr lang="en-US"/>
          </a:p>
        </p:txBody>
      </p:sp>
    </p:spTree>
    <p:extLst>
      <p:ext uri="{BB962C8B-B14F-4D97-AF65-F5344CB8AC3E}">
        <p14:creationId xmlns:p14="http://schemas.microsoft.com/office/powerpoint/2010/main" val="704364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more interesting</a:t>
            </a:r>
            <a:r>
              <a:rPr lang="en-US" baseline="0" dirty="0" smtClean="0"/>
              <a:t> is this question. OK, validators are used to bounds-check pointers. But what if we trick runtime to use some bogus or corrupt validator? And on this slide I provide a couple of possibilities to do that. And I’m not going to go into much details, but the short answer to all these questions is: the compiler.</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18</a:t>
            </a:fld>
            <a:endParaRPr lang="en-US"/>
          </a:p>
        </p:txBody>
      </p:sp>
    </p:spTree>
    <p:extLst>
      <p:ext uri="{BB962C8B-B14F-4D97-AF65-F5344CB8AC3E}">
        <p14:creationId xmlns:p14="http://schemas.microsoft.com/office/powerpoint/2010/main" val="1770145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Compiler will only</a:t>
            </a:r>
            <a:r>
              <a:rPr lang="en-US" baseline="0" dirty="0" smtClean="0"/>
              <a:t> allow casts when it’s safe, when they could not compromise our meta-data. And </a:t>
            </a:r>
            <a:r>
              <a:rPr lang="en-US" baseline="0" dirty="0" err="1" smtClean="0"/>
              <a:t>downcasts</a:t>
            </a:r>
            <a:r>
              <a:rPr lang="en-US" baseline="0" dirty="0" smtClean="0"/>
              <a:t> – obviously, they cannot be checked at compile time, so there is a dynamic cast operator.</a:t>
            </a:r>
          </a:p>
          <a:p>
            <a:endParaRPr lang="en-US"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19</a:t>
            </a:fld>
            <a:endParaRPr lang="en-US"/>
          </a:p>
        </p:txBody>
      </p:sp>
    </p:spTree>
    <p:extLst>
      <p:ext uri="{BB962C8B-B14F-4D97-AF65-F5344CB8AC3E}">
        <p14:creationId xmlns:p14="http://schemas.microsoft.com/office/powerpoint/2010/main" val="429335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 will answer</a:t>
            </a:r>
            <a:r>
              <a:rPr lang="en-US" baseline="0" dirty="0" smtClean="0"/>
              <a:t> the obvious question “Why did we do all that?”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a:t>
            </a:fld>
            <a:endParaRPr lang="en-US"/>
          </a:p>
        </p:txBody>
      </p:sp>
    </p:spTree>
    <p:extLst>
      <p:ext uri="{BB962C8B-B14F-4D97-AF65-F5344CB8AC3E}">
        <p14:creationId xmlns:p14="http://schemas.microsoft.com/office/powerpoint/2010/main" val="2027116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Alright, now let’s talk about the UI-part.</a:t>
            </a:r>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20</a:t>
            </a:fld>
            <a:endParaRPr lang="en-US"/>
          </a:p>
        </p:txBody>
      </p:sp>
    </p:spTree>
    <p:extLst>
      <p:ext uri="{BB962C8B-B14F-4D97-AF65-F5344CB8AC3E}">
        <p14:creationId xmlns:p14="http://schemas.microsoft.com/office/powerpoint/2010/main" val="303930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Properties and events are the workhorses in our approach to reactive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21</a:t>
            </a:fld>
            <a:endParaRPr lang="en-US"/>
          </a:p>
        </p:txBody>
      </p:sp>
    </p:spTree>
    <p:extLst>
      <p:ext uri="{BB962C8B-B14F-4D97-AF65-F5344CB8AC3E}">
        <p14:creationId xmlns:p14="http://schemas.microsoft.com/office/powerpoint/2010/main" val="303930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Properties and events are the workhorses in our approach to reactive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22</a:t>
            </a:fld>
            <a:endParaRPr lang="en-US"/>
          </a:p>
        </p:txBody>
      </p:sp>
    </p:spTree>
    <p:extLst>
      <p:ext uri="{BB962C8B-B14F-4D97-AF65-F5344CB8AC3E}">
        <p14:creationId xmlns:p14="http://schemas.microsoft.com/office/powerpoint/2010/main" val="303930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Events are special pointers to multicasts. They restrict access to multicast methods 'call', 'setup', and 'clear'.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owner of an event must have the full control over this event, including the possibility of actually firing it. Subscribers are only able to add and remove event handlers.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Declaring a variable or a field with the event type yields a dual access policy. Friends of the namespace have multicast access to it, aliens have event access only. </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24</a:t>
            </a:fld>
            <a:endParaRPr lang="en-US"/>
          </a:p>
        </p:txBody>
      </p:sp>
    </p:spTree>
    <p:extLst>
      <p:ext uri="{BB962C8B-B14F-4D97-AF65-F5344CB8AC3E}">
        <p14:creationId xmlns:p14="http://schemas.microsoft.com/office/powerpoint/2010/main" val="1330061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our working horses in place. But we have a dilemma.</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27</a:t>
            </a:fld>
            <a:endParaRPr lang="en-US"/>
          </a:p>
        </p:txBody>
      </p:sp>
    </p:spTree>
    <p:extLst>
      <p:ext uri="{BB962C8B-B14F-4D97-AF65-F5344CB8AC3E}">
        <p14:creationId xmlns:p14="http://schemas.microsoft.com/office/powerpoint/2010/main" val="1537410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our working horses in place. But we have a dilemma.</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28</a:t>
            </a:fld>
            <a:endParaRPr lang="en-US"/>
          </a:p>
        </p:txBody>
      </p:sp>
    </p:spTree>
    <p:extLst>
      <p:ext uri="{BB962C8B-B14F-4D97-AF65-F5344CB8AC3E}">
        <p14:creationId xmlns:p14="http://schemas.microsoft.com/office/powerpoint/2010/main" val="1537410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29</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30</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31</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Jancy compiler uses a lexical analyzer generated by </a:t>
            </a:r>
            <a:r>
              <a:rPr lang="en-US" sz="1200" b="0" i="0" kern="1200" dirty="0" err="1" smtClean="0">
                <a:solidFill>
                  <a:schemeClr val="tx1"/>
                </a:solidFill>
                <a:effectLst/>
                <a:latin typeface="+mn-lt"/>
                <a:ea typeface="+mn-ea"/>
                <a:cs typeface="+mn-cs"/>
                <a:hlinkClick r:id="rId3"/>
              </a:rPr>
              <a:t>Ragel</a:t>
            </a:r>
            <a:r>
              <a:rPr lang="en-US" sz="1200" b="0" i="0" kern="1200" dirty="0" smtClean="0">
                <a:solidFill>
                  <a:schemeClr val="tx1"/>
                </a:solidFill>
                <a:effectLst/>
                <a:latin typeface="+mn-lt"/>
                <a:ea typeface="+mn-ea"/>
                <a:cs typeface="+mn-cs"/>
              </a:rPr>
              <a:t> (a universal finite state machine compiler). It is perfectly suited for building </a:t>
            </a:r>
            <a:r>
              <a:rPr lang="en-US" sz="1200" b="0" i="0" kern="1200" dirty="0" err="1" smtClean="0">
                <a:solidFill>
                  <a:schemeClr val="tx1"/>
                </a:solidFill>
                <a:effectLst/>
                <a:latin typeface="+mn-lt"/>
                <a:ea typeface="+mn-ea"/>
                <a:cs typeface="+mn-cs"/>
              </a:rPr>
              <a:t>lexers</a:t>
            </a:r>
            <a:r>
              <a:rPr lang="en-US" sz="1200" b="0" i="0" kern="1200" dirty="0" smtClean="0">
                <a:solidFill>
                  <a:schemeClr val="tx1"/>
                </a:solidFill>
                <a:effectLst/>
                <a:latin typeface="+mn-lt"/>
                <a:ea typeface="+mn-ea"/>
                <a:cs typeface="+mn-cs"/>
              </a:rPr>
              <a:t> due to the convenience and expressiveness of its input language and, even more importantly, the unbeatable performance of the output code.</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33</a:t>
            </a:fld>
            <a:endParaRPr lang="en-US"/>
          </a:p>
        </p:txBody>
      </p:sp>
    </p:spTree>
    <p:extLst>
      <p:ext uri="{BB962C8B-B14F-4D97-AF65-F5344CB8AC3E}">
        <p14:creationId xmlns:p14="http://schemas.microsoft.com/office/powerpoint/2010/main" val="395883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Why would you want to do all that?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Wikipedia page lists 697 languages, and if you can read the fine print on</a:t>
            </a:r>
            <a:r>
              <a:rPr lang="en-US" sz="1200" kern="1200" baseline="0" dirty="0" smtClean="0">
                <a:solidFill>
                  <a:schemeClr val="tx1"/>
                </a:solidFill>
                <a:effectLst/>
                <a:latin typeface="+mn-lt"/>
                <a:ea typeface="+mn-ea"/>
                <a:cs typeface="+mn-cs"/>
              </a:rPr>
              <a:t> top, these are “NOTABLE”  programming languages. I</a:t>
            </a:r>
            <a:r>
              <a:rPr lang="en-US" sz="1200" kern="1200" dirty="0" smtClean="0">
                <a:solidFill>
                  <a:schemeClr val="tx1"/>
                </a:solidFill>
                <a:effectLst/>
                <a:latin typeface="+mn-lt"/>
                <a:ea typeface="+mn-ea"/>
                <a:cs typeface="+mn-cs"/>
              </a:rPr>
              <a:t>t's a fraction of a fraction the total number of languages, </a:t>
            </a:r>
            <a:r>
              <a:rPr lang="en-US" sz="1200" kern="1200" baseline="0" dirty="0" smtClean="0">
                <a:solidFill>
                  <a:schemeClr val="tx1"/>
                </a:solidFill>
                <a:effectLst/>
                <a:latin typeface="+mn-lt"/>
                <a:ea typeface="+mn-ea"/>
                <a:cs typeface="+mn-cs"/>
              </a:rPr>
              <a:t>these 700 are the ones which are </a:t>
            </a:r>
            <a:r>
              <a:rPr lang="en-US" sz="1200" kern="1200" dirty="0" smtClean="0">
                <a:solidFill>
                  <a:schemeClr val="tx1"/>
                </a:solidFill>
                <a:effectLst/>
                <a:latin typeface="+mn-lt"/>
                <a:ea typeface="+mn-ea"/>
                <a:cs typeface="+mn-cs"/>
              </a:rPr>
              <a:t>*relevant* by wiki standards. There must be </a:t>
            </a:r>
            <a:r>
              <a:rPr lang="en-US" sz="1200" kern="1200" dirty="0" err="1" smtClean="0">
                <a:solidFill>
                  <a:schemeClr val="tx1"/>
                </a:solidFill>
                <a:effectLst/>
                <a:latin typeface="+mn-lt"/>
                <a:ea typeface="+mn-ea"/>
                <a:cs typeface="+mn-cs"/>
              </a:rPr>
              <a:t>magnitues</a:t>
            </a:r>
            <a:r>
              <a:rPr lang="en-US" sz="1200" kern="1200" dirty="0" smtClean="0">
                <a:solidFill>
                  <a:schemeClr val="tx1"/>
                </a:solidFill>
                <a:effectLst/>
                <a:latin typeface="+mn-lt"/>
                <a:ea typeface="+mn-ea"/>
                <a:cs typeface="+mn-cs"/>
              </a:rPr>
              <a:t> more which</a:t>
            </a:r>
            <a:r>
              <a:rPr lang="en-US" sz="1200" kern="1200" baseline="0" dirty="0" smtClean="0">
                <a:solidFill>
                  <a:schemeClr val="tx1"/>
                </a:solidFill>
                <a:effectLst/>
                <a:latin typeface="+mn-lt"/>
                <a:ea typeface="+mn-ea"/>
                <a:cs typeface="+mn-cs"/>
              </a:rPr>
              <a:t> are not. S</a:t>
            </a:r>
            <a:r>
              <a:rPr lang="en-US" sz="1200" kern="1200" dirty="0" smtClean="0">
                <a:solidFill>
                  <a:schemeClr val="tx1"/>
                </a:solidFill>
                <a:effectLst/>
                <a:latin typeface="+mn-lt"/>
                <a:ea typeface="+mn-ea"/>
                <a:cs typeface="+mn-cs"/>
              </a:rPr>
              <a:t>o why create yet another one? </a:t>
            </a:r>
            <a:r>
              <a:rPr lang="en-US" sz="1200" kern="1200" dirty="0" smtClean="0">
                <a:solidFill>
                  <a:schemeClr val="tx1"/>
                </a:solidFill>
                <a:effectLst/>
                <a:latin typeface="+mn-lt"/>
                <a:ea typeface="+mn-ea"/>
                <a:cs typeface="+mn-cs"/>
              </a:rPr>
              <a:t>Do we really need more?</a:t>
            </a:r>
            <a:endParaRPr lang="en-US" sz="1200" kern="1200" dirty="0" smtClean="0">
              <a:solidFill>
                <a:schemeClr val="tx1"/>
              </a:solidFill>
              <a:effectLst/>
              <a:latin typeface="+mn-lt"/>
              <a:ea typeface="+mn-ea"/>
              <a:cs typeface="+mn-cs"/>
            </a:endParaRPr>
          </a:p>
          <a:p>
            <a:endParaRPr lang="en-US" dirty="0" smtClean="0"/>
          </a:p>
          <a:p>
            <a:r>
              <a:rPr lang="en-US" dirty="0" smtClean="0"/>
              <a:t>And the short answer</a:t>
            </a:r>
            <a:r>
              <a:rPr lang="en-US" baseline="0" dirty="0" smtClean="0"/>
              <a:t> is </a:t>
            </a:r>
            <a:r>
              <a:rPr lang="en-US" baseline="0" dirty="0" smtClean="0"/>
              <a:t>“YES”. </a:t>
            </a:r>
            <a:r>
              <a:rPr lang="en-US" dirty="0" smtClean="0"/>
              <a:t>Even though there are 700 languages, there are still gaps. You </a:t>
            </a:r>
            <a:r>
              <a:rPr lang="en-US" dirty="0" smtClean="0"/>
              <a:t>may want </a:t>
            </a:r>
            <a:r>
              <a:rPr lang="en-US" dirty="0" smtClean="0"/>
              <a:t>some feature,</a:t>
            </a:r>
            <a:r>
              <a:rPr lang="en-US" baseline="0" dirty="0" smtClean="0"/>
              <a:t> or </a:t>
            </a:r>
            <a:r>
              <a:rPr lang="en-US" baseline="0" dirty="0" smtClean="0"/>
              <a:t>more often, a </a:t>
            </a:r>
            <a:r>
              <a:rPr lang="en-US" baseline="0" dirty="0" smtClean="0"/>
              <a:t>combination of </a:t>
            </a:r>
            <a:r>
              <a:rPr lang="en-US" dirty="0" smtClean="0"/>
              <a:t>features, </a:t>
            </a:r>
            <a:r>
              <a:rPr lang="en-US" dirty="0" smtClean="0"/>
              <a:t>and</a:t>
            </a:r>
            <a:r>
              <a:rPr lang="en-US" baseline="0" dirty="0" smtClean="0"/>
              <a:t> it’s not </a:t>
            </a:r>
            <a:r>
              <a:rPr lang="en-US" dirty="0" smtClean="0"/>
              <a:t>there</a:t>
            </a:r>
            <a:r>
              <a:rPr lang="ru-RU" dirty="0" smtClean="0"/>
              <a:t> </a:t>
            </a:r>
            <a:r>
              <a:rPr lang="en-US" baseline="0" dirty="0" smtClean="0"/>
              <a:t>– </a:t>
            </a:r>
            <a:r>
              <a:rPr lang="en-US" baseline="0" dirty="0" smtClean="0"/>
              <a:t>at least it’s not there in mainstream </a:t>
            </a:r>
            <a:r>
              <a:rPr lang="en-US" baseline="0" dirty="0" smtClean="0"/>
              <a:t>or established languages</a:t>
            </a:r>
            <a:r>
              <a:rPr lang="en-US" baseline="0" dirty="0" smtClean="0"/>
              <a:t>. It may be half-implemented, or only present in some research projects, or some abandoned projects, </a:t>
            </a:r>
            <a:r>
              <a:rPr lang="en-US" baseline="0" dirty="0" smtClean="0"/>
              <a:t>but there is nothing you could just take and use.</a:t>
            </a:r>
            <a:endParaRPr lang="en-US" baseline="0" dirty="0" smtClean="0"/>
          </a:p>
          <a:p>
            <a:endParaRPr lang="en-US" baseline="0" dirty="0" smtClean="0"/>
          </a:p>
          <a:p>
            <a:r>
              <a:rPr lang="en-US" baseline="0" dirty="0" smtClean="0"/>
              <a:t>So let me tell you what we were looking for and why.</a:t>
            </a:r>
          </a:p>
        </p:txBody>
      </p:sp>
      <p:sp>
        <p:nvSpPr>
          <p:cNvPr id="4" name="Slide Number Placeholder 3"/>
          <p:cNvSpPr>
            <a:spLocks noGrp="1"/>
          </p:cNvSpPr>
          <p:nvPr>
            <p:ph type="sldNum" sz="quarter" idx="10"/>
          </p:nvPr>
        </p:nvSpPr>
        <p:spPr/>
        <p:txBody>
          <a:bodyPr/>
          <a:lstStyle/>
          <a:p>
            <a:fld id="{0ACE71E8-CEC4-4B6F-81B2-CE3D6BDC3530}" type="slidenum">
              <a:rPr lang="en-US" smtClean="0"/>
              <a:t>3</a:t>
            </a:fld>
            <a:endParaRPr lang="en-US"/>
          </a:p>
        </p:txBody>
      </p:sp>
    </p:spTree>
    <p:extLst>
      <p:ext uri="{BB962C8B-B14F-4D97-AF65-F5344CB8AC3E}">
        <p14:creationId xmlns:p14="http://schemas.microsoft.com/office/powerpoint/2010/main" val="54415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samples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34</a:t>
            </a:fld>
            <a:endParaRPr lang="en-US"/>
          </a:p>
        </p:txBody>
      </p:sp>
    </p:spTree>
    <p:extLst>
      <p:ext uri="{BB962C8B-B14F-4D97-AF65-F5344CB8AC3E}">
        <p14:creationId xmlns:p14="http://schemas.microsoft.com/office/powerpoint/2010/main" val="616419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36</a:t>
            </a:fld>
            <a:endParaRPr lang="en-US"/>
          </a:p>
        </p:txBody>
      </p:sp>
    </p:spTree>
    <p:extLst>
      <p:ext uri="{BB962C8B-B14F-4D97-AF65-F5344CB8AC3E}">
        <p14:creationId xmlns:p14="http://schemas.microsoft.com/office/powerpoint/2010/main" val="3700646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parser for the Jancy compiler is generated using Bulldozer, our in-house builder of table-driven LL parsers.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main reason why we chose a generated parser while most production-level compilers favor recursive descent is this: we wanted to achieve </a:t>
            </a:r>
            <a:r>
              <a:rPr lang="en-US" sz="1200" b="0" i="1" kern="1200" dirty="0" smtClean="0">
                <a:solidFill>
                  <a:schemeClr val="tx1"/>
                </a:solidFill>
                <a:effectLst/>
                <a:latin typeface="+mn-lt"/>
                <a:ea typeface="+mn-ea"/>
                <a:cs typeface="+mn-cs"/>
              </a:rPr>
              <a:t>the perfect syntax</a:t>
            </a:r>
            <a:r>
              <a:rPr lang="en-US" sz="1200" b="0" i="0" kern="1200" dirty="0" smtClean="0">
                <a:solidFill>
                  <a:schemeClr val="tx1"/>
                </a:solidFill>
                <a:effectLst/>
                <a:latin typeface="+mn-lt"/>
                <a:ea typeface="+mn-ea"/>
                <a:cs typeface="+mn-cs"/>
              </a:rPr>
              <a:t> for our language. In order to succeed we had to go through a lot of trial and error experiments. We didn't want to be bogged down in the routine of adjusting a recursive-descent parser. In addition, the generated parser provides two more benefits:</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37</a:t>
            </a:fld>
            <a:endParaRPr lang="en-US"/>
          </a:p>
        </p:txBody>
      </p:sp>
    </p:spTree>
    <p:extLst>
      <p:ext uri="{BB962C8B-B14F-4D97-AF65-F5344CB8AC3E}">
        <p14:creationId xmlns:p14="http://schemas.microsoft.com/office/powerpoint/2010/main" val="499909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Jancy also allows to capture arbitrary arguments in the closure through the use of partial application operator '~()'. You are free to skip arguments during the partial application. For example, you can make it so that the argument 3 comes from the closure, while arguments 1 and 2 come from the call.</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38</a:t>
            </a:fld>
            <a:endParaRPr lang="en-US"/>
          </a:p>
        </p:txBody>
      </p:sp>
    </p:spTree>
    <p:extLst>
      <p:ext uri="{BB962C8B-B14F-4D97-AF65-F5344CB8AC3E}">
        <p14:creationId xmlns:p14="http://schemas.microsoft.com/office/powerpoint/2010/main" val="3565981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Python,</a:t>
            </a:r>
            <a:r>
              <a:rPr lang="en-US" sz="1200" kern="1200" baseline="0" dirty="0" smtClean="0">
                <a:solidFill>
                  <a:schemeClr val="tx1"/>
                </a:solidFill>
                <a:effectLst/>
                <a:latin typeface="+mn-lt"/>
                <a:ea typeface="+mn-ea"/>
                <a:cs typeface="+mn-cs"/>
              </a:rPr>
              <a:t> of course.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believe that one of the major reasons Python has become the language of choice for hackers (and it is -- just look how many books there are Black Hat Python, Gray Hat Python, Python Hacking Essentials) is that it provides a nice way for packing and unpacking arbitrary </a:t>
            </a:r>
            <a:r>
              <a:rPr lang="en-US" sz="1200" kern="1200" dirty="0" err="1" smtClean="0">
                <a:solidFill>
                  <a:schemeClr val="tx1"/>
                </a:solidFill>
                <a:effectLst/>
                <a:latin typeface="+mn-lt"/>
                <a:ea typeface="+mn-ea"/>
                <a:cs typeface="+mn-cs"/>
              </a:rPr>
              <a:t>structs</a:t>
            </a:r>
            <a:r>
              <a:rPr lang="en-US" sz="1200" kern="1200" dirty="0" smtClean="0">
                <a:solidFill>
                  <a:schemeClr val="tx1"/>
                </a:solidFill>
                <a:effectLst/>
                <a:latin typeface="+mn-lt"/>
                <a:ea typeface="+mn-ea"/>
                <a:cs typeface="+mn-cs"/>
              </a:rPr>
              <a:t>. I’m talking of course about struct and more importantly, </a:t>
            </a:r>
            <a:r>
              <a:rPr lang="en-US" sz="1200" kern="1200" dirty="0" err="1" smtClean="0">
                <a:solidFill>
                  <a:schemeClr val="tx1"/>
                </a:solidFill>
                <a:effectLst/>
                <a:latin typeface="+mn-lt"/>
                <a:ea typeface="+mn-ea"/>
                <a:cs typeface="+mn-cs"/>
              </a:rPr>
              <a:t>ctype</a:t>
            </a:r>
            <a:r>
              <a:rPr lang="en-US" sz="1200" kern="1200" dirty="0" smtClean="0">
                <a:solidFill>
                  <a:schemeClr val="tx1"/>
                </a:solidFill>
                <a:effectLst/>
                <a:latin typeface="+mn-lt"/>
                <a:ea typeface="+mn-ea"/>
                <a:cs typeface="+mn-cs"/>
              </a:rPr>
              <a:t> modules.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41</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almost AS good as the approach you would use in C, which would be casting a pointer to buffer to a pointer to a struct and then accessing struct fields naturally, and then walking the buffer down with pointer arithmetic.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Python (and similar, I think they have something similar to </a:t>
            </a:r>
            <a:r>
              <a:rPr lang="en-US" sz="1200" kern="1200" dirty="0" err="1" smtClean="0">
                <a:solidFill>
                  <a:schemeClr val="tx1"/>
                </a:solidFill>
                <a:effectLst/>
                <a:latin typeface="+mn-lt"/>
                <a:ea typeface="+mn-ea"/>
                <a:cs typeface="+mn-cs"/>
              </a:rPr>
              <a:t>ctypes</a:t>
            </a:r>
            <a:r>
              <a:rPr lang="en-US" sz="1200" kern="1200" dirty="0" smtClean="0">
                <a:solidFill>
                  <a:schemeClr val="tx1"/>
                </a:solidFill>
                <a:effectLst/>
                <a:latin typeface="+mn-lt"/>
                <a:ea typeface="+mn-ea"/>
                <a:cs typeface="+mn-cs"/>
              </a:rPr>
              <a:t> in Ruby) are good, but the C approach is PERFECT. So what we decided to do is simply take C approach and make it safe to use from an embedded scripting language. So we took C syntax of declarations, we took C pointer arithmetic, and made it safe. In Jancy the above code would look like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42</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almost AS good as the approach you would use in C, which would be casting a pointer to buffer to a pointer to a struct and then accessing struct fields naturally, and then walking the buffer down with pointer arithmetic.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Python (and similar, I think they have something similar to </a:t>
            </a:r>
            <a:r>
              <a:rPr lang="en-US" sz="1200" kern="1200" dirty="0" err="1" smtClean="0">
                <a:solidFill>
                  <a:schemeClr val="tx1"/>
                </a:solidFill>
                <a:effectLst/>
                <a:latin typeface="+mn-lt"/>
                <a:ea typeface="+mn-ea"/>
                <a:cs typeface="+mn-cs"/>
              </a:rPr>
              <a:t>ctypes</a:t>
            </a:r>
            <a:r>
              <a:rPr lang="en-US" sz="1200" kern="1200" dirty="0" smtClean="0">
                <a:solidFill>
                  <a:schemeClr val="tx1"/>
                </a:solidFill>
                <a:effectLst/>
                <a:latin typeface="+mn-lt"/>
                <a:ea typeface="+mn-ea"/>
                <a:cs typeface="+mn-cs"/>
              </a:rPr>
              <a:t> in Ruby) are good, but the C approach is PERFECT. So what we decided to do is simply take C approach and make it safe to use from an embedded scripting language. So we took C syntax of declarations, we took C pointer arithmetic, and made it safe. In Jancy the above code would look like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43</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interesting feature that suits well with IO is function pointer scheduling. When passing a function pointers as a callback of some sort (completion routine, event handler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you are free to assign it some "scheduler".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this scheduler is to ensure the execution of your callback in the correct environment (i.e. a specific worker thread, from within a Windows Message handler, under lock/</a:t>
            </a:r>
            <a:r>
              <a:rPr lang="en-US" sz="1200" kern="1200" dirty="0" err="1" smtClean="0">
                <a:solidFill>
                  <a:schemeClr val="tx1"/>
                </a:solidFill>
                <a:effectLst/>
                <a:latin typeface="+mn-lt"/>
                <a:ea typeface="+mn-ea"/>
                <a:cs typeface="+mn-cs"/>
              </a:rPr>
              <a:t>mutex</a:t>
            </a:r>
            <a:r>
              <a:rPr lang="en-US" sz="1200" kern="1200" dirty="0" smtClean="0">
                <a:solidFill>
                  <a:schemeClr val="tx1"/>
                </a:solidFill>
                <a:effectLst/>
                <a:latin typeface="+mn-lt"/>
                <a:ea typeface="+mn-ea"/>
                <a:cs typeface="+mn-cs"/>
              </a:rPr>
              <a:t>, and so 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Scheduler is a built-in interface of the Jancy compiler</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44</a:t>
            </a:fld>
            <a:endParaRPr lang="en-US"/>
          </a:p>
        </p:txBody>
      </p:sp>
    </p:spTree>
    <p:extLst>
      <p:ext uri="{BB962C8B-B14F-4D97-AF65-F5344CB8AC3E}">
        <p14:creationId xmlns:p14="http://schemas.microsoft.com/office/powerpoint/2010/main" val="1403478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Below is a real-life example (from our IO Ninja software) of assigning a socket event handler (which gets fired from within the socket IO thread) and scheduling it to be called from the main UI thread:</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46</a:t>
            </a:fld>
            <a:endParaRPr lang="en-US"/>
          </a:p>
        </p:txBody>
      </p:sp>
    </p:spTree>
    <p:extLst>
      <p:ext uri="{BB962C8B-B14F-4D97-AF65-F5344CB8AC3E}">
        <p14:creationId xmlns:p14="http://schemas.microsoft.com/office/powerpoint/2010/main" val="16431332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Solution: POD vs non-POD and dynamic </a:t>
            </a:r>
            <a:r>
              <a:rPr lang="en-US" sz="1200" kern="1200" dirty="0" err="1" smtClean="0">
                <a:solidFill>
                  <a:schemeClr val="tx1"/>
                </a:solidFill>
                <a:effectLst/>
                <a:latin typeface="+mn-lt"/>
                <a:ea typeface="+mn-ea"/>
                <a:cs typeface="+mn-cs"/>
              </a:rPr>
              <a:t>downcasts</a:t>
            </a:r>
            <a:r>
              <a:rPr lang="en-US" sz="1200" kern="1200" dirty="0" smtClean="0">
                <a:solidFill>
                  <a:schemeClr val="tx1"/>
                </a:solidFill>
                <a:effectLst/>
                <a:latin typeface="+mn-lt"/>
                <a:ea typeface="+mn-ea"/>
                <a:cs typeface="+mn-cs"/>
              </a:rPr>
              <a:t>. In Jancy POD is data without meta-data. It’s OK to copy or modify POD byte-by-byte and this is not going to break anything. Anything containing meta-data – is non-POD (classes, safe-data-pointers, closure-function-pointers and property-pointers and their aggregates)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47</a:t>
            </a:fld>
            <a:endParaRPr lang="en-US"/>
          </a:p>
        </p:txBody>
      </p:sp>
    </p:spTree>
    <p:extLst>
      <p:ext uri="{BB962C8B-B14F-4D97-AF65-F5344CB8AC3E}">
        <p14:creationId xmlns:p14="http://schemas.microsoft.com/office/powerpoint/2010/main" val="364172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product called IO Ninja. I’m not going to talk much about it.</a:t>
            </a:r>
            <a:r>
              <a:rPr lang="en-US" baseline="0" dirty="0" smtClean="0"/>
              <a:t> It’s something like Wireshark, but more generic, something like a all-in-one IO debugger, sniffer AND terminal for all kinds of transports. And we were looking for ways to make it scriptable.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User script would need to do two things mostly: IO and UI. It would need to transmit and analyze IO packets or streams, and it would need to create and handle user-interface, because, obviously, different transports need different UI controls.</a:t>
            </a:r>
            <a:endParaRPr lang="en-US" dirty="0" smtClean="0"/>
          </a:p>
          <a:p>
            <a:endParaRPr lang="en-US" baseline="0" dirty="0" smtClean="0"/>
          </a:p>
          <a:p>
            <a:r>
              <a:rPr lang="en-US" baseline="0" dirty="0" smtClean="0"/>
              <a:t>And yes, Python, JavaScript, </a:t>
            </a:r>
            <a:r>
              <a:rPr lang="en-US" baseline="0" dirty="0" err="1" smtClean="0"/>
              <a:t>Lua</a:t>
            </a:r>
            <a:r>
              <a:rPr lang="en-US" baseline="0" dirty="0" smtClean="0"/>
              <a:t> and other established scripting languages would definitely do it, with Python probably being the number one candidate.</a:t>
            </a:r>
          </a:p>
          <a:p>
            <a:endParaRPr lang="en-US" baseline="0" dirty="0" smtClean="0"/>
          </a:p>
          <a:p>
            <a:r>
              <a:rPr lang="en-US" baseline="0" dirty="0" smtClean="0"/>
              <a:t>But what we really wanted to have, was to give user an opportunity to just COPY-PASTE definitions of protocol headers from C and work with them the same way they would in C, namely using pointer to </a:t>
            </a:r>
            <a:r>
              <a:rPr lang="en-US" baseline="0" dirty="0" err="1" smtClean="0"/>
              <a:t>structs</a:t>
            </a:r>
            <a:r>
              <a:rPr lang="en-US" baseline="0" dirty="0" smtClean="0"/>
              <a:t> and pointer arithmetic. And this would be a very delicious feature, because not only C approach is the best way of dealing with binary data. But C is de-facto The Standard language of low-level system programing, you could find implementations of any protocol, of any checksum or hash calculation algorithm. But obviously, pointer-related problems should not crash or corrupt the memory of the host application.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Another thing that was always on my wish list for “the perfect language for IO” is integrated </a:t>
            </a:r>
            <a:r>
              <a:rPr lang="en-US" baseline="0" dirty="0" err="1" smtClean="0"/>
              <a:t>lexer</a:t>
            </a:r>
            <a:r>
              <a:rPr lang="en-US" baseline="0" dirty="0" smtClean="0"/>
              <a:t> generator. Safe pointer arithmetic would take care of dealing with binary packets and streams, and </a:t>
            </a:r>
            <a:r>
              <a:rPr lang="en-US" baseline="0" dirty="0" err="1" smtClean="0"/>
              <a:t>lexer</a:t>
            </a:r>
            <a:r>
              <a:rPr lang="en-US" baseline="0" dirty="0" smtClean="0"/>
              <a:t> would be really helpful for parsing text-based protocols. </a:t>
            </a:r>
            <a:r>
              <a:rPr lang="en-US" baseline="0" dirty="0" smtClean="0"/>
              <a:t>And </a:t>
            </a:r>
            <a:r>
              <a:rPr lang="en-US" baseline="0" dirty="0" smtClean="0"/>
              <a:t>incremental part here means that the generated </a:t>
            </a:r>
            <a:r>
              <a:rPr lang="en-US" baseline="0" dirty="0" err="1" smtClean="0"/>
              <a:t>lexer</a:t>
            </a:r>
            <a:r>
              <a:rPr lang="en-US" baseline="0" dirty="0" smtClean="0"/>
              <a:t> should be able to deal with input streams arriving chunk-by-chunk. Because that’s how you receive them over MOST of the transports.</a:t>
            </a:r>
          </a:p>
        </p:txBody>
      </p:sp>
      <p:sp>
        <p:nvSpPr>
          <p:cNvPr id="4" name="Slide Number Placeholder 3"/>
          <p:cNvSpPr>
            <a:spLocks noGrp="1"/>
          </p:cNvSpPr>
          <p:nvPr>
            <p:ph type="sldNum" sz="quarter" idx="10"/>
          </p:nvPr>
        </p:nvSpPr>
        <p:spPr/>
        <p:txBody>
          <a:bodyPr/>
          <a:lstStyle/>
          <a:p>
            <a:fld id="{0ACE71E8-CEC4-4B6F-81B2-CE3D6BDC3530}" type="slidenum">
              <a:rPr lang="en-US" smtClean="0"/>
              <a:t>4</a:t>
            </a:fld>
            <a:endParaRPr lang="en-US"/>
          </a:p>
        </p:txBody>
      </p:sp>
    </p:spTree>
    <p:extLst>
      <p:ext uri="{BB962C8B-B14F-4D97-AF65-F5344CB8AC3E}">
        <p14:creationId xmlns:p14="http://schemas.microsoft.com/office/powerpoint/2010/main" val="490115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unlike C++ or D in Jancy const-correctness is forced. In C++ or D you receive a const pointer and try to write something where it points to – you get denied. But if you ask compiler to cast it to non-const pointer – it will do it without even generating a warning. But it’s wrong, it’s like spoiling a child if he really asks you to buy a toy which was not intended for him in the first place. In Jancy it’s the way it should be.</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50</a:t>
            </a:fld>
            <a:endParaRPr lang="en-US"/>
          </a:p>
        </p:txBody>
      </p:sp>
    </p:spTree>
    <p:extLst>
      <p:ext uri="{BB962C8B-B14F-4D97-AF65-F5344CB8AC3E}">
        <p14:creationId xmlns:p14="http://schemas.microsoft.com/office/powerpoint/2010/main" val="994340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downcasts</a:t>
            </a:r>
            <a:r>
              <a:rPr lang="en-US" sz="1200" kern="1200" baseline="0" dirty="0" smtClean="0">
                <a:solidFill>
                  <a:schemeClr val="tx1"/>
                </a:solidFill>
                <a:effectLst/>
                <a:latin typeface="+mn-lt"/>
                <a:ea typeface="+mn-ea"/>
                <a:cs typeface="+mn-cs"/>
              </a:rPr>
              <a:t> and other casts which validity cannot be guaranteed at compile time, dynamic cast is required.</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51</a:t>
            </a:fld>
            <a:endParaRPr lang="en-US"/>
          </a:p>
        </p:txBody>
      </p:sp>
    </p:spTree>
    <p:extLst>
      <p:ext uri="{BB962C8B-B14F-4D97-AF65-F5344CB8AC3E}">
        <p14:creationId xmlns:p14="http://schemas.microsoft.com/office/powerpoint/2010/main" val="42874159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52</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53</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54</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it’s extremely time and effort</a:t>
            </a:r>
            <a:r>
              <a:rPr lang="en-US" baseline="0" dirty="0" smtClean="0"/>
              <a:t> consuming. Even know, when we have LLVM and it took over handling the HARDEST part of any compiler – the back end – and a language designer can concentrate on the language itself</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58</a:t>
            </a:fld>
            <a:endParaRPr lang="en-US"/>
          </a:p>
        </p:txBody>
      </p:sp>
    </p:spTree>
    <p:extLst>
      <p:ext uri="{BB962C8B-B14F-4D97-AF65-F5344CB8AC3E}">
        <p14:creationId xmlns:p14="http://schemas.microsoft.com/office/powerpoint/2010/main" val="921416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it’s extremely time and effort</a:t>
            </a:r>
            <a:r>
              <a:rPr lang="en-US" baseline="0" dirty="0" smtClean="0"/>
              <a:t> consuming. Even know, when we have LLVM and it took over handling the HARDEST part of any compiler – the back end – and a language designer can concentrate on the language itself</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59</a:t>
            </a:fld>
            <a:endParaRPr lang="en-US"/>
          </a:p>
        </p:txBody>
      </p:sp>
    </p:spTree>
    <p:extLst>
      <p:ext uri="{BB962C8B-B14F-4D97-AF65-F5344CB8AC3E}">
        <p14:creationId xmlns:p14="http://schemas.microsoft.com/office/powerpoint/2010/main" val="9214163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a:t>
            </a:r>
            <a:r>
              <a:rPr lang="en-US" sz="1200" kern="1200" baseline="0" dirty="0" smtClean="0">
                <a:solidFill>
                  <a:schemeClr val="tx1"/>
                </a:solidFill>
                <a:effectLst/>
                <a:latin typeface="+mn-lt"/>
                <a:ea typeface="+mn-ea"/>
                <a:cs typeface="+mn-cs"/>
              </a:rPr>
              <a:t> there is obviously the other side of a coin – otherwise there were no 700 languages on Wiki page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Let’s start with selfish reasons, and first of all, it’s just a lot of fun. I remember the first time when they showed us in high school how to write a calculator and introduced the concepts of EBNF and recursive descent, I was like “wow!”, I was immediately hooked, and I’m sure I’m not alone in that. All in all I feel to be lucky to work in this field, because you are basically paid for your hobby.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And it’s not only fun, since compilers are really complex, you inevitable would learn a lot. If you start and end up with a working programming language of your own – even being the only user of it, you still gained a lot of knowledge. And USEFUL one. It’s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benefit you even if you will never write another compiler again and will just do other programming, because knowing how compilers work and how they produce machine code would help you to write much more effective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Another thing – designing a language is a great place to apply your creativity. If you have this </a:t>
            </a:r>
            <a:r>
              <a:rPr lang="en-US" sz="1200" kern="1200" baseline="0" dirty="0" err="1" smtClean="0">
                <a:solidFill>
                  <a:schemeClr val="tx1"/>
                </a:solidFill>
                <a:effectLst/>
                <a:latin typeface="+mn-lt"/>
                <a:ea typeface="+mn-ea"/>
                <a:cs typeface="+mn-cs"/>
              </a:rPr>
              <a:t>graphomaniac</a:t>
            </a:r>
            <a:r>
              <a:rPr lang="en-US" sz="1200" kern="1200" baseline="0" dirty="0" smtClean="0">
                <a:solidFill>
                  <a:schemeClr val="tx1"/>
                </a:solidFill>
                <a:effectLst/>
                <a:latin typeface="+mn-lt"/>
                <a:ea typeface="+mn-ea"/>
                <a:cs typeface="+mn-cs"/>
              </a:rPr>
              <a:t> itch, that would be a great field to let the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Finally, completing a challenging task like building a real working compiler from ground up is definitely a sweet boost to your ego and a nice couple of lines in your resume.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all of the above was only beneficial to the compiler writer himself.</a:t>
            </a:r>
            <a:r>
              <a:rPr lang="en-US" sz="1200" kern="1200" baseline="0" dirty="0" smtClean="0">
                <a:solidFill>
                  <a:schemeClr val="tx1"/>
                </a:solidFill>
                <a:effectLst/>
                <a:latin typeface="+mn-lt"/>
                <a:ea typeface="+mn-ea"/>
                <a:cs typeface="+mn-cs"/>
              </a:rPr>
              <a:t> Now </a:t>
            </a:r>
            <a:r>
              <a:rPr lang="en-US" sz="1200" kern="1200" dirty="0" smtClean="0">
                <a:solidFill>
                  <a:schemeClr val="tx1"/>
                </a:solidFill>
                <a:effectLst/>
                <a:latin typeface="+mn-lt"/>
                <a:ea typeface="+mn-ea"/>
                <a:cs typeface="+mn-cs"/>
              </a:rPr>
              <a:t>let’s not</a:t>
            </a:r>
            <a:r>
              <a:rPr lang="en-US" sz="1200" kern="1200" baseline="0" dirty="0" smtClean="0">
                <a:solidFill>
                  <a:schemeClr val="tx1"/>
                </a:solidFill>
                <a:effectLst/>
                <a:latin typeface="+mn-lt"/>
                <a:ea typeface="+mn-ea"/>
                <a:cs typeface="+mn-cs"/>
              </a:rPr>
              <a:t> be so selfish.</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 me make a disclaimer on filling a gap.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 cannot be sure that features we are introducing have never been implemented. Like I said, there are 700 languages on Wiki page alone and magnitudes more in reality. But if it’s only available in some experimental language and not in mainstream language (as seen in TIOBE programming language popularity index) – then it’s still a gap.</a:t>
            </a:r>
          </a:p>
          <a:p>
            <a:endParaRPr lang="en-US" dirty="0" smtClean="0"/>
          </a:p>
          <a:p>
            <a:r>
              <a:rPr lang="en-US" dirty="0" smtClean="0"/>
              <a:t>This was all generalization, mostly philosophy, now lets get more specific and how everything above</a:t>
            </a:r>
            <a:r>
              <a:rPr lang="en-US" baseline="0" dirty="0" smtClean="0"/>
              <a:t> applies to our language</a:t>
            </a:r>
            <a:r>
              <a:rPr lang="en-US" dirty="0" smtClean="0"/>
              <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60</a:t>
            </a:fld>
            <a:endParaRPr lang="en-US"/>
          </a:p>
        </p:txBody>
      </p:sp>
    </p:spTree>
    <p:extLst>
      <p:ext uri="{BB962C8B-B14F-4D97-AF65-F5344CB8AC3E}">
        <p14:creationId xmlns:p14="http://schemas.microsoft.com/office/powerpoint/2010/main" val="19514065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a:t>
            </a:r>
            <a:r>
              <a:rPr lang="en-US" sz="1200" kern="1200" baseline="0" dirty="0" smtClean="0">
                <a:solidFill>
                  <a:schemeClr val="tx1"/>
                </a:solidFill>
                <a:effectLst/>
                <a:latin typeface="+mn-lt"/>
                <a:ea typeface="+mn-ea"/>
                <a:cs typeface="+mn-cs"/>
              </a:rPr>
              <a:t> there is obviously the other side of a coin – otherwise there were no 700 languages on Wiki page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Let’s start with selfish reasons, and first of all, it’s just a lot of fun. I remember the first time when they showed us in high school how to write a calculator and introduced the concepts of EBNF and recursive descent, I was like “wow!”, I was immediately hooked, and I’m sure I’m not alone in that. All in all I feel to be lucky to work in this field, because you are basically paid for your hobby.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And it’s not only fun, since compilers are really complex, you inevitable would learn a lot. If you start and end up with a working programming language of your own – even being the only user of it, you still gained a lot of knowledge. And USEFUL one. It’s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benefit you even if you will never write another compiler again and will just do other programming, because knowing how compilers work and how they produce machine code would help you to write much more effective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Another thing – designing a language is a great place to apply your creativity. If you have this </a:t>
            </a:r>
            <a:r>
              <a:rPr lang="en-US" sz="1200" kern="1200" baseline="0" dirty="0" err="1" smtClean="0">
                <a:solidFill>
                  <a:schemeClr val="tx1"/>
                </a:solidFill>
                <a:effectLst/>
                <a:latin typeface="+mn-lt"/>
                <a:ea typeface="+mn-ea"/>
                <a:cs typeface="+mn-cs"/>
              </a:rPr>
              <a:t>graphomaniac</a:t>
            </a:r>
            <a:r>
              <a:rPr lang="en-US" sz="1200" kern="1200" baseline="0" dirty="0" smtClean="0">
                <a:solidFill>
                  <a:schemeClr val="tx1"/>
                </a:solidFill>
                <a:effectLst/>
                <a:latin typeface="+mn-lt"/>
                <a:ea typeface="+mn-ea"/>
                <a:cs typeface="+mn-cs"/>
              </a:rPr>
              <a:t> itch, that would be a great field to let the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Finally, completing a challenging task like building a real working compiler from ground up is definitely a sweet boost to your ego and a nice couple of lines in your resume.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all of the above was only beneficial to the compiler writer himself.</a:t>
            </a:r>
            <a:r>
              <a:rPr lang="en-US" sz="1200" kern="1200" baseline="0" dirty="0" smtClean="0">
                <a:solidFill>
                  <a:schemeClr val="tx1"/>
                </a:solidFill>
                <a:effectLst/>
                <a:latin typeface="+mn-lt"/>
                <a:ea typeface="+mn-ea"/>
                <a:cs typeface="+mn-cs"/>
              </a:rPr>
              <a:t> Now </a:t>
            </a:r>
            <a:r>
              <a:rPr lang="en-US" sz="1200" kern="1200" dirty="0" smtClean="0">
                <a:solidFill>
                  <a:schemeClr val="tx1"/>
                </a:solidFill>
                <a:effectLst/>
                <a:latin typeface="+mn-lt"/>
                <a:ea typeface="+mn-ea"/>
                <a:cs typeface="+mn-cs"/>
              </a:rPr>
              <a:t>let’s not</a:t>
            </a:r>
            <a:r>
              <a:rPr lang="en-US" sz="1200" kern="1200" baseline="0" dirty="0" smtClean="0">
                <a:solidFill>
                  <a:schemeClr val="tx1"/>
                </a:solidFill>
                <a:effectLst/>
                <a:latin typeface="+mn-lt"/>
                <a:ea typeface="+mn-ea"/>
                <a:cs typeface="+mn-cs"/>
              </a:rPr>
              <a:t> be so selfish.</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 me make a disclaimer on filling a gap.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 cannot be sure that features we are introducing have never been implemented. Like I said, there are 700 languages on Wiki page alone and magnitudes more in reality. But if it’s only available in some experimental language and not in mainstream language (as seen in TIOBE programming language popularity index) – then it’s still a gap.</a:t>
            </a:r>
          </a:p>
          <a:p>
            <a:endParaRPr lang="en-US" dirty="0" smtClean="0"/>
          </a:p>
          <a:p>
            <a:r>
              <a:rPr lang="en-US" dirty="0" smtClean="0"/>
              <a:t>This was all generalization, mostly philosophy, now lets get more specific and how everything above</a:t>
            </a:r>
            <a:r>
              <a:rPr lang="en-US" baseline="0" dirty="0" smtClean="0"/>
              <a:t> applies to our language</a:t>
            </a:r>
            <a:r>
              <a:rPr lang="en-US" dirty="0" smtClean="0"/>
              <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61</a:t>
            </a:fld>
            <a:endParaRPr lang="en-US"/>
          </a:p>
        </p:txBody>
      </p:sp>
    </p:spTree>
    <p:extLst>
      <p:ext uri="{BB962C8B-B14F-4D97-AF65-F5344CB8AC3E}">
        <p14:creationId xmlns:p14="http://schemas.microsoft.com/office/powerpoint/2010/main" val="19514065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a:t>
            </a:r>
            <a:r>
              <a:rPr lang="en-US" sz="1200" kern="1200" baseline="0" dirty="0" smtClean="0">
                <a:solidFill>
                  <a:schemeClr val="tx1"/>
                </a:solidFill>
                <a:effectLst/>
                <a:latin typeface="+mn-lt"/>
                <a:ea typeface="+mn-ea"/>
                <a:cs typeface="+mn-cs"/>
              </a:rPr>
              <a:t> thing I haven’t come across in existing languages is built-in </a:t>
            </a:r>
            <a:r>
              <a:rPr lang="en-US" sz="1200" kern="1200" baseline="0" dirty="0" err="1" smtClean="0">
                <a:solidFill>
                  <a:schemeClr val="tx1"/>
                </a:solidFill>
                <a:effectLst/>
                <a:latin typeface="+mn-lt"/>
                <a:ea typeface="+mn-ea"/>
                <a:cs typeface="+mn-cs"/>
              </a:rPr>
              <a:t>lexer</a:t>
            </a:r>
            <a:r>
              <a:rPr lang="en-US" sz="1200" kern="1200" baseline="0" dirty="0" smtClean="0">
                <a:solidFill>
                  <a:schemeClr val="tx1"/>
                </a:solidFill>
                <a:effectLst/>
                <a:latin typeface="+mn-lt"/>
                <a:ea typeface="+mn-ea"/>
                <a:cs typeface="+mn-cs"/>
              </a:rPr>
              <a:t> generator. And people might think </a:t>
            </a:r>
            <a:r>
              <a:rPr lang="en-US" sz="1200" kern="1200" baseline="0" dirty="0" err="1" smtClean="0">
                <a:solidFill>
                  <a:schemeClr val="tx1"/>
                </a:solidFill>
                <a:effectLst/>
                <a:latin typeface="+mn-lt"/>
                <a:ea typeface="+mn-ea"/>
                <a:cs typeface="+mn-cs"/>
              </a:rPr>
              <a:t>lexers</a:t>
            </a:r>
            <a:r>
              <a:rPr lang="en-US" sz="1200" kern="1200" baseline="0" dirty="0" smtClean="0">
                <a:solidFill>
                  <a:schemeClr val="tx1"/>
                </a:solidFill>
                <a:effectLst/>
                <a:latin typeface="+mn-lt"/>
                <a:ea typeface="+mn-ea"/>
                <a:cs typeface="+mn-cs"/>
              </a:rPr>
              <a:t> are only used in compilers at the tokenization stage.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C-style pointer buffer access is perfect for working with fixed-header-based protocols (IP, TCP, UDP, ICMP). What about the stream-based protocols (HTTP, FTP, POP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to analyze a stream you need to write some parser. Which is complicated by the fact that you need to buffer the stream first, since usually there is no guarantee that lower transport has delivered the message as a whole.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this problem is typical in IO programming, Jancy provides a solution in form of automaton functions. This works similar to </a:t>
            </a:r>
            <a:r>
              <a:rPr lang="en-US" sz="1200" kern="1200" dirty="0" err="1" smtClean="0">
                <a:solidFill>
                  <a:schemeClr val="tx1"/>
                </a:solidFill>
                <a:effectLst/>
                <a:latin typeface="+mn-lt"/>
                <a:ea typeface="+mn-ea"/>
                <a:cs typeface="+mn-cs"/>
              </a:rPr>
              <a:t>lex</a:t>
            </a:r>
            <a:r>
              <a:rPr lang="en-US" sz="1200" kern="1200" dirty="0" smtClean="0">
                <a:solidFill>
                  <a:schemeClr val="tx1"/>
                </a:solidFill>
                <a:effectLst/>
                <a:latin typeface="+mn-lt"/>
                <a:ea typeface="+mn-ea"/>
                <a:cs typeface="+mn-cs"/>
              </a:rPr>
              <a:t>/flex/</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scanner generators, but everything is tightly integrated so there is no this bothersome stage of setting up custom build step and designing interaction between flex- or </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-generated code and your main code. This is the feature I always wanted to have anyway.</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62</a:t>
            </a:fld>
            <a:endParaRPr lang="en-US"/>
          </a:p>
        </p:txBody>
      </p:sp>
    </p:spTree>
    <p:extLst>
      <p:ext uri="{BB962C8B-B14F-4D97-AF65-F5344CB8AC3E}">
        <p14:creationId xmlns:p14="http://schemas.microsoft.com/office/powerpoint/2010/main" val="929214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dirty="0" smtClean="0"/>
              <a:t>, as for the UI-part, the obvious requirement</a:t>
            </a:r>
            <a:r>
              <a:rPr lang="en-US" baseline="0" dirty="0" smtClean="0"/>
              <a:t> would be the presence of well-developed properties and events, because without ones it’s really hard to design a good framework of UI components. And there is no gap here, most modern languages have properties and events.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there is another thing not as widespread. And that is ability to write </a:t>
            </a:r>
            <a:r>
              <a:rPr lang="en-US" baseline="0" dirty="0" smtClean="0"/>
              <a:t>Excel-style auto-evaluating formulas. You know, cell A equals cell B plus cell C. You change cell B, cell A gets re-calculated. This </a:t>
            </a:r>
            <a:r>
              <a:rPr lang="en-US" baseline="0" dirty="0" smtClean="0"/>
              <a:t>concept fits VERY well with </a:t>
            </a:r>
            <a:r>
              <a:rPr lang="en-US" baseline="0" dirty="0" smtClean="0"/>
              <a:t>UI</a:t>
            </a:r>
            <a:r>
              <a:rPr lang="ru-RU" baseline="0" dirty="0" smtClean="0"/>
              <a:t> </a:t>
            </a:r>
            <a:r>
              <a:rPr lang="en-US" baseline="0" dirty="0" smtClean="0"/>
              <a:t>and we are not the first ones who tried to bring this concept to general-purpose imperative language. But I believe that our approach is rather interesting, because we were able to achieve EXACTLY this: Excel-like auto-evaluation, but in a very CONTROLLED manner, so this “reactivity” happens only where you want it and when you want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these</a:t>
            </a:r>
            <a:r>
              <a:rPr lang="en-US" baseline="0" dirty="0" smtClean="0"/>
              <a:t> are our big items on the wish list. But before getting to implementation, we need to clearly define our design goals.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While </a:t>
            </a:r>
            <a:r>
              <a:rPr lang="en-US" baseline="0" dirty="0" smtClean="0"/>
              <a:t>the implementation is pretty straightforward in spreadsheets, but it’s not 100% clear what is the BEST way to apply it to the general-purpose imperative language. There are some compilers to JavaScript</a:t>
            </a:r>
            <a:r>
              <a:rPr lang="ru-RU" baseline="0" dirty="0" smtClean="0"/>
              <a:t> </a:t>
            </a:r>
            <a:r>
              <a:rPr lang="en-US" baseline="0" dirty="0" smtClean="0"/>
              <a:t>and pretty big Reactive Programming libraries and, but I believe that our approach is rather interesting, because we achieve EXACTLY this: Excel-like auto-evaluation, but in a very CONTROLLED manner, so this “reactivity” happens only where you want it and when you want it.</a:t>
            </a:r>
          </a:p>
          <a:p>
            <a:endParaRPr lang="en-US"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5</a:t>
            </a:fld>
            <a:endParaRPr lang="en-US"/>
          </a:p>
        </p:txBody>
      </p:sp>
    </p:spTree>
    <p:extLst>
      <p:ext uri="{BB962C8B-B14F-4D97-AF65-F5344CB8AC3E}">
        <p14:creationId xmlns:p14="http://schemas.microsoft.com/office/powerpoint/2010/main" val="35319190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Automaton functions cannot be directly called -- you need a recognizer object of type </a:t>
            </a:r>
            <a:r>
              <a:rPr lang="en-US" sz="1200" kern="1200" dirty="0" err="1" smtClean="0">
                <a:solidFill>
                  <a:schemeClr val="tx1"/>
                </a:solidFill>
                <a:effectLst/>
                <a:latin typeface="+mn-lt"/>
                <a:ea typeface="+mn-ea"/>
                <a:cs typeface="+mn-cs"/>
              </a:rPr>
              <a:t>jnc.Recognizer</a:t>
            </a:r>
            <a:r>
              <a:rPr lang="en-US" sz="1200" kern="1200" dirty="0" smtClean="0">
                <a:solidFill>
                  <a:schemeClr val="tx1"/>
                </a:solidFill>
                <a:effectLst/>
                <a:latin typeface="+mn-lt"/>
                <a:ea typeface="+mn-ea"/>
                <a:cs typeface="+mn-cs"/>
              </a:rPr>
              <a:t> to </a:t>
            </a:r>
          </a:p>
          <a:p>
            <a:r>
              <a:rPr lang="en-US" sz="1200" kern="1200" dirty="0" smtClean="0">
                <a:solidFill>
                  <a:schemeClr val="tx1"/>
                </a:solidFill>
                <a:effectLst/>
                <a:latin typeface="+mn-lt"/>
                <a:ea typeface="+mn-ea"/>
                <a:cs typeface="+mn-cs"/>
              </a:rPr>
              <a:t>store the state of DFA and manage accumulation and matching of the input stream.</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Class </a:t>
            </a:r>
            <a:r>
              <a:rPr lang="en-US" sz="1200" kern="1200" dirty="0" err="1" smtClean="0">
                <a:solidFill>
                  <a:schemeClr val="tx1"/>
                </a:solidFill>
                <a:effectLst/>
                <a:latin typeface="+mn-lt"/>
                <a:ea typeface="+mn-ea"/>
                <a:cs typeface="+mn-cs"/>
              </a:rPr>
              <a:t>jnc.Recognizer</a:t>
            </a:r>
            <a:r>
              <a:rPr lang="en-US" sz="1200" kern="1200" dirty="0" smtClean="0">
                <a:solidFill>
                  <a:schemeClr val="tx1"/>
                </a:solidFill>
                <a:effectLst/>
                <a:latin typeface="+mn-lt"/>
                <a:ea typeface="+mn-ea"/>
                <a:cs typeface="+mn-cs"/>
              </a:rPr>
              <a:t> features a method 'recognize' to do recognition in one go:</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more importantly, it's also OK to perform recognition incrementally -- chunk by chunk. This is </a:t>
            </a:r>
            <a:r>
              <a:rPr lang="en-US" sz="1200" kern="1200" dirty="0" err="1" smtClean="0">
                <a:solidFill>
                  <a:schemeClr val="tx1"/>
                </a:solidFill>
                <a:effectLst/>
                <a:latin typeface="+mn-lt"/>
                <a:ea typeface="+mn-ea"/>
                <a:cs typeface="+mn-cs"/>
              </a:rPr>
              <a:t>cructial</a:t>
            </a:r>
            <a:r>
              <a:rPr lang="en-US" sz="1200" kern="1200" dirty="0" smtClean="0">
                <a:solidFill>
                  <a:schemeClr val="tx1"/>
                </a:solidFill>
                <a:effectLst/>
                <a:latin typeface="+mn-lt"/>
                <a:ea typeface="+mn-ea"/>
                <a:cs typeface="+mn-cs"/>
              </a:rPr>
              <a:t> when analyzing protocols operating over stream transports like TCP or Serial, where it is not guaranteed that a message will be delivered as a whole and not as multiple segments.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63</a:t>
            </a:fld>
            <a:endParaRPr lang="en-US"/>
          </a:p>
        </p:txBody>
      </p:sp>
    </p:spTree>
    <p:extLst>
      <p:ext uri="{BB962C8B-B14F-4D97-AF65-F5344CB8AC3E}">
        <p14:creationId xmlns:p14="http://schemas.microsoft.com/office/powerpoint/2010/main" val="11415216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Like </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 Jancy-generated recognizer support mixed-language documents. Developer can switch languages at will, by adjusting the value of field '</a:t>
            </a:r>
            <a:r>
              <a:rPr lang="en-US" sz="1200" kern="1200" dirty="0" err="1" smtClean="0">
                <a:solidFill>
                  <a:schemeClr val="tx1"/>
                </a:solidFill>
                <a:effectLst/>
                <a:latin typeface="+mn-lt"/>
                <a:ea typeface="+mn-ea"/>
                <a:cs typeface="+mn-cs"/>
              </a:rPr>
              <a:t>m_automatonFunc</a:t>
            </a:r>
            <a:r>
              <a:rPr lang="en-US" sz="1200" kern="1200" dirty="0" smtClean="0">
                <a:solidFill>
                  <a:schemeClr val="tx1"/>
                </a:solidFill>
                <a:effectLst/>
                <a:latin typeface="+mn-lt"/>
                <a:ea typeface="+mn-ea"/>
                <a:cs typeface="+mn-cs"/>
              </a:rPr>
              <a:t>' at appropriate locations.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it's possible to maintain a call stack of previous automaton function pointers and thus implement a recognizer for nested language documents of arbitrary complexity.</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64</a:t>
            </a:fld>
            <a:endParaRPr lang="en-US"/>
          </a:p>
        </p:txBody>
      </p:sp>
    </p:spTree>
    <p:extLst>
      <p:ext uri="{BB962C8B-B14F-4D97-AF65-F5344CB8AC3E}">
        <p14:creationId xmlns:p14="http://schemas.microsoft.com/office/powerpoint/2010/main" val="29464999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66</a:t>
            </a:fld>
            <a:endParaRPr lang="en-US"/>
          </a:p>
        </p:txBody>
      </p:sp>
    </p:spTree>
    <p:extLst>
      <p:ext uri="{BB962C8B-B14F-4D97-AF65-F5344CB8AC3E}">
        <p14:creationId xmlns:p14="http://schemas.microsoft.com/office/powerpoint/2010/main" val="98140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 </a:t>
            </a:r>
            <a:r>
              <a:rPr lang="en-US" dirty="0" smtClean="0"/>
              <a:t>syntax</a:t>
            </a:r>
            <a:r>
              <a:rPr lang="en-US" baseline="0" dirty="0" smtClean="0"/>
              <a:t> -- a</a:t>
            </a:r>
            <a:r>
              <a:rPr lang="en-US" dirty="0" smtClean="0"/>
              <a:t>s a matter of fact, one</a:t>
            </a:r>
            <a:r>
              <a:rPr lang="en-US" baseline="0" dirty="0" smtClean="0"/>
              <a:t> of design goals was to keep C-syntax intact as much as possible</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probably the attempt to create a language like that by a small company would look really frightening should we have no LLVM. But we DO have LLVM now! And LLVM takes care of absolutely the HARDEST part of compiler creation – the backend. So with LLVM language designer can actually concentrate on the language itself. And with LLVM the task from “hopeless” downgrades to “intimidating but doable”.</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6</a:t>
            </a:fld>
            <a:endParaRPr lang="en-US"/>
          </a:p>
        </p:txBody>
      </p:sp>
    </p:spTree>
    <p:extLst>
      <p:ext uri="{BB962C8B-B14F-4D97-AF65-F5344CB8AC3E}">
        <p14:creationId xmlns:p14="http://schemas.microsoft.com/office/powerpoint/2010/main" val="18725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will just flash</a:t>
            </a:r>
            <a:r>
              <a:rPr lang="en-US" baseline="0" dirty="0" smtClean="0"/>
              <a:t> this slide real quick.</a:t>
            </a:r>
            <a:endParaRPr lang="en-US" dirty="0" smtClean="0"/>
          </a:p>
          <a:p>
            <a:endParaRPr lang="en-US" dirty="0" smtClean="0"/>
          </a:p>
          <a:p>
            <a:r>
              <a:rPr lang="en-US" dirty="0" smtClean="0"/>
              <a:t>Obviously, once we had a working prototype,</a:t>
            </a:r>
            <a:r>
              <a:rPr lang="en-US" baseline="0" dirty="0" smtClean="0"/>
              <a:t> we filled it to the brim with other features from the wish-lists. I believe they are cool, some will find them controversial, but they are definitely interesting because they are simply found in not that many languages. I am not going to discuss any of them, however, if you are interested, please check them on our </a:t>
            </a:r>
            <a:r>
              <a:rPr lang="en-US" baseline="0" dirty="0" err="1" smtClean="0"/>
              <a:t>websit</a:t>
            </a:r>
            <a:r>
              <a:rPr lang="en-US" baseline="0" dirty="0" smtClean="0"/>
              <a:t>.</a:t>
            </a:r>
          </a:p>
          <a:p>
            <a:endParaRPr lang="en-US" baseline="0" dirty="0" smtClean="0"/>
          </a:p>
          <a:p>
            <a:r>
              <a:rPr lang="en-US" baseline="0" dirty="0" smtClean="0"/>
              <a:t>Instead, I will jump directly to the big feature #1, and that is dealing with binary buffers in C-style, but safely.</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7</a:t>
            </a:fld>
            <a:endParaRPr lang="en-US"/>
          </a:p>
        </p:txBody>
      </p:sp>
    </p:spTree>
    <p:extLst>
      <p:ext uri="{BB962C8B-B14F-4D97-AF65-F5344CB8AC3E}">
        <p14:creationId xmlns:p14="http://schemas.microsoft.com/office/powerpoint/2010/main" val="60104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Large part of doing low-level IO is encoding and decoding of binary packets.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a wrong way of working with binary data and there is a right way. The wrong way,</a:t>
            </a:r>
            <a:r>
              <a:rPr lang="en-US" sz="1200" kern="1200" baseline="0" dirty="0" smtClean="0">
                <a:solidFill>
                  <a:schemeClr val="tx1"/>
                </a:solidFill>
                <a:effectLst/>
                <a:latin typeface="+mn-lt"/>
                <a:ea typeface="+mn-ea"/>
                <a:cs typeface="+mn-cs"/>
              </a:rPr>
              <a:t> of course, would be this:</a:t>
            </a:r>
          </a:p>
        </p:txBody>
      </p:sp>
      <p:sp>
        <p:nvSpPr>
          <p:cNvPr id="4" name="Slide Number Placeholder 3"/>
          <p:cNvSpPr>
            <a:spLocks noGrp="1"/>
          </p:cNvSpPr>
          <p:nvPr>
            <p:ph type="sldNum" sz="quarter" idx="10"/>
          </p:nvPr>
        </p:nvSpPr>
        <p:spPr/>
        <p:txBody>
          <a:bodyPr/>
          <a:lstStyle/>
          <a:p>
            <a:fld id="{0ACE71E8-CEC4-4B6F-81B2-CE3D6BDC3530}" type="slidenum">
              <a:rPr lang="en-US" smtClean="0"/>
              <a:t>8</a:t>
            </a:fld>
            <a:endParaRPr lang="en-US"/>
          </a:p>
        </p:txBody>
      </p:sp>
    </p:spTree>
    <p:extLst>
      <p:ext uri="{BB962C8B-B14F-4D97-AF65-F5344CB8AC3E}">
        <p14:creationId xmlns:p14="http://schemas.microsoft.com/office/powerpoint/2010/main" val="377104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9</a:t>
            </a:fld>
            <a:endParaRPr lang="en-US"/>
          </a:p>
        </p:txBody>
      </p:sp>
    </p:spTree>
    <p:extLst>
      <p:ext uri="{BB962C8B-B14F-4D97-AF65-F5344CB8AC3E}">
        <p14:creationId xmlns:p14="http://schemas.microsoft.com/office/powerpoint/2010/main" val="377104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127796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143196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04031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53439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4706A-A38C-43B7-883C-A274069C3CB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61436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4706A-A38C-43B7-883C-A274069C3CBE}"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76088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4706A-A38C-43B7-883C-A274069C3CBE}"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94380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4706A-A38C-43B7-883C-A274069C3CBE}"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19231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4706A-A38C-43B7-883C-A274069C3CBE}"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53404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4706A-A38C-43B7-883C-A274069C3CBE}"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64664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4706A-A38C-43B7-883C-A274069C3CBE}"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40709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4706A-A38C-43B7-883C-A274069C3CBE}" type="datetimeFigureOut">
              <a:rPr lang="en-US" smtClean="0"/>
              <a:t>1/21/2016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5E928-22C8-4B13-862A-9D371BAE96B6}" type="slidenum">
              <a:rPr lang="en-US" smtClean="0"/>
              <a:t>‹#›</a:t>
            </a:fld>
            <a:endParaRPr lang="en-US"/>
          </a:p>
        </p:txBody>
      </p:sp>
    </p:spTree>
    <p:extLst>
      <p:ext uri="{BB962C8B-B14F-4D97-AF65-F5344CB8AC3E}">
        <p14:creationId xmlns:p14="http://schemas.microsoft.com/office/powerpoint/2010/main" val="180849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ibbo.com/janc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tibbo.com/jancy"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sz="8000" dirty="0" smtClean="0"/>
              <a:t>Jancy</a:t>
            </a:r>
            <a:endParaRPr lang="en-US" sz="8000" dirty="0"/>
          </a:p>
        </p:txBody>
      </p:sp>
      <p:sp>
        <p:nvSpPr>
          <p:cNvPr id="3" name="Subtitle 2"/>
          <p:cNvSpPr>
            <a:spLocks noGrp="1"/>
          </p:cNvSpPr>
          <p:nvPr>
            <p:ph type="subTitle" idx="1"/>
          </p:nvPr>
        </p:nvSpPr>
        <p:spPr>
          <a:xfrm>
            <a:off x="1371600" y="2133600"/>
            <a:ext cx="6400800" cy="1752600"/>
          </a:xfrm>
        </p:spPr>
        <p:txBody>
          <a:bodyPr/>
          <a:lstStyle/>
          <a:p>
            <a:r>
              <a:rPr lang="en-US" dirty="0" smtClean="0"/>
              <a:t>LLVM-based scripting language for IO and UI programming</a:t>
            </a:r>
            <a:endParaRPr lang="en-US" dirty="0"/>
          </a:p>
        </p:txBody>
      </p:sp>
      <p:sp>
        <p:nvSpPr>
          <p:cNvPr id="6" name="TextBox 5"/>
          <p:cNvSpPr txBox="1"/>
          <p:nvPr/>
        </p:nvSpPr>
        <p:spPr>
          <a:xfrm>
            <a:off x="3168475" y="4495800"/>
            <a:ext cx="2807050" cy="830997"/>
          </a:xfrm>
          <a:prstGeom prst="rect">
            <a:avLst/>
          </a:prstGeom>
          <a:noFill/>
        </p:spPr>
        <p:txBody>
          <a:bodyPr wrap="none" rtlCol="0">
            <a:spAutoFit/>
          </a:bodyPr>
          <a:lstStyle/>
          <a:p>
            <a:pPr algn="ctr"/>
            <a:r>
              <a:rPr lang="en-US" sz="2400" dirty="0" smtClean="0"/>
              <a:t>Vladimir </a:t>
            </a:r>
            <a:r>
              <a:rPr lang="en-US" sz="2400" dirty="0" err="1" smtClean="0"/>
              <a:t>Gladkov</a:t>
            </a:r>
            <a:endParaRPr lang="en-US" sz="2400" dirty="0" smtClean="0"/>
          </a:p>
          <a:p>
            <a:pPr algn="ctr"/>
            <a:r>
              <a:rPr lang="en-US" sz="2400" dirty="0" err="1" smtClean="0"/>
              <a:t>Tibbo</a:t>
            </a:r>
            <a:r>
              <a:rPr lang="en-US" sz="2400" dirty="0" smtClean="0"/>
              <a:t> Technology </a:t>
            </a:r>
            <a:r>
              <a:rPr lang="en-US" sz="2400" dirty="0" err="1" smtClean="0"/>
              <a:t>Inc</a:t>
            </a:r>
            <a:endParaRPr lang="en-US" sz="2400" dirty="0"/>
          </a:p>
        </p:txBody>
      </p:sp>
      <p:sp>
        <p:nvSpPr>
          <p:cNvPr id="7" name="TextBox 6"/>
          <p:cNvSpPr txBox="1"/>
          <p:nvPr/>
        </p:nvSpPr>
        <p:spPr>
          <a:xfrm>
            <a:off x="3038664" y="5943600"/>
            <a:ext cx="3066673" cy="461665"/>
          </a:xfrm>
          <a:prstGeom prst="rect">
            <a:avLst/>
          </a:prstGeom>
          <a:noFill/>
        </p:spPr>
        <p:txBody>
          <a:bodyPr wrap="none" rtlCol="0">
            <a:spAutoFit/>
          </a:bodyPr>
          <a:lstStyle/>
          <a:p>
            <a:r>
              <a:rPr lang="en-US" sz="2400" dirty="0" smtClean="0">
                <a:hlinkClick r:id="rId3"/>
              </a:rPr>
              <a:t>http://tibbo.com/jancy</a:t>
            </a:r>
            <a:endParaRPr lang="en-US" sz="2400" dirty="0"/>
          </a:p>
        </p:txBody>
      </p:sp>
    </p:spTree>
    <p:extLst>
      <p:ext uri="{BB962C8B-B14F-4D97-AF65-F5344CB8AC3E}">
        <p14:creationId xmlns:p14="http://schemas.microsoft.com/office/powerpoint/2010/main" val="1991030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class</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IPv4Packet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private</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IP_TOS_POS = 1</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type of service</a:t>
            </a:r>
          </a:p>
          <a:p>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IP_LEN_POS = 2;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total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packet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length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IP_ID_POS = 4;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the packet id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   private</a:t>
            </a:r>
            <a:r>
              <a:rPr lang="en-US" sz="1400" dirty="0" smtClean="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IP_FRAG_POS = 6;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the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frag flags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and offset</a:t>
            </a:r>
          </a:p>
          <a:p>
            <a:r>
              <a:rPr lang="en-US" sz="1400" dirty="0">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getTypeOfService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 = </a:t>
            </a:r>
            <a:r>
              <a:rPr lang="en-US" sz="1400" b="1" dirty="0" err="1">
                <a:solidFill>
                  <a:srgbClr val="FF0000"/>
                </a:solidFill>
                <a:effectLst/>
                <a:latin typeface="Courier New" panose="02070309020205020404" pitchFamily="49" charset="0"/>
                <a:cs typeface="Courier New" panose="02070309020205020404" pitchFamily="49" charset="0"/>
              </a:rPr>
              <a:t>myPacket</a:t>
            </a:r>
            <a:r>
              <a:rPr lang="en-US" sz="1400" b="1" dirty="0">
                <a:solidFill>
                  <a:srgbClr val="FF0000"/>
                </a:solidFill>
                <a:effectLst/>
                <a:latin typeface="Courier New" panose="02070309020205020404" pitchFamily="49" charset="0"/>
                <a:cs typeface="Courier New" panose="02070309020205020404" pitchFamily="49" charset="0"/>
              </a:rPr>
              <a:t>[</a:t>
            </a:r>
            <a:r>
              <a:rPr lang="en-US" sz="1400" b="1" dirty="0" err="1">
                <a:solidFill>
                  <a:srgbClr val="FF0000"/>
                </a:solidFill>
                <a:effectLst/>
                <a:latin typeface="Courier New" panose="02070309020205020404" pitchFamily="49" charset="0"/>
                <a:cs typeface="Courier New" panose="02070309020205020404" pitchFamily="49" charset="0"/>
              </a:rPr>
              <a:t>myIPHdrOffset</a:t>
            </a:r>
            <a:r>
              <a:rPr lang="en-US" sz="1400" b="1" dirty="0">
                <a:solidFill>
                  <a:srgbClr val="FF0000"/>
                </a:solidFill>
                <a:effectLst/>
                <a:latin typeface="Courier New" panose="02070309020205020404" pitchFamily="49" charset="0"/>
                <a:cs typeface="Courier New" panose="02070309020205020404" pitchFamily="49" charset="0"/>
              </a:rPr>
              <a:t> + IP_TOS_POS] &amp; 0x0f</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getFragmentFlags</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 = </a:t>
            </a:r>
            <a:r>
              <a:rPr lang="en-US" sz="1400" b="1" dirty="0">
                <a:solidFill>
                  <a:srgbClr val="FF0000"/>
                </a:solidFill>
                <a:effectLst/>
                <a:latin typeface="Courier New" panose="02070309020205020404" pitchFamily="49" charset="0"/>
                <a:cs typeface="Courier New" panose="02070309020205020404" pitchFamily="49" charset="0"/>
              </a:rPr>
              <a:t>ByteUtils.getByteNetOrderTo_uint16</a:t>
            </a:r>
            <a:r>
              <a:rPr lang="en-US" sz="1400" b="1" dirty="0" smtClean="0">
                <a:solidFill>
                  <a:srgbClr val="FF0000"/>
                </a:solidFill>
                <a:effectLst/>
                <a:latin typeface="Courier New" panose="02070309020205020404" pitchFamily="49" charset="0"/>
                <a:cs typeface="Courier New" panose="02070309020205020404" pitchFamily="49" charset="0"/>
              </a:rPr>
              <a:t>(</a:t>
            </a:r>
          </a:p>
          <a:p>
            <a:r>
              <a:rPr lang="en-US" sz="1400" b="1" dirty="0">
                <a:solidFill>
                  <a:srgbClr val="FF0000"/>
                </a:solidFill>
                <a:effectLst/>
                <a:latin typeface="Courier New" panose="02070309020205020404" pitchFamily="49" charset="0"/>
                <a:cs typeface="Courier New" panose="02070309020205020404" pitchFamily="49" charset="0"/>
              </a:rPr>
              <a:t> </a:t>
            </a:r>
            <a:r>
              <a:rPr lang="en-US" sz="1400" b="1" dirty="0" smtClean="0">
                <a:solidFill>
                  <a:srgbClr val="FF0000"/>
                </a:solidFill>
                <a:effectLst/>
                <a:latin typeface="Courier New" panose="02070309020205020404" pitchFamily="49" charset="0"/>
                <a:cs typeface="Courier New" panose="02070309020205020404" pitchFamily="49" charset="0"/>
              </a:rPr>
              <a:t>               </a:t>
            </a:r>
            <a:r>
              <a:rPr lang="en-US" sz="1400" b="1" dirty="0" err="1" smtClean="0">
                <a:solidFill>
                  <a:srgbClr val="FF0000"/>
                </a:solidFill>
                <a:effectLst/>
                <a:latin typeface="Courier New" panose="02070309020205020404" pitchFamily="49" charset="0"/>
                <a:cs typeface="Courier New" panose="02070309020205020404" pitchFamily="49" charset="0"/>
              </a:rPr>
              <a:t>myPacket</a:t>
            </a:r>
            <a:r>
              <a:rPr lang="en-US" sz="1400" b="1" dirty="0">
                <a:solidFill>
                  <a:srgbClr val="FF0000"/>
                </a:solidFill>
                <a:effectLst/>
                <a:latin typeface="Courier New" panose="02070309020205020404" pitchFamily="49" charset="0"/>
                <a:cs typeface="Courier New" panose="02070309020205020404" pitchFamily="49" charset="0"/>
              </a:rPr>
              <a:t>, </a:t>
            </a:r>
            <a:r>
              <a:rPr lang="en-US" sz="1400" b="1" dirty="0" err="1">
                <a:solidFill>
                  <a:srgbClr val="FF0000"/>
                </a:solidFill>
                <a:effectLst/>
                <a:latin typeface="Courier New" panose="02070309020205020404" pitchFamily="49" charset="0"/>
                <a:cs typeface="Courier New" panose="02070309020205020404" pitchFamily="49" charset="0"/>
              </a:rPr>
              <a:t>myIPHdrOffset</a:t>
            </a:r>
            <a:r>
              <a:rPr lang="en-US" sz="1400" b="1" dirty="0">
                <a:solidFill>
                  <a:srgbClr val="FF0000"/>
                </a:solidFill>
                <a:effectLst/>
                <a:latin typeface="Courier New" panose="02070309020205020404" pitchFamily="49" charset="0"/>
                <a:cs typeface="Courier New" panose="02070309020205020404" pitchFamily="49" charset="0"/>
              </a:rPr>
              <a:t> + IP_FRAG_POS) &gt;&gt; 13</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p>
          <a:p>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 ...</a:t>
            </a:r>
            <a:endParaRPr lang="en-US" sz="1400" dirty="0">
              <a:effectLst/>
              <a:latin typeface="Courier New" panose="02070309020205020404" pitchFamily="49" charset="0"/>
              <a:cs typeface="Courier New" panose="02070309020205020404" pitchFamily="49" charset="0"/>
            </a:endParaRPr>
          </a:p>
          <a:p>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0887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binary </a:t>
            </a:r>
            <a:r>
              <a:rPr lang="en-US" dirty="0" smtClean="0"/>
              <a:t>data (right)</a:t>
            </a:r>
            <a:endParaRPr lang="en-US" dirty="0"/>
          </a:p>
        </p:txBody>
      </p:sp>
      <p:sp>
        <p:nvSpPr>
          <p:cNvPr id="14" name="TextBox 13"/>
          <p:cNvSpPr txBox="1"/>
          <p:nvPr/>
        </p:nvSpPr>
        <p:spPr>
          <a:xfrm>
            <a:off x="2507845" y="1383268"/>
            <a:ext cx="4128310" cy="523220"/>
          </a:xfrm>
          <a:prstGeom prst="rect">
            <a:avLst/>
          </a:prstGeom>
          <a:noFill/>
        </p:spPr>
        <p:txBody>
          <a:bodyPr wrap="none" rtlCol="0">
            <a:spAutoFit/>
          </a:bodyPr>
          <a:lstStyle/>
          <a:p>
            <a:r>
              <a:rPr lang="en-US" sz="2800" dirty="0" smtClean="0"/>
              <a:t>Step #1 – Define structures</a:t>
            </a:r>
            <a:endParaRPr lang="en-US" sz="2800" dirty="0"/>
          </a:p>
        </p:txBody>
      </p:sp>
      <p:sp>
        <p:nvSpPr>
          <p:cNvPr id="15" name="Rectangle 14"/>
          <p:cNvSpPr/>
          <p:nvPr/>
        </p:nvSpPr>
        <p:spPr>
          <a:xfrm>
            <a:off x="914400" y="22860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m_version</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m_typeOfService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m_type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m_code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bigendian</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uint16_t </a:t>
            </a:r>
            <a:r>
              <a:rPr lang="en-US" sz="1400" dirty="0" err="1">
                <a:latin typeface="Courier New" panose="02070309020205020404" pitchFamily="49" charset="0"/>
                <a:cs typeface="Courier New" panose="02070309020205020404" pitchFamily="49" charset="0"/>
              </a:rPr>
              <a:t>m_checksum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0810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(right)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printIpHdr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print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dirty="0" err="1">
                <a:solidFill>
                  <a:schemeClr val="accent6">
                    <a:lumMod val="50000"/>
                  </a:schemeClr>
                </a:solidFill>
                <a:latin typeface="Courier New" panose="02070309020205020404" pitchFamily="49" charset="0"/>
                <a:cs typeface="Courier New" panose="02070309020205020404" pitchFamily="49" charset="0"/>
              </a:rPr>
              <a:t>ipHdr.m_version</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ipHdr.m_protocol</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IPPROTO_</a:t>
            </a:r>
            <a:r>
              <a:rPr lang="en-US" sz="1400" dirty="0" smtClean="0">
                <a:latin typeface="Courier New" panose="02070309020205020404" pitchFamily="49" charset="0"/>
                <a:cs typeface="Courier New" panose="02070309020205020404" pitchFamily="49" charset="0"/>
              </a:rPr>
              <a:t>ICMP</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buffer += </a:t>
            </a:r>
            <a:r>
              <a:rPr lang="en-US" sz="1400" dirty="0" err="1">
                <a:latin typeface="Courier New" panose="02070309020205020404" pitchFamily="49" charset="0"/>
                <a:cs typeface="Courier New" panose="02070309020205020404" pitchFamily="49" charset="0"/>
              </a:rPr>
              <a:t>ipHdr.m_headerLength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print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dirty="0" err="1">
                <a:solidFill>
                  <a:schemeClr val="accent6">
                    <a:lumMod val="50000"/>
                  </a:schemeClr>
                </a:solidFill>
                <a:latin typeface="Courier New" panose="02070309020205020404" pitchFamily="49" charset="0"/>
                <a:cs typeface="Courier New" panose="02070309020205020404" pitchFamily="49" charset="0"/>
              </a:rPr>
              <a:t>icmpHdr.m_type</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9838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(right)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printIpHdr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print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b="1" dirty="0" err="1">
                <a:solidFill>
                  <a:srgbClr val="FF0000"/>
                </a:solidFill>
                <a:latin typeface="Courier New" panose="02070309020205020404" pitchFamily="49" charset="0"/>
                <a:cs typeface="Courier New" panose="02070309020205020404" pitchFamily="49" charset="0"/>
              </a:rPr>
              <a:t>ipHdr.m_version</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ipHdr.m_protocol</a:t>
            </a:r>
            <a:r>
              <a:rPr lang="en-US" sz="1400" dirty="0">
                <a:latin typeface="Courier New" panose="02070309020205020404" pitchFamily="49" charset="0"/>
                <a:cs typeface="Courier New" panose="02070309020205020404" pitchFamily="49" charset="0"/>
              </a:rPr>
              <a:t> == 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buffer += </a:t>
            </a:r>
            <a:r>
              <a:rPr lang="en-US" sz="1400" b="1" dirty="0" err="1">
                <a:solidFill>
                  <a:srgbClr val="FF0000"/>
                </a:solidFill>
                <a:latin typeface="Courier New" panose="02070309020205020404" pitchFamily="49" charset="0"/>
                <a:cs typeface="Courier New" panose="02070309020205020404" pitchFamily="49" charset="0"/>
              </a:rPr>
              <a:t>ipHdr.m_headerLength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print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b="1" dirty="0" err="1">
                <a:solidFill>
                  <a:srgbClr val="FF0000"/>
                </a:solidFill>
                <a:latin typeface="Courier New" panose="02070309020205020404" pitchFamily="49" charset="0"/>
                <a:cs typeface="Courier New" panose="02070309020205020404" pitchFamily="49" charset="0"/>
              </a:rPr>
              <a:t>icmpHdr.m_type</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1639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pointer arithmetic safe?</a:t>
            </a:r>
            <a:endParaRPr lang="en-US" dirty="0"/>
          </a:p>
        </p:txBody>
      </p:sp>
      <p:sp>
        <p:nvSpPr>
          <p:cNvPr id="7" name="Rectangle 6"/>
          <p:cNvSpPr/>
          <p:nvPr/>
        </p:nvSpPr>
        <p:spPr>
          <a:xfrm>
            <a:off x="2839378" y="1295400"/>
            <a:ext cx="3465244" cy="523220"/>
          </a:xfrm>
          <a:prstGeom prst="rect">
            <a:avLst/>
          </a:prstGeom>
        </p:spPr>
        <p:txBody>
          <a:bodyPr wrap="none">
            <a:spAutoFit/>
          </a:bodyPr>
          <a:lstStyle/>
          <a:p>
            <a:r>
              <a:rPr lang="en-US" sz="2800" dirty="0" smtClean="0"/>
              <a:t>Fat pointers, obviously</a:t>
            </a:r>
            <a:endParaRPr lang="en-US" sz="2800" dirty="0"/>
          </a:p>
        </p:txBody>
      </p:sp>
      <p:grpSp>
        <p:nvGrpSpPr>
          <p:cNvPr id="70" name="Group 69"/>
          <p:cNvGrpSpPr/>
          <p:nvPr/>
        </p:nvGrpSpPr>
        <p:grpSpPr>
          <a:xfrm>
            <a:off x="1191225" y="2543442"/>
            <a:ext cx="2809746" cy="1576380"/>
            <a:chOff x="769032" y="2438399"/>
            <a:chExt cx="2889464" cy="1557663"/>
          </a:xfrm>
        </p:grpSpPr>
        <p:sp>
          <p:nvSpPr>
            <p:cNvPr id="71" name="Freeform 70"/>
            <p:cNvSpPr/>
            <p:nvPr/>
          </p:nvSpPr>
          <p:spPr>
            <a:xfrm>
              <a:off x="769032" y="2438399"/>
              <a:ext cx="2889464" cy="1557663"/>
            </a:xfrm>
            <a:custGeom>
              <a:avLst/>
              <a:gdLst>
                <a:gd name="connsiteX0" fmla="*/ 0 w 2889464"/>
                <a:gd name="connsiteY0" fmla="*/ 155766 h 1557663"/>
                <a:gd name="connsiteX1" fmla="*/ 155766 w 2889464"/>
                <a:gd name="connsiteY1" fmla="*/ 0 h 1557663"/>
                <a:gd name="connsiteX2" fmla="*/ 2733698 w 2889464"/>
                <a:gd name="connsiteY2" fmla="*/ 0 h 1557663"/>
                <a:gd name="connsiteX3" fmla="*/ 2889464 w 2889464"/>
                <a:gd name="connsiteY3" fmla="*/ 155766 h 1557663"/>
                <a:gd name="connsiteX4" fmla="*/ 2889464 w 2889464"/>
                <a:gd name="connsiteY4" fmla="*/ 1401897 h 1557663"/>
                <a:gd name="connsiteX5" fmla="*/ 2733698 w 2889464"/>
                <a:gd name="connsiteY5" fmla="*/ 1557663 h 1557663"/>
                <a:gd name="connsiteX6" fmla="*/ 155766 w 2889464"/>
                <a:gd name="connsiteY6" fmla="*/ 1557663 h 1557663"/>
                <a:gd name="connsiteX7" fmla="*/ 0 w 2889464"/>
                <a:gd name="connsiteY7" fmla="*/ 1401897 h 1557663"/>
                <a:gd name="connsiteX8" fmla="*/ 0 w 2889464"/>
                <a:gd name="connsiteY8" fmla="*/ 155766 h 155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464" h="1557663">
                  <a:moveTo>
                    <a:pt x="0" y="155766"/>
                  </a:moveTo>
                  <a:cubicBezTo>
                    <a:pt x="0" y="69739"/>
                    <a:pt x="69739" y="0"/>
                    <a:pt x="155766" y="0"/>
                  </a:cubicBezTo>
                  <a:lnTo>
                    <a:pt x="2733698" y="0"/>
                  </a:lnTo>
                  <a:cubicBezTo>
                    <a:pt x="2819725" y="0"/>
                    <a:pt x="2889464" y="69739"/>
                    <a:pt x="2889464" y="155766"/>
                  </a:cubicBezTo>
                  <a:lnTo>
                    <a:pt x="2889464" y="1401897"/>
                  </a:lnTo>
                  <a:cubicBezTo>
                    <a:pt x="2889464" y="1487924"/>
                    <a:pt x="2819725" y="1557663"/>
                    <a:pt x="2733698" y="1557663"/>
                  </a:cubicBezTo>
                  <a:lnTo>
                    <a:pt x="155766" y="1557663"/>
                  </a:lnTo>
                  <a:cubicBezTo>
                    <a:pt x="69739" y="1557663"/>
                    <a:pt x="0" y="1487924"/>
                    <a:pt x="0" y="1401897"/>
                  </a:cubicBezTo>
                  <a:lnTo>
                    <a:pt x="0" y="155766"/>
                  </a:lnTo>
                  <a:close/>
                </a:path>
              </a:pathLst>
            </a:custGeom>
            <a:ln>
              <a:beve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80010" bIns="1170374" numCol="1" spcCol="1270" anchor="ctr" anchorCtr="0">
              <a:noAutofit/>
            </a:bodyPr>
            <a:lstStyle/>
            <a:p>
              <a:pPr lvl="0" algn="ctr" defTabSz="933450">
                <a:lnSpc>
                  <a:spcPct val="90000"/>
                </a:lnSpc>
                <a:spcBef>
                  <a:spcPct val="0"/>
                </a:spcBef>
                <a:spcAft>
                  <a:spcPct val="35000"/>
                </a:spcAft>
              </a:pPr>
              <a:r>
                <a:rPr lang="en-US" sz="2400" kern="1200" dirty="0" err="1" smtClean="0"/>
                <a:t>MyStruct</a:t>
              </a:r>
              <a:r>
                <a:rPr lang="en-US" sz="2400" kern="1200" dirty="0" smtClean="0"/>
                <a:t>*</a:t>
              </a:r>
            </a:p>
          </p:txBody>
        </p:sp>
        <p:sp>
          <p:nvSpPr>
            <p:cNvPr id="72" name="Freeform 71"/>
            <p:cNvSpPr/>
            <p:nvPr/>
          </p:nvSpPr>
          <p:spPr>
            <a:xfrm>
              <a:off x="1057978" y="2906154"/>
              <a:ext cx="2311571" cy="469656"/>
            </a:xfrm>
            <a:custGeom>
              <a:avLst/>
              <a:gdLst>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46966 w 2311571"/>
                <a:gd name="connsiteY6" fmla="*/ 469656 h 469656"/>
                <a:gd name="connsiteX7" fmla="*/ 0 w 2311571"/>
                <a:gd name="connsiteY7" fmla="*/ 422690 h 469656"/>
                <a:gd name="connsiteX8" fmla="*/ 0 w 2311571"/>
                <a:gd name="connsiteY8" fmla="*/ 46966 h 469656"/>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08438 w 2311571"/>
                <a:gd name="connsiteY4" fmla="*/ 243991 h 469656"/>
                <a:gd name="connsiteX5" fmla="*/ 2311571 w 2311571"/>
                <a:gd name="connsiteY5" fmla="*/ 422690 h 469656"/>
                <a:gd name="connsiteX6" fmla="*/ 2264605 w 2311571"/>
                <a:gd name="connsiteY6" fmla="*/ 469656 h 469656"/>
                <a:gd name="connsiteX7" fmla="*/ 46966 w 2311571"/>
                <a:gd name="connsiteY7" fmla="*/ 469656 h 469656"/>
                <a:gd name="connsiteX8" fmla="*/ 0 w 2311571"/>
                <a:gd name="connsiteY8" fmla="*/ 422690 h 469656"/>
                <a:gd name="connsiteX9" fmla="*/ 0 w 2311571"/>
                <a:gd name="connsiteY9" fmla="*/ 46966 h 46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571" h="469656">
                  <a:moveTo>
                    <a:pt x="0" y="46966"/>
                  </a:moveTo>
                  <a:cubicBezTo>
                    <a:pt x="0" y="21027"/>
                    <a:pt x="21027" y="0"/>
                    <a:pt x="46966" y="0"/>
                  </a:cubicBezTo>
                  <a:lnTo>
                    <a:pt x="2264605" y="0"/>
                  </a:lnTo>
                  <a:cubicBezTo>
                    <a:pt x="2290544" y="0"/>
                    <a:pt x="2311571" y="21027"/>
                    <a:pt x="2311571" y="46966"/>
                  </a:cubicBezTo>
                  <a:cubicBezTo>
                    <a:pt x="2310527" y="112641"/>
                    <a:pt x="2309482" y="178316"/>
                    <a:pt x="2308438" y="243991"/>
                  </a:cubicBezTo>
                  <a:cubicBezTo>
                    <a:pt x="2309482" y="303557"/>
                    <a:pt x="2310527" y="363124"/>
                    <a:pt x="2311571" y="422690"/>
                  </a:cubicBezTo>
                  <a:cubicBezTo>
                    <a:pt x="2311571" y="448629"/>
                    <a:pt x="2290544" y="469656"/>
                    <a:pt x="2264605" y="469656"/>
                  </a:cubicBezTo>
                  <a:lnTo>
                    <a:pt x="46966" y="469656"/>
                  </a:lnTo>
                  <a:cubicBezTo>
                    <a:pt x="21027" y="469656"/>
                    <a:pt x="0" y="448629"/>
                    <a:pt x="0" y="422690"/>
                  </a:cubicBezTo>
                  <a:lnTo>
                    <a:pt x="0" y="46966"/>
                  </a:lnTo>
                  <a:close/>
                </a:path>
              </a:pathLst>
            </a:custGeom>
            <a:ln>
              <a:beve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856" tIns="42331" rIns="51856" bIns="42331" numCol="1" spcCol="1270" anchor="ctr" anchorCtr="0">
              <a:noAutofit/>
            </a:bodyPr>
            <a:lstStyle/>
            <a:p>
              <a:pPr lvl="0" algn="ctr" defTabSz="666750">
                <a:lnSpc>
                  <a:spcPct val="90000"/>
                </a:lnSpc>
                <a:spcBef>
                  <a:spcPct val="0"/>
                </a:spcBef>
                <a:spcAft>
                  <a:spcPct val="35000"/>
                </a:spcAft>
              </a:pPr>
              <a:r>
                <a:rPr lang="en-US" sz="1400" kern="1200" dirty="0" err="1" smtClean="0"/>
                <a:t>MyStruct</a:t>
              </a:r>
              <a:r>
                <a:rPr lang="en-US" sz="1400" kern="1200" dirty="0" smtClean="0"/>
                <a:t> thin* </a:t>
              </a:r>
              <a:r>
                <a:rPr lang="en-US" sz="1400" kern="1200" dirty="0" err="1" smtClean="0"/>
                <a:t>m_p</a:t>
              </a:r>
              <a:endParaRPr lang="en-US" sz="1400" kern="1200" dirty="0"/>
            </a:p>
          </p:txBody>
        </p:sp>
        <p:sp>
          <p:nvSpPr>
            <p:cNvPr id="73" name="Freeform 72"/>
            <p:cNvSpPr/>
            <p:nvPr/>
          </p:nvSpPr>
          <p:spPr>
            <a:xfrm>
              <a:off x="1057978" y="3448065"/>
              <a:ext cx="2311571" cy="469656"/>
            </a:xfrm>
            <a:custGeom>
              <a:avLst/>
              <a:gdLst>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46966 w 2311571"/>
                <a:gd name="connsiteY6" fmla="*/ 469656 h 469656"/>
                <a:gd name="connsiteX7" fmla="*/ 0 w 2311571"/>
                <a:gd name="connsiteY7" fmla="*/ 422690 h 469656"/>
                <a:gd name="connsiteX8" fmla="*/ 0 w 2311571"/>
                <a:gd name="connsiteY8" fmla="*/ 46966 h 469656"/>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1154154 w 2311571"/>
                <a:gd name="connsiteY6" fmla="*/ 457183 h 469656"/>
                <a:gd name="connsiteX7" fmla="*/ 46966 w 2311571"/>
                <a:gd name="connsiteY7" fmla="*/ 469656 h 469656"/>
                <a:gd name="connsiteX8" fmla="*/ 0 w 2311571"/>
                <a:gd name="connsiteY8" fmla="*/ 422690 h 469656"/>
                <a:gd name="connsiteX9" fmla="*/ 0 w 2311571"/>
                <a:gd name="connsiteY9" fmla="*/ 46966 h 46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571" h="469656">
                  <a:moveTo>
                    <a:pt x="0" y="46966"/>
                  </a:moveTo>
                  <a:cubicBezTo>
                    <a:pt x="0" y="21027"/>
                    <a:pt x="21027" y="0"/>
                    <a:pt x="46966" y="0"/>
                  </a:cubicBezTo>
                  <a:lnTo>
                    <a:pt x="2264605" y="0"/>
                  </a:lnTo>
                  <a:cubicBezTo>
                    <a:pt x="2290544" y="0"/>
                    <a:pt x="2311571" y="21027"/>
                    <a:pt x="2311571" y="46966"/>
                  </a:cubicBezTo>
                  <a:lnTo>
                    <a:pt x="2311571" y="422690"/>
                  </a:lnTo>
                  <a:cubicBezTo>
                    <a:pt x="2311571" y="448629"/>
                    <a:pt x="2290544" y="469656"/>
                    <a:pt x="2264605" y="469656"/>
                  </a:cubicBezTo>
                  <a:lnTo>
                    <a:pt x="1154154" y="457183"/>
                  </a:lnTo>
                  <a:lnTo>
                    <a:pt x="46966" y="469656"/>
                  </a:lnTo>
                  <a:cubicBezTo>
                    <a:pt x="21027" y="469656"/>
                    <a:pt x="0" y="448629"/>
                    <a:pt x="0" y="422690"/>
                  </a:cubicBezTo>
                  <a:lnTo>
                    <a:pt x="0" y="46966"/>
                  </a:lnTo>
                  <a:close/>
                </a:path>
              </a:pathLst>
            </a:custGeom>
            <a:ln>
              <a:beve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856" tIns="42331" rIns="51856" bIns="42331" numCol="1" spcCol="1270" anchor="ctr" anchorCtr="0">
              <a:noAutofit/>
            </a:bodyPr>
            <a:lstStyle/>
            <a:p>
              <a:pPr lvl="0" algn="ctr" defTabSz="666750">
                <a:lnSpc>
                  <a:spcPct val="90000"/>
                </a:lnSpc>
                <a:spcBef>
                  <a:spcPct val="0"/>
                </a:spcBef>
                <a:spcAft>
                  <a:spcPct val="35000"/>
                </a:spcAft>
              </a:pPr>
              <a:r>
                <a:rPr lang="en-US" sz="1400" kern="1200" dirty="0" smtClean="0"/>
                <a:t>Validator thin* </a:t>
              </a:r>
              <a:r>
                <a:rPr lang="en-US" sz="1400" kern="1200" dirty="0" err="1" smtClean="0"/>
                <a:t>m_validator</a:t>
              </a:r>
              <a:endParaRPr lang="en-US" sz="1400" kern="1200" dirty="0"/>
            </a:p>
          </p:txBody>
        </p:sp>
      </p:grpSp>
      <p:grpSp>
        <p:nvGrpSpPr>
          <p:cNvPr id="74" name="Group 73"/>
          <p:cNvGrpSpPr/>
          <p:nvPr/>
        </p:nvGrpSpPr>
        <p:grpSpPr>
          <a:xfrm>
            <a:off x="1191225" y="4411852"/>
            <a:ext cx="2809746" cy="2063565"/>
            <a:chOff x="4353054" y="2203634"/>
            <a:chExt cx="2809746" cy="2063565"/>
          </a:xfrm>
        </p:grpSpPr>
        <p:sp>
          <p:nvSpPr>
            <p:cNvPr id="75" name="Freeform 74"/>
            <p:cNvSpPr/>
            <p:nvPr/>
          </p:nvSpPr>
          <p:spPr>
            <a:xfrm>
              <a:off x="4353054" y="2203634"/>
              <a:ext cx="2809746" cy="2063565"/>
            </a:xfrm>
            <a:custGeom>
              <a:avLst/>
              <a:gdLst>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05740 h 2057400"/>
                <a:gd name="connsiteX1" fmla="*/ 205740 w 2809746"/>
                <a:gd name="connsiteY1" fmla="*/ 0 h 2057400"/>
                <a:gd name="connsiteX2" fmla="*/ 139371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11905 h 2063565"/>
                <a:gd name="connsiteX1" fmla="*/ 205740 w 2809746"/>
                <a:gd name="connsiteY1" fmla="*/ 6165 h 2063565"/>
                <a:gd name="connsiteX2" fmla="*/ 1403241 w 2809746"/>
                <a:gd name="connsiteY2" fmla="*/ 0 h 2063565"/>
                <a:gd name="connsiteX3" fmla="*/ 2604006 w 2809746"/>
                <a:gd name="connsiteY3" fmla="*/ 6165 h 2063565"/>
                <a:gd name="connsiteX4" fmla="*/ 2809746 w 2809746"/>
                <a:gd name="connsiteY4" fmla="*/ 211905 h 2063565"/>
                <a:gd name="connsiteX5" fmla="*/ 2809746 w 2809746"/>
                <a:gd name="connsiteY5" fmla="*/ 1857825 h 2063565"/>
                <a:gd name="connsiteX6" fmla="*/ 2604006 w 2809746"/>
                <a:gd name="connsiteY6" fmla="*/ 2063565 h 2063565"/>
                <a:gd name="connsiteX7" fmla="*/ 205740 w 2809746"/>
                <a:gd name="connsiteY7" fmla="*/ 2063565 h 2063565"/>
                <a:gd name="connsiteX8" fmla="*/ 0 w 2809746"/>
                <a:gd name="connsiteY8" fmla="*/ 1857825 h 2063565"/>
                <a:gd name="connsiteX9" fmla="*/ 0 w 2809746"/>
                <a:gd name="connsiteY9" fmla="*/ 211905 h 206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9746" h="2063565">
                  <a:moveTo>
                    <a:pt x="0" y="211905"/>
                  </a:moveTo>
                  <a:cubicBezTo>
                    <a:pt x="0" y="98278"/>
                    <a:pt x="92113" y="6165"/>
                    <a:pt x="205740" y="6165"/>
                  </a:cubicBezTo>
                  <a:lnTo>
                    <a:pt x="1403241" y="0"/>
                  </a:lnTo>
                  <a:lnTo>
                    <a:pt x="2604006" y="6165"/>
                  </a:lnTo>
                  <a:cubicBezTo>
                    <a:pt x="2717633" y="6165"/>
                    <a:pt x="2809746" y="98278"/>
                    <a:pt x="2809746" y="211905"/>
                  </a:cubicBezTo>
                  <a:lnTo>
                    <a:pt x="2809746" y="1857825"/>
                  </a:lnTo>
                  <a:cubicBezTo>
                    <a:pt x="2809746" y="1971452"/>
                    <a:pt x="2717633" y="2063565"/>
                    <a:pt x="2604006" y="2063565"/>
                  </a:cubicBezTo>
                  <a:lnTo>
                    <a:pt x="205740" y="2063565"/>
                  </a:lnTo>
                  <a:cubicBezTo>
                    <a:pt x="92113" y="2063565"/>
                    <a:pt x="0" y="1971452"/>
                    <a:pt x="0" y="1857825"/>
                  </a:cubicBezTo>
                  <a:lnTo>
                    <a:pt x="0" y="21190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546860" numCol="1" spcCol="1270" anchor="ctr" anchorCtr="0">
              <a:noAutofit/>
            </a:bodyPr>
            <a:lstStyle/>
            <a:p>
              <a:pPr lvl="0" algn="ctr" defTabSz="1244600">
                <a:lnSpc>
                  <a:spcPct val="90000"/>
                </a:lnSpc>
                <a:spcBef>
                  <a:spcPct val="0"/>
                </a:spcBef>
                <a:spcAft>
                  <a:spcPct val="35000"/>
                </a:spcAft>
              </a:pPr>
              <a:r>
                <a:rPr lang="en-US" sz="2400" kern="1200" dirty="0" smtClean="0"/>
                <a:t>Validator</a:t>
              </a:r>
              <a:endParaRPr lang="en-US" sz="2400" kern="1200" dirty="0"/>
            </a:p>
          </p:txBody>
        </p:sp>
        <p:sp>
          <p:nvSpPr>
            <p:cNvPr id="76" name="Freeform 75"/>
            <p:cNvSpPr/>
            <p:nvPr/>
          </p:nvSpPr>
          <p:spPr>
            <a:xfrm>
              <a:off x="4634028" y="282707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48090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69345"/>
                    <a:pt x="2246743" y="108717"/>
                    <a:pt x="2246217" y="148090"/>
                  </a:cubicBezTo>
                  <a:cubicBezTo>
                    <a:pt x="2246743" y="188642"/>
                    <a:pt x="2247270" y="229195"/>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Box thin* </a:t>
              </a:r>
              <a:r>
                <a:rPr lang="en-US" sz="1400" kern="1200" dirty="0" err="1" smtClean="0"/>
                <a:t>m_targetBox</a:t>
              </a:r>
              <a:endParaRPr lang="en-US" sz="1400" kern="1200" dirty="0"/>
            </a:p>
          </p:txBody>
        </p:sp>
        <p:sp>
          <p:nvSpPr>
            <p:cNvPr id="77" name="Freeform 76"/>
            <p:cNvSpPr/>
            <p:nvPr/>
          </p:nvSpPr>
          <p:spPr>
            <a:xfrm>
              <a:off x="4634028" y="317290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26110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62018"/>
                    <a:pt x="2246743" y="94064"/>
                    <a:pt x="2246217" y="126110"/>
                  </a:cubicBezTo>
                  <a:cubicBezTo>
                    <a:pt x="2246743" y="173989"/>
                    <a:pt x="2247270" y="221868"/>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Box thin* </a:t>
              </a:r>
              <a:r>
                <a:rPr lang="en-US" sz="1400" kern="1200" dirty="0" err="1" smtClean="0"/>
                <a:t>m_validatorBox</a:t>
              </a:r>
              <a:endParaRPr lang="en-US" sz="1400" kern="1200" dirty="0"/>
            </a:p>
          </p:txBody>
        </p:sp>
        <p:sp>
          <p:nvSpPr>
            <p:cNvPr id="78" name="Freeform 77"/>
            <p:cNvSpPr/>
            <p:nvPr/>
          </p:nvSpPr>
          <p:spPr>
            <a:xfrm>
              <a:off x="4634028" y="351873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51755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70566"/>
                    <a:pt x="2246743" y="111161"/>
                    <a:pt x="2246217" y="151755"/>
                  </a:cubicBezTo>
                  <a:cubicBezTo>
                    <a:pt x="2246743" y="191086"/>
                    <a:pt x="2247270" y="230416"/>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a:solidFill>
              <a:schemeClr val="accent6">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void thin* </a:t>
              </a:r>
              <a:r>
                <a:rPr lang="en-US" sz="1400" kern="1200" dirty="0" err="1" smtClean="0"/>
                <a:t>m_rangeBegin</a:t>
              </a:r>
              <a:endParaRPr lang="en-US" sz="1400" kern="1200" dirty="0"/>
            </a:p>
          </p:txBody>
        </p:sp>
        <p:sp>
          <p:nvSpPr>
            <p:cNvPr id="79" name="Freeform 78"/>
            <p:cNvSpPr/>
            <p:nvPr/>
          </p:nvSpPr>
          <p:spPr>
            <a:xfrm>
              <a:off x="4634028" y="3864560"/>
              <a:ext cx="2249135"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9135"/>
                <a:gd name="connsiteY0" fmla="*/ 29972 h 299719"/>
                <a:gd name="connsiteX1" fmla="*/ 29972 w 2249135"/>
                <a:gd name="connsiteY1" fmla="*/ 0 h 299719"/>
                <a:gd name="connsiteX2" fmla="*/ 2217824 w 2249135"/>
                <a:gd name="connsiteY2" fmla="*/ 0 h 299719"/>
                <a:gd name="connsiteX3" fmla="*/ 2247796 w 2249135"/>
                <a:gd name="connsiteY3" fmla="*/ 29972 h 299719"/>
                <a:gd name="connsiteX4" fmla="*/ 2249135 w 2249135"/>
                <a:gd name="connsiteY4" fmla="*/ 129775 h 299719"/>
                <a:gd name="connsiteX5" fmla="*/ 2247796 w 2249135"/>
                <a:gd name="connsiteY5" fmla="*/ 269747 h 299719"/>
                <a:gd name="connsiteX6" fmla="*/ 2217824 w 2249135"/>
                <a:gd name="connsiteY6" fmla="*/ 299719 h 299719"/>
                <a:gd name="connsiteX7" fmla="*/ 29972 w 2249135"/>
                <a:gd name="connsiteY7" fmla="*/ 299719 h 299719"/>
                <a:gd name="connsiteX8" fmla="*/ 0 w 2249135"/>
                <a:gd name="connsiteY8" fmla="*/ 269747 h 299719"/>
                <a:gd name="connsiteX9" fmla="*/ 0 w 2249135"/>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9135" h="299719">
                  <a:moveTo>
                    <a:pt x="0" y="29972"/>
                  </a:moveTo>
                  <a:cubicBezTo>
                    <a:pt x="0" y="13419"/>
                    <a:pt x="13419" y="0"/>
                    <a:pt x="29972" y="0"/>
                  </a:cubicBezTo>
                  <a:lnTo>
                    <a:pt x="2217824" y="0"/>
                  </a:lnTo>
                  <a:cubicBezTo>
                    <a:pt x="2234377" y="0"/>
                    <a:pt x="2247796" y="13419"/>
                    <a:pt x="2247796" y="29972"/>
                  </a:cubicBezTo>
                  <a:cubicBezTo>
                    <a:pt x="2248242" y="63240"/>
                    <a:pt x="2248689" y="96507"/>
                    <a:pt x="2249135" y="129775"/>
                  </a:cubicBezTo>
                  <a:cubicBezTo>
                    <a:pt x="2248689" y="176432"/>
                    <a:pt x="2248242" y="223090"/>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a:solidFill>
              <a:schemeClr val="accent6">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void thin* </a:t>
              </a:r>
              <a:r>
                <a:rPr lang="en-US" sz="1400" kern="1200" dirty="0" err="1" smtClean="0"/>
                <a:t>m_rangeEnd</a:t>
              </a:r>
              <a:endParaRPr lang="en-US" sz="1400" kern="1200" dirty="0"/>
            </a:p>
          </p:txBody>
        </p:sp>
      </p:grpSp>
      <p:grpSp>
        <p:nvGrpSpPr>
          <p:cNvPr id="147" name="Group 146"/>
          <p:cNvGrpSpPr/>
          <p:nvPr/>
        </p:nvGrpSpPr>
        <p:grpSpPr>
          <a:xfrm>
            <a:off x="5036819" y="3150390"/>
            <a:ext cx="2971800" cy="3326610"/>
            <a:chOff x="4343400" y="2354738"/>
            <a:chExt cx="2971800" cy="3733801"/>
          </a:xfrm>
        </p:grpSpPr>
        <p:sp>
          <p:nvSpPr>
            <p:cNvPr id="148" name="Freeform 147"/>
            <p:cNvSpPr/>
            <p:nvPr/>
          </p:nvSpPr>
          <p:spPr>
            <a:xfrm>
              <a:off x="4343400" y="2354738"/>
              <a:ext cx="2971800" cy="3733801"/>
            </a:xfrm>
            <a:custGeom>
              <a:avLst/>
              <a:gdLst>
                <a:gd name="connsiteX0" fmla="*/ 0 w 2971800"/>
                <a:gd name="connsiteY0" fmla="*/ 297180 h 3733801"/>
                <a:gd name="connsiteX1" fmla="*/ 297180 w 2971800"/>
                <a:gd name="connsiteY1" fmla="*/ 0 h 3733801"/>
                <a:gd name="connsiteX2" fmla="*/ 2674620 w 2971800"/>
                <a:gd name="connsiteY2" fmla="*/ 0 h 3733801"/>
                <a:gd name="connsiteX3" fmla="*/ 2971800 w 2971800"/>
                <a:gd name="connsiteY3" fmla="*/ 297180 h 3733801"/>
                <a:gd name="connsiteX4" fmla="*/ 2971800 w 2971800"/>
                <a:gd name="connsiteY4" fmla="*/ 3436621 h 3733801"/>
                <a:gd name="connsiteX5" fmla="*/ 2674620 w 2971800"/>
                <a:gd name="connsiteY5" fmla="*/ 3733801 h 3733801"/>
                <a:gd name="connsiteX6" fmla="*/ 297180 w 2971800"/>
                <a:gd name="connsiteY6" fmla="*/ 3733801 h 3733801"/>
                <a:gd name="connsiteX7" fmla="*/ 0 w 2971800"/>
                <a:gd name="connsiteY7" fmla="*/ 3436621 h 3733801"/>
                <a:gd name="connsiteX8" fmla="*/ 0 w 2971800"/>
                <a:gd name="connsiteY8" fmla="*/ 297180 h 3733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3733801">
                  <a:moveTo>
                    <a:pt x="0" y="297180"/>
                  </a:moveTo>
                  <a:cubicBezTo>
                    <a:pt x="0" y="133052"/>
                    <a:pt x="133052" y="0"/>
                    <a:pt x="297180" y="0"/>
                  </a:cubicBezTo>
                  <a:lnTo>
                    <a:pt x="2674620" y="0"/>
                  </a:lnTo>
                  <a:cubicBezTo>
                    <a:pt x="2838748" y="0"/>
                    <a:pt x="2971800" y="133052"/>
                    <a:pt x="2971800" y="297180"/>
                  </a:cubicBezTo>
                  <a:lnTo>
                    <a:pt x="2971800" y="3436621"/>
                  </a:lnTo>
                  <a:cubicBezTo>
                    <a:pt x="2971800" y="3600749"/>
                    <a:pt x="2838748" y="3733801"/>
                    <a:pt x="2674620" y="3733801"/>
                  </a:cubicBezTo>
                  <a:lnTo>
                    <a:pt x="297180" y="3733801"/>
                  </a:lnTo>
                  <a:cubicBezTo>
                    <a:pt x="133052" y="3733801"/>
                    <a:pt x="0" y="3600749"/>
                    <a:pt x="0" y="3436621"/>
                  </a:cubicBezTo>
                  <a:lnTo>
                    <a:pt x="0" y="29718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94310" tIns="194310" rIns="194310" bIns="2807971" numCol="1" spcCol="1270" anchor="ctr" anchorCtr="0">
              <a:noAutofit/>
            </a:bodyPr>
            <a:lstStyle/>
            <a:p>
              <a:pPr lvl="0" algn="ctr" defTabSz="2266950">
                <a:lnSpc>
                  <a:spcPct val="90000"/>
                </a:lnSpc>
                <a:spcBef>
                  <a:spcPct val="0"/>
                </a:spcBef>
                <a:spcAft>
                  <a:spcPct val="35000"/>
                </a:spcAft>
              </a:pPr>
              <a:r>
                <a:rPr lang="en-US" sz="2400" kern="1200" dirty="0" smtClean="0"/>
                <a:t>Box</a:t>
              </a:r>
              <a:endParaRPr lang="en-US" sz="2400" kern="1200" dirty="0"/>
            </a:p>
          </p:txBody>
        </p:sp>
        <p:sp>
          <p:nvSpPr>
            <p:cNvPr id="149" name="Freeform 148"/>
            <p:cNvSpPr/>
            <p:nvPr/>
          </p:nvSpPr>
          <p:spPr>
            <a:xfrm>
              <a:off x="4621529" y="3180614"/>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Box metadata</a:t>
              </a:r>
              <a:endParaRPr lang="en-US" sz="1400" kern="1200" dirty="0"/>
            </a:p>
          </p:txBody>
        </p:sp>
        <p:sp>
          <p:nvSpPr>
            <p:cNvPr id="150" name="Freeform 149"/>
            <p:cNvSpPr/>
            <p:nvPr/>
          </p:nvSpPr>
          <p:spPr>
            <a:xfrm>
              <a:off x="4621529" y="3594240"/>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a:t>
              </a:r>
              <a:endParaRPr lang="en-US" sz="1400" kern="1200" dirty="0"/>
            </a:p>
          </p:txBody>
        </p:sp>
        <p:sp>
          <p:nvSpPr>
            <p:cNvPr id="151" name="Freeform 150"/>
            <p:cNvSpPr/>
            <p:nvPr/>
          </p:nvSpPr>
          <p:spPr>
            <a:xfrm>
              <a:off x="4621529" y="4007867"/>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2" name="Freeform 151"/>
            <p:cNvSpPr/>
            <p:nvPr/>
          </p:nvSpPr>
          <p:spPr>
            <a:xfrm>
              <a:off x="4621529" y="4421492"/>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3" name="Freeform 152"/>
            <p:cNvSpPr/>
            <p:nvPr/>
          </p:nvSpPr>
          <p:spPr>
            <a:xfrm>
              <a:off x="4621529" y="4835118"/>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4" name="Freeform 153"/>
            <p:cNvSpPr/>
            <p:nvPr/>
          </p:nvSpPr>
          <p:spPr>
            <a:xfrm>
              <a:off x="4621529" y="5248744"/>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a:t>
              </a:r>
              <a:endParaRPr lang="en-US" sz="1400" kern="1200" dirty="0"/>
            </a:p>
          </p:txBody>
        </p:sp>
      </p:grpSp>
      <p:cxnSp>
        <p:nvCxnSpPr>
          <p:cNvPr id="129" name="Straight Arrow Connector 128"/>
          <p:cNvCxnSpPr>
            <a:stCxn id="73" idx="6"/>
            <a:endCxn id="75" idx="2"/>
          </p:cNvCxnSpPr>
          <p:nvPr/>
        </p:nvCxnSpPr>
        <p:spPr>
          <a:xfrm flipH="1">
            <a:off x="2594466" y="4027916"/>
            <a:ext cx="45" cy="383936"/>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76" idx="4"/>
            <a:endCxn id="149" idx="1"/>
          </p:cNvCxnSpPr>
          <p:nvPr/>
        </p:nvCxnSpPr>
        <p:spPr>
          <a:xfrm flipV="1">
            <a:off x="3718416" y="3886200"/>
            <a:ext cx="1632380" cy="1297178"/>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78" idx="4"/>
            <a:endCxn id="151" idx="0"/>
          </p:cNvCxnSpPr>
          <p:nvPr/>
        </p:nvCxnSpPr>
        <p:spPr>
          <a:xfrm flipV="1">
            <a:off x="3718416" y="4655175"/>
            <a:ext cx="1596532" cy="1223528"/>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79" idx="4"/>
            <a:endCxn id="153" idx="6"/>
          </p:cNvCxnSpPr>
          <p:nvPr/>
        </p:nvCxnSpPr>
        <p:spPr>
          <a:xfrm flipV="1">
            <a:off x="3721334" y="5679652"/>
            <a:ext cx="1629462" cy="522901"/>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8" name="Curved Connector 167"/>
          <p:cNvCxnSpPr>
            <a:stCxn id="72" idx="4"/>
            <a:endCxn id="152" idx="0"/>
          </p:cNvCxnSpPr>
          <p:nvPr/>
        </p:nvCxnSpPr>
        <p:spPr>
          <a:xfrm>
            <a:off x="3716949" y="3263741"/>
            <a:ext cx="1597999" cy="1759951"/>
          </a:xfrm>
          <a:prstGeom prst="curvedConnector3">
            <a:avLst>
              <a:gd name="adj1" fmla="val 52673"/>
            </a:avLst>
          </a:prstGeom>
          <a:ln w="285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526366" y="1984176"/>
            <a:ext cx="2136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latin typeface="Courier New" panose="02070309020205020404" pitchFamily="49" charset="0"/>
                <a:cs typeface="Courier New" panose="02070309020205020404" pitchFamily="49" charset="0"/>
              </a:rPr>
              <a:t>MyStruct</a:t>
            </a:r>
            <a:r>
              <a:rPr lang="en-US" sz="1400" dirty="0" smtClean="0">
                <a:latin typeface="Courier New" panose="02070309020205020404" pitchFamily="49" charset="0"/>
                <a:cs typeface="Courier New" panose="02070309020205020404" pitchFamily="49" charset="0"/>
              </a:rPr>
              <a:t>* p;</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5528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Loads/stores are bounds checked</a:t>
            </a:r>
            <a:endParaRPr lang="en-US" dirty="0"/>
          </a:p>
        </p:txBody>
      </p:sp>
      <p:sp>
        <p:nvSpPr>
          <p:cNvPr id="4" name="Rectangle 3"/>
          <p:cNvSpPr/>
          <p:nvPr/>
        </p:nvSpPr>
        <p:spPr>
          <a:xfrm>
            <a:off x="914400" y="2209800"/>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smtClean="0">
                <a:latin typeface="Courier New" panose="02070309020205020404" pitchFamily="49" charset="0"/>
                <a:cs typeface="Courier New" panose="02070309020205020404" pitchFamily="49" charset="0"/>
              </a:rPr>
              <a:t>(</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 </a:t>
            </a:r>
            <a:r>
              <a:rPr lang="en-US" sz="1400" dirty="0" err="1" smtClean="0">
                <a:latin typeface="Courier New" panose="02070309020205020404" pitchFamily="49" charset="0"/>
                <a:cs typeface="Courier New" panose="02070309020205020404" pitchFamily="49" charset="0"/>
              </a:rPr>
              <a:t>size_t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 = 10;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range is checked</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3032476" y="1371600"/>
            <a:ext cx="3079048" cy="523220"/>
          </a:xfrm>
          <a:prstGeom prst="rect">
            <a:avLst/>
          </a:prstGeom>
        </p:spPr>
        <p:txBody>
          <a:bodyPr wrap="none">
            <a:spAutoFit/>
          </a:bodyPr>
          <a:lstStyle/>
          <a:p>
            <a:r>
              <a:rPr lang="en-US" sz="2800" dirty="0" smtClean="0"/>
              <a:t>Pointer dereference</a:t>
            </a:r>
            <a:endParaRPr lang="en-US" sz="2800" dirty="0"/>
          </a:p>
        </p:txBody>
      </p:sp>
      <p:sp>
        <p:nvSpPr>
          <p:cNvPr id="6" name="Rectangle 5"/>
          <p:cNvSpPr/>
          <p:nvPr/>
        </p:nvSpPr>
        <p:spPr>
          <a:xfrm>
            <a:off x="914400" y="4674274"/>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bar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 = { 10, 20, 30 };</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 = a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range is checked</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7" name="Rectangle 6"/>
          <p:cNvSpPr/>
          <p:nvPr/>
        </p:nvSpPr>
        <p:spPr>
          <a:xfrm>
            <a:off x="3436241" y="3962400"/>
            <a:ext cx="2271519" cy="523220"/>
          </a:xfrm>
          <a:prstGeom prst="rect">
            <a:avLst/>
          </a:prstGeom>
        </p:spPr>
        <p:txBody>
          <a:bodyPr wrap="none">
            <a:spAutoFit/>
          </a:bodyPr>
          <a:lstStyle/>
          <a:p>
            <a:r>
              <a:rPr lang="en-US" sz="2800" dirty="0" smtClean="0"/>
              <a:t>Array indexing</a:t>
            </a:r>
            <a:endParaRPr lang="en-US" sz="2800" dirty="0"/>
          </a:p>
        </p:txBody>
      </p:sp>
    </p:spTree>
    <p:extLst>
      <p:ext uri="{BB962C8B-B14F-4D97-AF65-F5344CB8AC3E}">
        <p14:creationId xmlns:p14="http://schemas.microsoft.com/office/powerpoint/2010/main" val="2389796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t>
            </a:r>
            <a:r>
              <a:rPr lang="en-US" dirty="0" err="1" smtClean="0"/>
              <a:t>sizeof</a:t>
            </a:r>
            <a:r>
              <a:rPr lang="en-US" dirty="0" smtClean="0"/>
              <a:t>/</a:t>
            </a:r>
            <a:r>
              <a:rPr lang="en-US" dirty="0" err="1" smtClean="0"/>
              <a:t>countof</a:t>
            </a:r>
            <a:endParaRPr lang="en-US" dirty="0"/>
          </a:p>
        </p:txBody>
      </p:sp>
      <p:sp>
        <p:nvSpPr>
          <p:cNvPr id="4" name="Rectangle 3"/>
          <p:cNvSpPr/>
          <p:nvPr/>
        </p:nvSpPr>
        <p:spPr>
          <a:xfrm>
            <a:off x="904875" y="2521059"/>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count = </a:t>
            </a:r>
            <a:r>
              <a:rPr lang="en-US" sz="1400" dirty="0">
                <a:solidFill>
                  <a:srgbClr val="1D12F6"/>
                </a:solidFill>
                <a:latin typeface="Courier New" panose="02070309020205020404" pitchFamily="49" charset="0"/>
                <a:cs typeface="Courier New" panose="02070309020205020404" pitchFamily="49" charset="0"/>
              </a:rPr>
              <a:t>dynamic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countof</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count;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do something with a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i</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73513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OK to return addresses of locals</a:t>
            </a:r>
            <a:endParaRPr lang="en-US" dirty="0"/>
          </a:p>
        </p:txBody>
      </p:sp>
      <p:sp>
        <p:nvSpPr>
          <p:cNvPr id="4" name="Rectangle 3"/>
          <p:cNvSpPr/>
          <p:nvPr/>
        </p:nvSpPr>
        <p:spPr>
          <a:xfrm>
            <a:off x="914400" y="2521059"/>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foo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 10;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&amp;a;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no problem</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29312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protects validators?</a:t>
            </a:r>
            <a:endParaRPr lang="en-US" dirty="0"/>
          </a:p>
        </p:txBody>
      </p:sp>
      <p:sp>
        <p:nvSpPr>
          <p:cNvPr id="3" name="Content Placeholder 2"/>
          <p:cNvSpPr>
            <a:spLocks noGrp="1"/>
          </p:cNvSpPr>
          <p:nvPr>
            <p:ph idx="1"/>
          </p:nvPr>
        </p:nvSpPr>
        <p:spPr/>
        <p:txBody>
          <a:bodyPr/>
          <a:lstStyle/>
          <a:p>
            <a:r>
              <a:rPr lang="en-US" dirty="0" smtClean="0"/>
              <a:t>Unions?</a:t>
            </a:r>
          </a:p>
          <a:p>
            <a:r>
              <a:rPr lang="en-US" dirty="0" smtClean="0"/>
              <a:t>Reinterpret casts?</a:t>
            </a:r>
          </a:p>
          <a:p>
            <a:r>
              <a:rPr lang="en-US" dirty="0" smtClean="0"/>
              <a:t>Pointer-to-fields </a:t>
            </a:r>
            <a:r>
              <a:rPr lang="en-US" dirty="0" smtClean="0"/>
              <a:t>increments</a:t>
            </a:r>
            <a:r>
              <a:rPr lang="en-US" dirty="0" smtClean="0"/>
              <a:t>?</a:t>
            </a:r>
          </a:p>
          <a:p>
            <a:r>
              <a:rPr lang="en-US" dirty="0" err="1"/>
              <a:t>Downcasts</a:t>
            </a:r>
            <a:r>
              <a:rPr lang="en-US" dirty="0"/>
              <a:t>?</a:t>
            </a:r>
          </a:p>
          <a:p>
            <a:endParaRPr lang="en-US" dirty="0" smtClean="0"/>
          </a:p>
        </p:txBody>
      </p:sp>
    </p:spTree>
    <p:extLst>
      <p:ext uri="{BB962C8B-B14F-4D97-AF65-F5344CB8AC3E}">
        <p14:creationId xmlns:p14="http://schemas.microsoft.com/office/powerpoint/2010/main" val="254569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protects validators?</a:t>
            </a:r>
            <a:endParaRPr lang="en-US" dirty="0"/>
          </a:p>
        </p:txBody>
      </p:sp>
      <p:sp>
        <p:nvSpPr>
          <p:cNvPr id="3" name="Content Placeholder 2"/>
          <p:cNvSpPr>
            <a:spLocks noGrp="1"/>
          </p:cNvSpPr>
          <p:nvPr>
            <p:ph idx="1"/>
          </p:nvPr>
        </p:nvSpPr>
        <p:spPr/>
        <p:txBody>
          <a:bodyPr/>
          <a:lstStyle/>
          <a:p>
            <a:r>
              <a:rPr lang="en-US" dirty="0" smtClean="0"/>
              <a:t>Unions</a:t>
            </a:r>
          </a:p>
          <a:p>
            <a:r>
              <a:rPr lang="en-US" dirty="0" smtClean="0"/>
              <a:t>Reinterpret casts</a:t>
            </a:r>
            <a:endParaRPr lang="en-US" dirty="0" smtClean="0"/>
          </a:p>
          <a:p>
            <a:r>
              <a:rPr lang="en-US" dirty="0" smtClean="0"/>
              <a:t>Pointer-to-fields increments</a:t>
            </a:r>
          </a:p>
          <a:p>
            <a:r>
              <a:rPr lang="en-US" dirty="0" err="1" smtClean="0"/>
              <a:t>Downcasts</a:t>
            </a:r>
            <a:r>
              <a:rPr lang="en-US" dirty="0" smtClean="0"/>
              <a:t> – dynamic casts</a:t>
            </a:r>
            <a:endParaRPr lang="en-US" dirty="0"/>
          </a:p>
          <a:p>
            <a:endParaRPr lang="en-US" dirty="0" smtClean="0"/>
          </a:p>
        </p:txBody>
      </p:sp>
      <p:sp>
        <p:nvSpPr>
          <p:cNvPr id="4" name="Rectangle 3"/>
          <p:cNvSpPr/>
          <p:nvPr/>
        </p:nvSpPr>
        <p:spPr>
          <a:xfrm>
            <a:off x="887819" y="45720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smtClean="0">
                <a:latin typeface="Courier New" panose="02070309020205020404" pitchFamily="49" charset="0"/>
                <a:cs typeface="Courier New" panose="02070309020205020404" pitchFamily="49" charset="0"/>
              </a:rPr>
              <a:t>(Parent</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Child</a:t>
            </a:r>
            <a:r>
              <a:rPr lang="en-US" sz="1400" dirty="0">
                <a:latin typeface="Courier New" panose="02070309020205020404" pitchFamily="49" charset="0"/>
                <a:cs typeface="Courier New" panose="02070309020205020404" pitchFamily="49" charset="0"/>
              </a:rPr>
              <a:t>* c = </a:t>
            </a:r>
            <a:r>
              <a:rPr lang="en-US" sz="1400" dirty="0">
                <a:solidFill>
                  <a:srgbClr val="1D12F6"/>
                </a:solidFill>
                <a:latin typeface="Courier New" panose="02070309020205020404" pitchFamily="49" charset="0"/>
                <a:cs typeface="Courier New" panose="02070309020205020404" pitchFamily="49" charset="0"/>
              </a:rPr>
              <a:t>dynamic</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(Child</a:t>
            </a:r>
            <a:r>
              <a:rPr lang="en-US" sz="1400" dirty="0">
                <a:latin typeface="Courier New" panose="02070309020205020404" pitchFamily="49" charset="0"/>
                <a:cs typeface="Courier New" panose="02070309020205020404" pitchFamily="49" charset="0"/>
              </a:rPr>
              <a:t>*) a</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
        <p:nvSpPr>
          <p:cNvPr id="5" name="Right Brace 4"/>
          <p:cNvSpPr/>
          <p:nvPr/>
        </p:nvSpPr>
        <p:spPr>
          <a:xfrm>
            <a:off x="5562600" y="1676399"/>
            <a:ext cx="304800" cy="160020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065875" y="2184110"/>
            <a:ext cx="2687146" cy="584775"/>
          </a:xfrm>
          <a:prstGeom prst="rect">
            <a:avLst/>
          </a:prstGeom>
          <a:noFill/>
        </p:spPr>
        <p:txBody>
          <a:bodyPr wrap="none" rtlCol="0">
            <a:spAutoFit/>
          </a:bodyPr>
          <a:lstStyle/>
          <a:p>
            <a:r>
              <a:rPr lang="en-US" sz="3200" dirty="0"/>
              <a:t>o</a:t>
            </a:r>
            <a:r>
              <a:rPr lang="en-US" sz="3200" dirty="0" smtClean="0"/>
              <a:t>nly when safe</a:t>
            </a:r>
            <a:endParaRPr lang="en-US" sz="3200" dirty="0"/>
          </a:p>
        </p:txBody>
      </p:sp>
    </p:spTree>
    <p:extLst>
      <p:ext uri="{BB962C8B-B14F-4D97-AF65-F5344CB8AC3E}">
        <p14:creationId xmlns:p14="http://schemas.microsoft.com/office/powerpoint/2010/main" val="347972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Why?</a:t>
            </a:r>
          </a:p>
          <a:p>
            <a:r>
              <a:rPr lang="en-US" dirty="0" smtClean="0"/>
              <a:t>2 main Jancy features</a:t>
            </a:r>
          </a:p>
          <a:p>
            <a:r>
              <a:rPr lang="en-US" dirty="0" smtClean="0"/>
              <a:t>Compiler design and how we use LLVM</a:t>
            </a:r>
          </a:p>
          <a:p>
            <a:r>
              <a:rPr lang="en-US" dirty="0" smtClean="0"/>
              <a:t>Questions</a:t>
            </a:r>
            <a:endParaRPr lang="en-US" dirty="0"/>
          </a:p>
        </p:txBody>
      </p:sp>
    </p:spTree>
    <p:extLst>
      <p:ext uri="{BB962C8B-B14F-4D97-AF65-F5344CB8AC3E}">
        <p14:creationId xmlns:p14="http://schemas.microsoft.com/office/powerpoint/2010/main" val="2315277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 for UI</a:t>
            </a:r>
            <a:endParaRPr lang="en-US" dirty="0"/>
          </a:p>
        </p:txBody>
      </p:sp>
      <p:sp>
        <p:nvSpPr>
          <p:cNvPr id="3" name="Content Placeholder 2"/>
          <p:cNvSpPr>
            <a:spLocks noGrp="1"/>
          </p:cNvSpPr>
          <p:nvPr>
            <p:ph idx="1"/>
          </p:nvPr>
        </p:nvSpPr>
        <p:spPr/>
        <p:txBody>
          <a:bodyPr/>
          <a:lstStyle/>
          <a:p>
            <a:r>
              <a:rPr lang="en-US" dirty="0" smtClean="0"/>
              <a:t>Automatic propagation of changes</a:t>
            </a:r>
          </a:p>
          <a:p>
            <a:r>
              <a:rPr lang="en-US" dirty="0" smtClean="0"/>
              <a:t>Observable pattern</a:t>
            </a:r>
          </a:p>
        </p:txBody>
      </p:sp>
    </p:spTree>
    <p:extLst>
      <p:ext uri="{BB962C8B-B14F-4D97-AF65-F5344CB8AC3E}">
        <p14:creationId xmlns:p14="http://schemas.microsoft.com/office/powerpoint/2010/main" val="159950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 for UI</a:t>
            </a:r>
            <a:endParaRPr lang="en-US" dirty="0"/>
          </a:p>
        </p:txBody>
      </p:sp>
      <p:sp>
        <p:nvSpPr>
          <p:cNvPr id="3" name="Content Placeholder 2"/>
          <p:cNvSpPr>
            <a:spLocks noGrp="1"/>
          </p:cNvSpPr>
          <p:nvPr>
            <p:ph idx="1"/>
          </p:nvPr>
        </p:nvSpPr>
        <p:spPr/>
        <p:txBody>
          <a:bodyPr/>
          <a:lstStyle/>
          <a:p>
            <a:r>
              <a:rPr lang="en-US" dirty="0" smtClean="0"/>
              <a:t>Our </a:t>
            </a:r>
            <a:r>
              <a:rPr lang="en-US" dirty="0" smtClean="0"/>
              <a:t>goal: Excel-like re-evaluation for UI</a:t>
            </a:r>
          </a:p>
          <a:p>
            <a:r>
              <a:rPr lang="en-US" dirty="0" smtClean="0"/>
              <a:t>Our workhorses:</a:t>
            </a:r>
          </a:p>
          <a:p>
            <a:pPr lvl="1"/>
            <a:r>
              <a:rPr lang="en-US" dirty="0" smtClean="0"/>
              <a:t>Multicasts &amp; events</a:t>
            </a:r>
          </a:p>
          <a:p>
            <a:pPr lvl="1"/>
            <a:r>
              <a:rPr lang="en-US" dirty="0" smtClean="0"/>
              <a:t>Properties</a:t>
            </a:r>
          </a:p>
          <a:p>
            <a:pPr marL="0" indent="0">
              <a:buNone/>
            </a:pPr>
            <a:endParaRPr lang="en-US" dirty="0" smtClean="0"/>
          </a:p>
        </p:txBody>
      </p:sp>
      <p:sp>
        <p:nvSpPr>
          <p:cNvPr id="5" name="Rectangle 4"/>
          <p:cNvSpPr/>
          <p:nvPr/>
        </p:nvSpPr>
        <p:spPr>
          <a:xfrm>
            <a:off x="4572000" y="4143375"/>
            <a:ext cx="36576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latin typeface="Courier New" panose="02070309020205020404" pitchFamily="49" charset="0"/>
                <a:cs typeface="Courier New" panose="02070309020205020404" pitchFamily="49" charset="0"/>
              </a:rPr>
              <a:t>m_editBox.m_isEnabled</a:t>
            </a:r>
            <a:r>
              <a:rPr lang="en-US" sz="1400" dirty="0" smtClean="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m_checkBoxA.m_isChecked</a:t>
            </a: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&amp;&amp;</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m_checkBoxB.m_isChecked</a:t>
            </a:r>
            <a:r>
              <a:rPr lang="en-US" sz="1400" dirty="0" smtClean="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143375"/>
            <a:ext cx="342900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uble Wave 6"/>
          <p:cNvSpPr/>
          <p:nvPr/>
        </p:nvSpPr>
        <p:spPr>
          <a:xfrm>
            <a:off x="95250" y="5486400"/>
            <a:ext cx="4486275" cy="1537811"/>
          </a:xfrm>
          <a:prstGeom prst="doubleWave">
            <a:avLst/>
          </a:prstGeom>
          <a:solidFill>
            <a:schemeClr val="bg1"/>
          </a:solidFill>
          <a:ln cap="rnd">
            <a:noFill/>
            <a:prstDash val="sysDash"/>
          </a:ln>
          <a:effectLst/>
        </p:spPr>
        <p:txBody>
          <a:bodyPr wrap="square" rtlCol="0" anchor="ctr">
            <a:spAutoFit/>
          </a:bodyPr>
          <a:lstStyle/>
          <a:p>
            <a:pPr algn="ctr"/>
            <a:endParaRPr lang="en-US" sz="1400" dirty="0" err="1">
              <a:latin typeface="Lucida Console" panose="020B0609040504020204" pitchFamily="49" charset="0"/>
            </a:endParaRPr>
          </a:p>
        </p:txBody>
      </p:sp>
    </p:spTree>
    <p:extLst>
      <p:ext uri="{BB962C8B-B14F-4D97-AF65-F5344CB8AC3E}">
        <p14:creationId xmlns:p14="http://schemas.microsoft.com/office/powerpoint/2010/main" val="3466789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 for UI</a:t>
            </a:r>
            <a:endParaRPr lang="en-US" dirty="0"/>
          </a:p>
        </p:txBody>
      </p:sp>
      <p:sp>
        <p:nvSpPr>
          <p:cNvPr id="3" name="Content Placeholder 2"/>
          <p:cNvSpPr>
            <a:spLocks noGrp="1"/>
          </p:cNvSpPr>
          <p:nvPr>
            <p:ph idx="1"/>
          </p:nvPr>
        </p:nvSpPr>
        <p:spPr/>
        <p:txBody>
          <a:bodyPr/>
          <a:lstStyle/>
          <a:p>
            <a:r>
              <a:rPr lang="en-US" dirty="0" smtClean="0"/>
              <a:t>Our </a:t>
            </a:r>
            <a:r>
              <a:rPr lang="en-US" dirty="0" smtClean="0"/>
              <a:t>goal: Excel-like re-evaluation for UI</a:t>
            </a:r>
          </a:p>
          <a:p>
            <a:r>
              <a:rPr lang="en-US" dirty="0" smtClean="0"/>
              <a:t>Our workhorses:</a:t>
            </a:r>
          </a:p>
          <a:p>
            <a:pPr lvl="1"/>
            <a:r>
              <a:rPr lang="en-US" dirty="0" smtClean="0"/>
              <a:t>Multicasts &amp; events</a:t>
            </a:r>
          </a:p>
          <a:p>
            <a:pPr lvl="1"/>
            <a:r>
              <a:rPr lang="en-US" dirty="0" smtClean="0"/>
              <a:t>Properties</a:t>
            </a:r>
          </a:p>
          <a:p>
            <a:pPr marL="0" indent="0">
              <a:buNone/>
            </a:pPr>
            <a:endParaRPr lang="en-US" dirty="0" smtClean="0"/>
          </a:p>
        </p:txBody>
      </p:sp>
      <p:sp>
        <p:nvSpPr>
          <p:cNvPr id="5" name="Rectangle 4"/>
          <p:cNvSpPr/>
          <p:nvPr/>
        </p:nvSpPr>
        <p:spPr>
          <a:xfrm>
            <a:off x="4572000" y="4143375"/>
            <a:ext cx="36576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latin typeface="Courier New" panose="02070309020205020404" pitchFamily="49" charset="0"/>
                <a:cs typeface="Courier New" panose="02070309020205020404" pitchFamily="49" charset="0"/>
              </a:rPr>
              <a:t>m_editBox.m_isEnabled</a:t>
            </a:r>
            <a:r>
              <a:rPr lang="en-US" sz="1400" dirty="0" smtClean="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m_checkBoxA.m_isChecked</a:t>
            </a: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&amp;&amp;</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m_checkBoxB.</a:t>
            </a:r>
            <a:r>
              <a:rPr lang="en-US" sz="1400" b="1" dirty="0" err="1" smtClean="0">
                <a:solidFill>
                  <a:srgbClr val="FF0000"/>
                </a:solidFill>
                <a:latin typeface="Courier New" panose="02070309020205020404" pitchFamily="49" charset="0"/>
                <a:cs typeface="Courier New" panose="02070309020205020404" pitchFamily="49" charset="0"/>
              </a:rPr>
              <a:t>m_isChecked</a:t>
            </a:r>
            <a:r>
              <a:rPr lang="en-US" sz="1400" dirty="0" smtClean="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8" y="4143375"/>
            <a:ext cx="342900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uble Wave 6"/>
          <p:cNvSpPr/>
          <p:nvPr/>
        </p:nvSpPr>
        <p:spPr>
          <a:xfrm>
            <a:off x="85725" y="5486400"/>
            <a:ext cx="4486275" cy="1537811"/>
          </a:xfrm>
          <a:prstGeom prst="doubleWave">
            <a:avLst/>
          </a:prstGeom>
          <a:solidFill>
            <a:schemeClr val="bg1"/>
          </a:solidFill>
          <a:ln cap="rnd">
            <a:noFill/>
            <a:prstDash val="sysDash"/>
          </a:ln>
          <a:effectLst/>
        </p:spPr>
        <p:txBody>
          <a:bodyPr wrap="square" rtlCol="0" anchor="ctr">
            <a:spAutoFit/>
          </a:bodyPr>
          <a:lstStyle/>
          <a:p>
            <a:pPr algn="ctr"/>
            <a:endParaRPr lang="en-US" sz="1400" dirty="0" err="1">
              <a:latin typeface="Lucida Console" panose="020B0609040504020204" pitchFamily="49" charset="0"/>
            </a:endParaRPr>
          </a:p>
        </p:txBody>
      </p:sp>
    </p:spTree>
    <p:extLst>
      <p:ext uri="{BB962C8B-B14F-4D97-AF65-F5344CB8AC3E}">
        <p14:creationId xmlns:p14="http://schemas.microsoft.com/office/powerpoint/2010/main" val="14143155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Multicasts</a:t>
            </a:r>
            <a:endParaRPr lang="en-US" dirty="0"/>
          </a:p>
        </p:txBody>
      </p:sp>
      <p:sp>
        <p:nvSpPr>
          <p:cNvPr id="4" name="Rectangle 3"/>
          <p:cNvSpPr/>
          <p:nvPr/>
        </p:nvSpPr>
        <p:spPr>
          <a:xfrm>
            <a:off x="914400" y="22098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latin typeface="Courier New" panose="02070309020205020404" pitchFamily="49" charset="0"/>
                <a:cs typeface="Courier New" panose="02070309020205020404" pitchFamily="49" charset="0"/>
              </a:rPr>
              <a:t>foo (</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x);</a:t>
            </a:r>
          </a:p>
          <a:p>
            <a:r>
              <a:rPr lang="en-US" sz="1400" dirty="0" smtClean="0">
                <a:latin typeface="Courier New" panose="02070309020205020404" pitchFamily="49" charset="0"/>
                <a:cs typeface="Courier New" panose="02070309020205020404" pitchFamily="49" charset="0"/>
              </a:rPr>
              <a:t>bar (</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x);</a:t>
            </a:r>
          </a:p>
          <a:p>
            <a:endParaRPr lang="en-US" sz="1400" dirty="0" smtClean="0">
              <a:latin typeface="Courier New" panose="02070309020205020404" pitchFamily="49" charset="0"/>
              <a:cs typeface="Courier New" panose="02070309020205020404" pitchFamily="49" charset="0"/>
            </a:endParaRPr>
          </a:p>
          <a:p>
            <a:r>
              <a:rPr lang="en-US" sz="1400" dirty="0" err="1" smtClean="0">
                <a:latin typeface="Courier New" panose="02070309020205020404" pitchFamily="49" charset="0"/>
                <a:cs typeface="Courier New" panose="02070309020205020404" pitchFamily="49" charset="0"/>
              </a:rPr>
              <a:t>baz</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m += foo;</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m += </a:t>
            </a:r>
            <a:r>
              <a:rPr lang="en-US" sz="1400" dirty="0" smtClean="0">
                <a:latin typeface="Courier New" panose="02070309020205020404" pitchFamily="49" charset="0"/>
                <a:cs typeface="Courier New" panose="02070309020205020404" pitchFamily="49" charset="0"/>
              </a:rPr>
              <a:t>bar;</a:t>
            </a:r>
            <a:endParaRPr lang="ru-RU" sz="1400" dirty="0" smtClean="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 (100);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foo (100); bar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100);</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914400" y="1371600"/>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97079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dirty="0" smtClean="0"/>
              <a:t>Events</a:t>
            </a:r>
            <a:endParaRPr lang="en-US" dirty="0"/>
          </a:p>
        </p:txBody>
      </p:sp>
      <p:sp>
        <p:nvSpPr>
          <p:cNvPr id="3" name="Rectangle 2"/>
          <p:cNvSpPr/>
          <p:nvPr/>
        </p:nvSpPr>
        <p:spPr>
          <a:xfrm>
            <a:off x="914400" y="1371600"/>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bar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x);</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foo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event</a:t>
            </a:r>
            <a:r>
              <a:rPr lang="en-US" sz="1400" dirty="0">
                <a:latin typeface="Courier New" panose="02070309020205020404" pitchFamily="49" charset="0"/>
                <a:cs typeface="Courier New" panose="02070309020205020404" pitchFamily="49" charset="0"/>
              </a:rPr>
              <a:t>* p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m;</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 += bar;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OK</a:t>
            </a:r>
          </a:p>
          <a:p>
            <a:r>
              <a:rPr lang="en-US" sz="1400" dirty="0">
                <a:latin typeface="Courier New" panose="02070309020205020404" pitchFamily="49" charset="0"/>
                <a:cs typeface="Courier New" panose="02070309020205020404" pitchFamily="49" charset="0"/>
              </a:rPr>
              <a:t>    p (100);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 'call' is inaccessible</a:t>
            </a:r>
          </a:p>
          <a:p>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38862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C1</a:t>
            </a:r>
          </a:p>
          <a:p>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event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m_onComplete</a:t>
            </a:r>
            <a:r>
              <a:rPr lang="en-US" sz="1400" dirty="0">
                <a:latin typeface="Courier New" panose="02070309020205020404" pitchFamily="49" charset="0"/>
                <a:cs typeface="Courier New" panose="02070309020205020404" pitchFamily="49" charset="0"/>
              </a:rPr>
              <a:t> ();</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bool</a:t>
            </a:r>
            <a:r>
              <a:rPr lang="en-US" sz="1400" dirty="0">
                <a:latin typeface="Courier New" panose="02070309020205020404" pitchFamily="49" charset="0"/>
                <a:cs typeface="Courier New" panose="02070309020205020404" pitchFamily="49" charset="0"/>
              </a:rPr>
              <a:t> work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m_onComplete</a:t>
            </a:r>
            <a:r>
              <a:rPr lang="en-US" sz="1400" dirty="0">
                <a:latin typeface="Courier New" panose="02070309020205020404" pitchFamily="49" charset="0"/>
                <a:cs typeface="Courier New" panose="02070309020205020404" pitchFamily="49" charset="0"/>
              </a:rPr>
              <a:t>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OK,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'call'</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is accessible from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C1</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5499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Rectangle 2"/>
          <p:cNvSpPr/>
          <p:nvPr/>
        </p:nvSpPr>
        <p:spPr>
          <a:xfrm>
            <a:off x="914400" y="1668169"/>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4" name="Rectangle 3"/>
          <p:cNvSpPr/>
          <p:nvPr/>
        </p:nvSpPr>
        <p:spPr>
          <a:xfrm>
            <a:off x="914400" y="2590800"/>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get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x)</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912628" y="52578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a:t>
            </a:r>
            <a:r>
              <a:rPr lang="en-US" sz="1400" dirty="0" smtClean="0">
                <a:latin typeface="Courier New" panose="02070309020205020404" pitchFamily="49" charset="0"/>
                <a:cs typeface="Courier New" panose="02070309020205020404" pitchFamily="49" charset="0"/>
              </a:rPr>
              <a:t>oo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g_simpleProp</a:t>
            </a:r>
            <a:r>
              <a:rPr lang="en-US" sz="1400" dirty="0" smtClean="0">
                <a:latin typeface="Courier New" panose="02070309020205020404" pitchFamily="49" charset="0"/>
                <a:cs typeface="Courier New" panose="02070309020205020404" pitchFamily="49" charset="0"/>
              </a:rPr>
              <a:t> = 10; </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g_simpleProp.set</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is called</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x = </a:t>
            </a:r>
            <a:r>
              <a:rPr lang="en-US" sz="1400" dirty="0" err="1" smtClean="0">
                <a:latin typeface="Courier New" panose="02070309020205020404" pitchFamily="49" charset="0"/>
                <a:cs typeface="Courier New" panose="02070309020205020404" pitchFamily="49" charset="0"/>
              </a:rPr>
              <a:t>g_simpleProp</a:t>
            </a:r>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g_simpleProp.get</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is called</a:t>
            </a:r>
            <a:endParaRPr lang="en-US" sz="1400" dirty="0" smtClean="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84254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Bindable</a:t>
            </a:r>
            <a:r>
              <a:rPr lang="en-US" dirty="0" smtClean="0"/>
              <a:t> properties</a:t>
            </a:r>
            <a:endParaRPr lang="en-US" dirty="0"/>
          </a:p>
        </p:txBody>
      </p:sp>
      <p:sp>
        <p:nvSpPr>
          <p:cNvPr id="3" name="Rectangle 2"/>
          <p:cNvSpPr/>
          <p:nvPr/>
        </p:nvSpPr>
        <p:spPr>
          <a:xfrm>
            <a:off x="905540" y="1384410"/>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bindable</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property </a:t>
            </a:r>
            <a:r>
              <a:rPr lang="en-US" sz="1400" dirty="0" err="1" smtClean="0">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914400" y="2027274"/>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g_bindableProp.</a:t>
            </a:r>
            <a:r>
              <a:rPr lang="en-US" sz="1400" dirty="0" err="1" smtClean="0">
                <a:solidFill>
                  <a:srgbClr val="1D12F6"/>
                </a:solidFill>
                <a:latin typeface="Courier New" panose="02070309020205020404" pitchFamily="49" charset="0"/>
                <a:cs typeface="Courier New" panose="02070309020205020404" pitchFamily="49" charset="0"/>
              </a:rPr>
              <a:t>set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(x == </a:t>
            </a:r>
            <a:r>
              <a:rPr lang="en-US" sz="1400" dirty="0" err="1">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m_onChanged</a:t>
            </a:r>
            <a:r>
              <a:rPr lang="en-US" sz="1400" dirty="0">
                <a:latin typeface="Courier New" panose="02070309020205020404" pitchFamily="49" charset="0"/>
                <a:cs typeface="Courier New" panose="02070309020205020404" pitchFamily="49" charset="0"/>
              </a:rPr>
              <a:t>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compiler-generated event is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m_onChanged</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
        <p:nvSpPr>
          <p:cNvPr id="7" name="Rectangle 6"/>
          <p:cNvSpPr/>
          <p:nvPr/>
        </p:nvSpPr>
        <p:spPr>
          <a:xfrm>
            <a:off x="914400" y="4191000"/>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onPropChanged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foo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bindingof</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onPropChanged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 = 100;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onPropChanged</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will be called</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8020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We want Excel-like re-evaluation</a:t>
            </a:r>
          </a:p>
        </p:txBody>
      </p:sp>
    </p:spTree>
    <p:extLst>
      <p:ext uri="{BB962C8B-B14F-4D97-AF65-F5344CB8AC3E}">
        <p14:creationId xmlns:p14="http://schemas.microsoft.com/office/powerpoint/2010/main" val="3394628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We want Excel-like re-evaluation</a:t>
            </a:r>
          </a:p>
          <a:p>
            <a:r>
              <a:rPr lang="en-US" dirty="0" smtClean="0"/>
              <a:t>Implicit subscriptions are hard to control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963" y="3810000"/>
            <a:ext cx="2886075" cy="2028825"/>
          </a:xfrm>
          <a:prstGeom prst="rect">
            <a:avLst/>
          </a:prstGeom>
        </p:spPr>
      </p:pic>
    </p:spTree>
    <p:extLst>
      <p:ext uri="{BB962C8B-B14F-4D97-AF65-F5344CB8AC3E}">
        <p14:creationId xmlns:p14="http://schemas.microsoft.com/office/powerpoint/2010/main" val="396438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pic>
        <p:nvPicPr>
          <p:cNvPr id="1028" name="Picture 4" descr="http://www.geek.com/wp-content/uploads/2014/07/cherenkov-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293" y="1524000"/>
            <a:ext cx="3711415" cy="4876800"/>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31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Do we need more?</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7620000" cy="12656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91131" y="5791200"/>
            <a:ext cx="3266384" cy="783193"/>
          </a:xfrm>
          <a:prstGeom prst="roundRect">
            <a:avLst/>
          </a:prstGeom>
          <a:solidFill>
            <a:schemeClr val="bg1"/>
          </a:solidFill>
          <a:effectLst>
            <a:glow rad="228600">
              <a:schemeClr val="accent1">
                <a:satMod val="175000"/>
                <a:alpha val="40000"/>
              </a:schemeClr>
            </a:glow>
          </a:effectLst>
        </p:spPr>
        <p:txBody>
          <a:bodyPr wrap="none" rtlCol="0">
            <a:spAutoFit/>
          </a:bodyPr>
          <a:lstStyle/>
          <a:p>
            <a:pPr algn="r"/>
            <a:r>
              <a:rPr lang="en-US" sz="4000" dirty="0" smtClean="0"/>
              <a:t>~700 already!!</a:t>
            </a:r>
            <a:endParaRPr lang="en-US" sz="4000" dirty="0"/>
          </a:p>
        </p:txBody>
      </p:sp>
    </p:spTree>
    <p:extLst>
      <p:ext uri="{BB962C8B-B14F-4D97-AF65-F5344CB8AC3E}">
        <p14:creationId xmlns:p14="http://schemas.microsoft.com/office/powerpoint/2010/main" val="484273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sp>
        <p:nvSpPr>
          <p:cNvPr id="5" name="Rectangle 4"/>
          <p:cNvSpPr/>
          <p:nvPr/>
        </p:nvSpPr>
        <p:spPr>
          <a:xfrm>
            <a:off x="304800" y="2743200"/>
            <a:ext cx="85344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TcpConnectionSession.m_uiReactor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$"TCP $(</a:t>
            </a:r>
            <a:r>
              <a:rPr lang="en-US" sz="1400" dirty="0" err="1">
                <a:solidFill>
                  <a:schemeClr val="accent6">
                    <a:lumMod val="50000"/>
                  </a:schemeClr>
                </a:solidFill>
                <a:latin typeface="Courier New" panose="02070309020205020404" pitchFamily="49" charset="0"/>
                <a:cs typeface="Courier New" panose="02070309020205020404" pitchFamily="49" charset="0"/>
              </a:rPr>
              <a:t>m_addressCombo.m_editText</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m_isTransmitEnabled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State.Connected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m_actionTable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ActionId.Disconnect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State.Closed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m_adapterProp.m_isEnabled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m_localPortProp.m_isEnabled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77273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sp>
        <p:nvSpPr>
          <p:cNvPr id="5" name="Rectangle 4"/>
          <p:cNvSpPr/>
          <p:nvPr/>
        </p:nvSpPr>
        <p:spPr>
          <a:xfrm>
            <a:off x="304800" y="2743200"/>
            <a:ext cx="85344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TcpConnectionSession.m_uiReactor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$"TCP $(</a:t>
            </a:r>
            <a:r>
              <a:rPr lang="en-US" sz="1400" dirty="0" err="1">
                <a:solidFill>
                  <a:schemeClr val="accent6">
                    <a:lumMod val="50000"/>
                  </a:schemeClr>
                </a:solidFill>
                <a:latin typeface="Courier New" panose="02070309020205020404" pitchFamily="49" charset="0"/>
                <a:cs typeface="Courier New" panose="02070309020205020404" pitchFamily="49" charset="0"/>
              </a:rPr>
              <a:t>m_addressCombo.</a:t>
            </a:r>
            <a:r>
              <a:rPr lang="en-US" sz="1400" b="1" dirty="0" err="1">
                <a:solidFill>
                  <a:srgbClr val="FF0000"/>
                </a:solidFill>
                <a:latin typeface="Courier New" panose="02070309020205020404" pitchFamily="49" charset="0"/>
                <a:cs typeface="Courier New" panose="02070309020205020404" pitchFamily="49" charset="0"/>
              </a:rPr>
              <a:t>m_editText</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m_isTransmitEnabled</a:t>
            </a:r>
            <a:r>
              <a:rPr lang="en-US" sz="1400" dirty="0">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State.Connected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m_actionTable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ActionId.Disconnect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m_isEnabled</a:t>
            </a:r>
            <a:r>
              <a:rPr lang="en-US" sz="1400" dirty="0">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State.Closed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m_adapterProp.m_isEnabled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a:t>
            </a:r>
            <a:r>
              <a:rPr lang="en-US" sz="1400" b="1" dirty="0" err="1">
                <a:solidFill>
                  <a:srgbClr val="FF0000"/>
                </a:solidFill>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m_localPortProp.m_isEnabled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a:t>
            </a:r>
            <a:r>
              <a:rPr lang="en-US" sz="1400" b="1" dirty="0" err="1">
                <a:solidFill>
                  <a:srgbClr val="FF0000"/>
                </a:solidFill>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5532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Automated, but controlled</a:t>
            </a:r>
            <a:endParaRPr lang="en-US" dirty="0"/>
          </a:p>
        </p:txBody>
      </p:sp>
      <p:sp>
        <p:nvSpPr>
          <p:cNvPr id="4" name="Rectangle 3"/>
          <p:cNvSpPr/>
          <p:nvPr/>
        </p:nvSpPr>
        <p:spPr>
          <a:xfrm>
            <a:off x="914400" y="15240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 </a:t>
            </a:r>
            <a:r>
              <a:rPr lang="en-US" sz="1400" dirty="0" err="1">
                <a:latin typeface="Courier New" panose="02070309020205020404" pitchFamily="49" charset="0"/>
                <a:cs typeface="Courier New" panose="02070309020205020404" pitchFamily="49" charset="0"/>
              </a:rPr>
              <a:t>m_uiReactor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$"TCP $(</a:t>
            </a:r>
            <a:r>
              <a:rPr lang="en-US" sz="1400" dirty="0" err="1">
                <a:solidFill>
                  <a:schemeClr val="accent6">
                    <a:lumMod val="50000"/>
                  </a:schemeClr>
                </a:solidFill>
                <a:latin typeface="Courier New" panose="02070309020205020404" pitchFamily="49" charset="0"/>
                <a:cs typeface="Courier New" panose="02070309020205020404" pitchFamily="49" charset="0"/>
              </a:rPr>
              <a:t>m_addressCombo.</a:t>
            </a:r>
            <a:r>
              <a:rPr lang="en-US" sz="1400" b="1" dirty="0" err="1">
                <a:solidFill>
                  <a:srgbClr val="FF0000"/>
                </a:solidFill>
                <a:latin typeface="Courier New" panose="02070309020205020404" pitchFamily="49" charset="0"/>
                <a:cs typeface="Courier New" panose="02070309020205020404" pitchFamily="49" charset="0"/>
              </a:rPr>
              <a:t>m_editText</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m_isTransmitEnabled</a:t>
            </a:r>
            <a:r>
              <a:rPr lang="en-US" sz="1400" dirty="0">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State.Connected</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p>
          <a:p>
            <a:endParaRPr lang="en-US" sz="1400" dirty="0" smtClean="0">
              <a:latin typeface="Courier New" panose="02070309020205020404" pitchFamily="49" charset="0"/>
              <a:cs typeface="Courier New" panose="02070309020205020404" pitchFamily="49" charset="0"/>
            </a:endParaRPr>
          </a:p>
          <a:p>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onevent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m_transmitButton.</a:t>
            </a:r>
            <a:r>
              <a:rPr lang="en-US" sz="1400" b="1" dirty="0" err="1">
                <a:solidFill>
                  <a:srgbClr val="FF0000"/>
                </a:solidFill>
                <a:latin typeface="Courier New" panose="02070309020205020404" pitchFamily="49" charset="0"/>
                <a:cs typeface="Courier New" panose="02070309020205020404" pitchFamily="49" charset="0"/>
              </a:rPr>
              <a:t>m_onClicked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handle start button click...</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onevent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m_userEdit.</a:t>
            </a:r>
            <a:r>
              <a:rPr lang="en-US" sz="1400" b="1" dirty="0" err="1">
                <a:solidFill>
                  <a:srgbClr val="FF0000"/>
                </a:solidFill>
                <a:latin typeface="Courier New" panose="02070309020205020404" pitchFamily="49" charset="0"/>
                <a:cs typeface="Courier New" panose="02070309020205020404" pitchFamily="49" charset="0"/>
              </a:rPr>
              <a:t>m_onChanged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m_passwordEdit.</a:t>
            </a:r>
            <a:r>
              <a:rPr lang="en-US" sz="1400" b="1" dirty="0" err="1">
                <a:solidFill>
                  <a:srgbClr val="FF0000"/>
                </a:solidFill>
                <a:latin typeface="Courier New" panose="02070309020205020404" pitchFamily="49" charset="0"/>
                <a:cs typeface="Courier New" panose="02070309020205020404" pitchFamily="49" charset="0"/>
              </a:rPr>
              <a:t>m_onChanged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handle login change...</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923925" y="5562600"/>
            <a:ext cx="73152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m_uiReactor.start</a:t>
            </a:r>
            <a:r>
              <a:rPr lang="en-US" sz="1400" dirty="0">
                <a:latin typeface="Courier New" panose="02070309020205020404" pitchFamily="49" charset="0"/>
                <a:cs typeface="Courier New" panose="02070309020205020404" pitchFamily="49" charset="0"/>
              </a:rPr>
              <a:t> ();</a:t>
            </a:r>
          </a:p>
          <a:p>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m_uiReactor.stop</a:t>
            </a:r>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019477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Main goal: embedded scripting</a:t>
            </a:r>
            <a:endParaRPr lang="ru-RU" dirty="0" smtClean="0"/>
          </a:p>
          <a:p>
            <a:r>
              <a:rPr lang="en-US" dirty="0" err="1" smtClean="0"/>
              <a:t>Ragel</a:t>
            </a:r>
            <a:r>
              <a:rPr lang="en-US" dirty="0" smtClean="0"/>
              <a:t>-generated </a:t>
            </a:r>
            <a:r>
              <a:rPr lang="en-US" dirty="0" err="1" smtClean="0"/>
              <a:t>lexer</a:t>
            </a:r>
            <a:r>
              <a:rPr lang="en-US" dirty="0" smtClean="0"/>
              <a:t> as a front-end</a:t>
            </a:r>
          </a:p>
          <a:p>
            <a:r>
              <a:rPr lang="en-US" dirty="0" smtClean="0"/>
              <a:t>Table-driven generated top-down parser</a:t>
            </a:r>
          </a:p>
          <a:p>
            <a:r>
              <a:rPr lang="en-US" dirty="0" smtClean="0"/>
              <a:t>LLVM API to generate in-memory IR</a:t>
            </a:r>
          </a:p>
          <a:p>
            <a:r>
              <a:rPr lang="en-US" dirty="0" smtClean="0"/>
              <a:t>LLVM MCJIT to machine code</a:t>
            </a:r>
          </a:p>
          <a:p>
            <a:r>
              <a:rPr lang="en-US" dirty="0" smtClean="0"/>
              <a:t>Plugins for NetBeans IDE</a:t>
            </a:r>
          </a:p>
        </p:txBody>
      </p:sp>
    </p:spTree>
    <p:extLst>
      <p:ext uri="{BB962C8B-B14F-4D97-AF65-F5344CB8AC3E}">
        <p14:creationId xmlns:p14="http://schemas.microsoft.com/office/powerpoint/2010/main" val="40389802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nc</a:t>
            </a:r>
            <a:r>
              <a:rPr lang="en-US" dirty="0" smtClean="0"/>
              <a:t>::Module vs </a:t>
            </a:r>
            <a:r>
              <a:rPr lang="en-US" dirty="0" err="1" smtClean="0"/>
              <a:t>llvm</a:t>
            </a:r>
            <a:r>
              <a:rPr lang="en-US" dirty="0" smtClean="0"/>
              <a:t>::Module</a:t>
            </a:r>
            <a:endParaRPr lang="en-US" dirty="0"/>
          </a:p>
        </p:txBody>
      </p:sp>
      <p:grpSp>
        <p:nvGrpSpPr>
          <p:cNvPr id="17" name="Group 16"/>
          <p:cNvGrpSpPr/>
          <p:nvPr/>
        </p:nvGrpSpPr>
        <p:grpSpPr>
          <a:xfrm>
            <a:off x="457200" y="1371600"/>
            <a:ext cx="3429000" cy="4876800"/>
            <a:chOff x="457200" y="1371600"/>
            <a:chExt cx="3429000" cy="4876800"/>
          </a:xfrm>
        </p:grpSpPr>
        <p:sp>
          <p:nvSpPr>
            <p:cNvPr id="18" name="Freeform 17"/>
            <p:cNvSpPr/>
            <p:nvPr/>
          </p:nvSpPr>
          <p:spPr>
            <a:xfrm>
              <a:off x="457200" y="1371600"/>
              <a:ext cx="3429000" cy="4876800"/>
            </a:xfrm>
            <a:custGeom>
              <a:avLst/>
              <a:gdLst>
                <a:gd name="connsiteX0" fmla="*/ 0 w 3429000"/>
                <a:gd name="connsiteY0" fmla="*/ 342900 h 4876800"/>
                <a:gd name="connsiteX1" fmla="*/ 342900 w 3429000"/>
                <a:gd name="connsiteY1" fmla="*/ 0 h 4876800"/>
                <a:gd name="connsiteX2" fmla="*/ 3086100 w 3429000"/>
                <a:gd name="connsiteY2" fmla="*/ 0 h 4876800"/>
                <a:gd name="connsiteX3" fmla="*/ 3429000 w 3429000"/>
                <a:gd name="connsiteY3" fmla="*/ 342900 h 4876800"/>
                <a:gd name="connsiteX4" fmla="*/ 3429000 w 3429000"/>
                <a:gd name="connsiteY4" fmla="*/ 4533900 h 4876800"/>
                <a:gd name="connsiteX5" fmla="*/ 3086100 w 3429000"/>
                <a:gd name="connsiteY5" fmla="*/ 4876800 h 4876800"/>
                <a:gd name="connsiteX6" fmla="*/ 342900 w 3429000"/>
                <a:gd name="connsiteY6" fmla="*/ 4876800 h 4876800"/>
                <a:gd name="connsiteX7" fmla="*/ 0 w 3429000"/>
                <a:gd name="connsiteY7" fmla="*/ 4533900 h 4876800"/>
                <a:gd name="connsiteX8" fmla="*/ 0 w 3429000"/>
                <a:gd name="connsiteY8" fmla="*/ 3429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0" h="4876800">
                  <a:moveTo>
                    <a:pt x="0" y="342900"/>
                  </a:moveTo>
                  <a:cubicBezTo>
                    <a:pt x="0" y="153522"/>
                    <a:pt x="153522" y="0"/>
                    <a:pt x="342900" y="0"/>
                  </a:cubicBezTo>
                  <a:lnTo>
                    <a:pt x="3086100" y="0"/>
                  </a:lnTo>
                  <a:cubicBezTo>
                    <a:pt x="3275478" y="0"/>
                    <a:pt x="3429000" y="153522"/>
                    <a:pt x="3429000" y="342900"/>
                  </a:cubicBezTo>
                  <a:lnTo>
                    <a:pt x="3429000" y="4533900"/>
                  </a:lnTo>
                  <a:cubicBezTo>
                    <a:pt x="3429000" y="4723278"/>
                    <a:pt x="3275478" y="4876800"/>
                    <a:pt x="3086100" y="4876800"/>
                  </a:cubicBezTo>
                  <a:lnTo>
                    <a:pt x="342900" y="4876800"/>
                  </a:lnTo>
                  <a:cubicBezTo>
                    <a:pt x="153522" y="4876800"/>
                    <a:pt x="0" y="4723278"/>
                    <a:pt x="0" y="4533900"/>
                  </a:cubicBezTo>
                  <a:lnTo>
                    <a:pt x="0" y="34290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186690" bIns="3600450" numCol="1" spcCol="1270" anchor="ctr" anchorCtr="0">
              <a:noAutofit/>
            </a:bodyPr>
            <a:lstStyle/>
            <a:p>
              <a:pPr lvl="0" algn="ctr" defTabSz="2178050">
                <a:lnSpc>
                  <a:spcPct val="90000"/>
                </a:lnSpc>
                <a:spcBef>
                  <a:spcPct val="0"/>
                </a:spcBef>
                <a:spcAft>
                  <a:spcPct val="35000"/>
                </a:spcAft>
              </a:pPr>
              <a:r>
                <a:rPr lang="en-US" sz="4400" kern="1200" dirty="0" err="1" smtClean="0"/>
                <a:t>jnc</a:t>
              </a:r>
              <a:r>
                <a:rPr lang="en-US" sz="4400" kern="1200" dirty="0" smtClean="0"/>
                <a:t>::Module</a:t>
              </a:r>
              <a:endParaRPr lang="en-US" sz="4400" kern="1200" dirty="0"/>
            </a:p>
          </p:txBody>
        </p:sp>
        <p:sp>
          <p:nvSpPr>
            <p:cNvPr id="24" name="Freeform 23"/>
            <p:cNvSpPr/>
            <p:nvPr/>
          </p:nvSpPr>
          <p:spPr>
            <a:xfrm>
              <a:off x="800099" y="4622006"/>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::Property</a:t>
              </a:r>
              <a:endParaRPr lang="en-US" sz="1600" kern="1200" dirty="0"/>
            </a:p>
          </p:txBody>
        </p:sp>
        <p:sp>
          <p:nvSpPr>
            <p:cNvPr id="25" name="Freeform 24"/>
            <p:cNvSpPr/>
            <p:nvPr/>
          </p:nvSpPr>
          <p:spPr>
            <a:xfrm>
              <a:off x="800099" y="4979193"/>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dirty="0" err="1"/>
                <a:t>jnc</a:t>
              </a:r>
              <a:r>
                <a:rPr lang="en-US" sz="1600" dirty="0"/>
                <a:t>::Namespace</a:t>
              </a:r>
              <a:endParaRPr lang="en-US" sz="1600" kern="1200" dirty="0" smtClean="0"/>
            </a:p>
          </p:txBody>
        </p:sp>
        <p:sp>
          <p:nvSpPr>
            <p:cNvPr id="26" name="Freeform 25"/>
            <p:cNvSpPr/>
            <p:nvPr/>
          </p:nvSpPr>
          <p:spPr>
            <a:xfrm>
              <a:off x="800099" y="5336381"/>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smtClean="0"/>
                <a:t>…</a:t>
              </a:r>
            </a:p>
          </p:txBody>
        </p:sp>
        <p:sp>
          <p:nvSpPr>
            <p:cNvPr id="19" name="Freeform 18"/>
            <p:cNvSpPr/>
            <p:nvPr/>
          </p:nvSpPr>
          <p:spPr>
            <a:xfrm>
              <a:off x="800099" y="2836068"/>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a:t>
              </a:r>
              <a:r>
                <a:rPr lang="en-US" sz="1600" kern="1200" dirty="0" err="1" smtClean="0"/>
                <a:t>LlvmIrBuilder</a:t>
              </a:r>
              <a:endParaRPr lang="en-US" sz="1600" kern="1200" dirty="0"/>
            </a:p>
          </p:txBody>
        </p:sp>
        <p:sp>
          <p:nvSpPr>
            <p:cNvPr id="20" name="Freeform 19"/>
            <p:cNvSpPr/>
            <p:nvPr/>
          </p:nvSpPr>
          <p:spPr>
            <a:xfrm>
              <a:off x="800099" y="3193256"/>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::Value</a:t>
              </a:r>
              <a:endParaRPr lang="en-US" sz="1600" kern="1200" dirty="0"/>
            </a:p>
          </p:txBody>
        </p:sp>
        <p:sp>
          <p:nvSpPr>
            <p:cNvPr id="21" name="Freeform 20"/>
            <p:cNvSpPr/>
            <p:nvPr/>
          </p:nvSpPr>
          <p:spPr>
            <a:xfrm>
              <a:off x="800099" y="3550443"/>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a:t>
              </a:r>
              <a:r>
                <a:rPr lang="en-US" sz="1600" kern="1200" dirty="0" err="1" smtClean="0"/>
                <a:t>BasicBlock</a:t>
              </a:r>
              <a:endParaRPr lang="en-US" sz="1600" kern="1200" dirty="0"/>
            </a:p>
          </p:txBody>
        </p:sp>
        <p:sp>
          <p:nvSpPr>
            <p:cNvPr id="22" name="Freeform 21"/>
            <p:cNvSpPr/>
            <p:nvPr/>
          </p:nvSpPr>
          <p:spPr>
            <a:xfrm>
              <a:off x="800099" y="3907631"/>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::Function</a:t>
              </a:r>
              <a:endParaRPr lang="en-US" sz="1600" kern="1200" dirty="0"/>
            </a:p>
          </p:txBody>
        </p:sp>
        <p:sp>
          <p:nvSpPr>
            <p:cNvPr id="23" name="Freeform 22"/>
            <p:cNvSpPr/>
            <p:nvPr/>
          </p:nvSpPr>
          <p:spPr>
            <a:xfrm>
              <a:off x="800099" y="4264818"/>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::Variable</a:t>
              </a:r>
              <a:endParaRPr lang="en-US" sz="1600" kern="1200" dirty="0"/>
            </a:p>
          </p:txBody>
        </p:sp>
      </p:grpSp>
      <p:grpSp>
        <p:nvGrpSpPr>
          <p:cNvPr id="3" name="Group 2"/>
          <p:cNvGrpSpPr/>
          <p:nvPr/>
        </p:nvGrpSpPr>
        <p:grpSpPr>
          <a:xfrm>
            <a:off x="4876800" y="1371600"/>
            <a:ext cx="3429000" cy="5334000"/>
            <a:chOff x="4876800" y="1371600"/>
            <a:chExt cx="3429000" cy="5334000"/>
          </a:xfrm>
        </p:grpSpPr>
        <p:sp>
          <p:nvSpPr>
            <p:cNvPr id="4" name="Freeform 3"/>
            <p:cNvSpPr/>
            <p:nvPr/>
          </p:nvSpPr>
          <p:spPr>
            <a:xfrm>
              <a:off x="4876800" y="1371600"/>
              <a:ext cx="3429000" cy="5334000"/>
            </a:xfrm>
            <a:custGeom>
              <a:avLst/>
              <a:gdLst>
                <a:gd name="connsiteX0" fmla="*/ 0 w 3429000"/>
                <a:gd name="connsiteY0" fmla="*/ 342900 h 5334000"/>
                <a:gd name="connsiteX1" fmla="*/ 342900 w 3429000"/>
                <a:gd name="connsiteY1" fmla="*/ 0 h 5334000"/>
                <a:gd name="connsiteX2" fmla="*/ 3086100 w 3429000"/>
                <a:gd name="connsiteY2" fmla="*/ 0 h 5334000"/>
                <a:gd name="connsiteX3" fmla="*/ 3429000 w 3429000"/>
                <a:gd name="connsiteY3" fmla="*/ 342900 h 5334000"/>
                <a:gd name="connsiteX4" fmla="*/ 3429000 w 3429000"/>
                <a:gd name="connsiteY4" fmla="*/ 4991100 h 5334000"/>
                <a:gd name="connsiteX5" fmla="*/ 3086100 w 3429000"/>
                <a:gd name="connsiteY5" fmla="*/ 5334000 h 5334000"/>
                <a:gd name="connsiteX6" fmla="*/ 342900 w 3429000"/>
                <a:gd name="connsiteY6" fmla="*/ 5334000 h 5334000"/>
                <a:gd name="connsiteX7" fmla="*/ 0 w 3429000"/>
                <a:gd name="connsiteY7" fmla="*/ 4991100 h 5334000"/>
                <a:gd name="connsiteX8" fmla="*/ 0 w 3429000"/>
                <a:gd name="connsiteY8" fmla="*/ 342900 h 533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0" h="5334000">
                  <a:moveTo>
                    <a:pt x="0" y="342900"/>
                  </a:moveTo>
                  <a:cubicBezTo>
                    <a:pt x="0" y="153522"/>
                    <a:pt x="153522" y="0"/>
                    <a:pt x="342900" y="0"/>
                  </a:cubicBezTo>
                  <a:lnTo>
                    <a:pt x="3086100" y="0"/>
                  </a:lnTo>
                  <a:cubicBezTo>
                    <a:pt x="3275478" y="0"/>
                    <a:pt x="3429000" y="153522"/>
                    <a:pt x="3429000" y="342900"/>
                  </a:cubicBezTo>
                  <a:lnTo>
                    <a:pt x="3429000" y="4991100"/>
                  </a:lnTo>
                  <a:cubicBezTo>
                    <a:pt x="3429000" y="5180478"/>
                    <a:pt x="3275478" y="5334000"/>
                    <a:pt x="3086100" y="5334000"/>
                  </a:cubicBezTo>
                  <a:lnTo>
                    <a:pt x="342900" y="5334000"/>
                  </a:lnTo>
                  <a:cubicBezTo>
                    <a:pt x="153522" y="5334000"/>
                    <a:pt x="0" y="5180478"/>
                    <a:pt x="0" y="4991100"/>
                  </a:cubicBezTo>
                  <a:lnTo>
                    <a:pt x="0" y="34290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7640" tIns="167640" rIns="167640" bIns="3901440" numCol="1" spcCol="1270" anchor="ctr" anchorCtr="0">
              <a:noAutofit/>
            </a:bodyPr>
            <a:lstStyle/>
            <a:p>
              <a:pPr lvl="0" algn="ctr" defTabSz="1955800">
                <a:lnSpc>
                  <a:spcPct val="90000"/>
                </a:lnSpc>
                <a:spcBef>
                  <a:spcPct val="0"/>
                </a:spcBef>
                <a:spcAft>
                  <a:spcPct val="35000"/>
                </a:spcAft>
              </a:pPr>
              <a:r>
                <a:rPr lang="en-US" sz="4400" kern="1200" dirty="0" err="1" smtClean="0"/>
                <a:t>llvm</a:t>
              </a:r>
              <a:r>
                <a:rPr lang="en-US" sz="4400" kern="1200" dirty="0" smtClean="0"/>
                <a:t>::Module</a:t>
              </a:r>
              <a:endParaRPr lang="en-US" sz="4400" kern="1200" dirty="0"/>
            </a:p>
          </p:txBody>
        </p:sp>
        <p:sp>
          <p:nvSpPr>
            <p:cNvPr id="5" name="Freeform 4"/>
            <p:cNvSpPr/>
            <p:nvPr/>
          </p:nvSpPr>
          <p:spPr>
            <a:xfrm>
              <a:off x="5219699" y="2973167"/>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IRBuilder</a:t>
              </a:r>
              <a:endParaRPr lang="en-US" sz="1600" kern="1200" dirty="0"/>
            </a:p>
          </p:txBody>
        </p:sp>
        <p:sp>
          <p:nvSpPr>
            <p:cNvPr id="8" name="Freeform 7"/>
            <p:cNvSpPr/>
            <p:nvPr/>
          </p:nvSpPr>
          <p:spPr>
            <a:xfrm>
              <a:off x="5219699" y="3324285"/>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::Value</a:t>
              </a:r>
              <a:endParaRPr lang="en-US" sz="1600" kern="1200" dirty="0"/>
            </a:p>
          </p:txBody>
        </p:sp>
        <p:sp>
          <p:nvSpPr>
            <p:cNvPr id="9" name="Freeform 8"/>
            <p:cNvSpPr/>
            <p:nvPr/>
          </p:nvSpPr>
          <p:spPr>
            <a:xfrm>
              <a:off x="5219699" y="3675403"/>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BasicBlock</a:t>
              </a:r>
              <a:endParaRPr lang="en-US" sz="1600" kern="1200" dirty="0"/>
            </a:p>
          </p:txBody>
        </p:sp>
        <p:sp>
          <p:nvSpPr>
            <p:cNvPr id="10" name="Freeform 9"/>
            <p:cNvSpPr/>
            <p:nvPr/>
          </p:nvSpPr>
          <p:spPr>
            <a:xfrm>
              <a:off x="5219699" y="4026521"/>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::Function</a:t>
              </a:r>
              <a:endParaRPr lang="en-US" sz="1600" kern="1200" dirty="0"/>
            </a:p>
          </p:txBody>
        </p:sp>
        <p:sp>
          <p:nvSpPr>
            <p:cNvPr id="11" name="Freeform 10"/>
            <p:cNvSpPr/>
            <p:nvPr/>
          </p:nvSpPr>
          <p:spPr>
            <a:xfrm>
              <a:off x="5219699" y="4377639"/>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GlobalVariable</a:t>
              </a:r>
              <a:endParaRPr lang="en-US" sz="1600" kern="1200" dirty="0"/>
            </a:p>
          </p:txBody>
        </p:sp>
        <p:sp>
          <p:nvSpPr>
            <p:cNvPr id="12" name="Freeform 11"/>
            <p:cNvSpPr/>
            <p:nvPr/>
          </p:nvSpPr>
          <p:spPr>
            <a:xfrm>
              <a:off x="5219699" y="4728757"/>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AllocaInst</a:t>
              </a:r>
              <a:endParaRPr lang="en-US" sz="1600" kern="1200" dirty="0"/>
            </a:p>
          </p:txBody>
        </p:sp>
        <p:sp>
          <p:nvSpPr>
            <p:cNvPr id="13" name="Freeform 12"/>
            <p:cNvSpPr/>
            <p:nvPr/>
          </p:nvSpPr>
          <p:spPr>
            <a:xfrm>
              <a:off x="5219699" y="5079875"/>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GEPInst</a:t>
              </a:r>
              <a:endParaRPr lang="en-US" sz="1600" kern="1200" dirty="0"/>
            </a:p>
          </p:txBody>
        </p:sp>
        <p:sp>
          <p:nvSpPr>
            <p:cNvPr id="14" name="Freeform 13"/>
            <p:cNvSpPr/>
            <p:nvPr/>
          </p:nvSpPr>
          <p:spPr>
            <a:xfrm>
              <a:off x="5219699" y="5430994"/>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CallInst</a:t>
              </a:r>
              <a:endParaRPr lang="en-US" sz="1600" kern="1200" dirty="0"/>
            </a:p>
          </p:txBody>
        </p:sp>
        <p:sp>
          <p:nvSpPr>
            <p:cNvPr id="15" name="Freeform 14"/>
            <p:cNvSpPr/>
            <p:nvPr/>
          </p:nvSpPr>
          <p:spPr>
            <a:xfrm>
              <a:off x="5219699" y="5782112"/>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smtClean="0"/>
                <a:t>…</a:t>
              </a:r>
            </a:p>
          </p:txBody>
        </p:sp>
      </p:grpSp>
      <p:cxnSp>
        <p:nvCxnSpPr>
          <p:cNvPr id="29" name="Straight Arrow Connector 28"/>
          <p:cNvCxnSpPr>
            <a:endCxn id="5" idx="0"/>
          </p:cNvCxnSpPr>
          <p:nvPr/>
        </p:nvCxnSpPr>
        <p:spPr>
          <a:xfrm>
            <a:off x="3543299" y="2990849"/>
            <a:ext cx="1676400" cy="12748"/>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8" idx="1"/>
          </p:cNvCxnSpPr>
          <p:nvPr/>
        </p:nvCxnSpPr>
        <p:spPr>
          <a:xfrm>
            <a:off x="3543299" y="3324285"/>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543299" y="3705224"/>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43299" y="4062412"/>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543299" y="4419599"/>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2" idx="0"/>
          </p:cNvCxnSpPr>
          <p:nvPr/>
        </p:nvCxnSpPr>
        <p:spPr>
          <a:xfrm>
            <a:off x="3543299" y="4419599"/>
            <a:ext cx="1676400" cy="339588"/>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3" idx="0"/>
          </p:cNvCxnSpPr>
          <p:nvPr/>
        </p:nvCxnSpPr>
        <p:spPr>
          <a:xfrm>
            <a:off x="3543299" y="4419599"/>
            <a:ext cx="1676400" cy="690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543299" y="4419599"/>
            <a:ext cx="1715386" cy="107156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0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sp>
        <p:nvSpPr>
          <p:cNvPr id="5" name="Rounded Rectangle 4"/>
          <p:cNvSpPr/>
          <p:nvPr/>
        </p:nvSpPr>
        <p:spPr>
          <a:xfrm>
            <a:off x="2971800" y="1371600"/>
            <a:ext cx="5943600" cy="5105400"/>
          </a:xfrm>
          <a:prstGeom prst="roundRect">
            <a:avLst/>
          </a:prstGeom>
          <a:solidFill>
            <a:schemeClr val="accent1">
              <a:lumMod val="20000"/>
              <a:lumOff val="80000"/>
            </a:schemeClr>
          </a:solidFill>
          <a:ln w="28575" cap="rnd">
            <a:solidFill>
              <a:schemeClr val="tx1">
                <a:lumMod val="50000"/>
                <a:lumOff val="50000"/>
              </a:schemeClr>
            </a:solidFill>
            <a:prstDash val="solid"/>
          </a:ln>
        </p:spPr>
        <p:txBody>
          <a:bodyPr wrap="square" rtlCol="0" anchor="t" anchorCtr="0">
            <a:noAutofit/>
          </a:bodyPr>
          <a:lstStyle/>
          <a:p>
            <a:pPr algn="r"/>
            <a:r>
              <a:rPr lang="en-US" sz="4400" dirty="0" err="1" smtClean="0">
                <a:solidFill>
                  <a:schemeClr val="tx2"/>
                </a:solidFill>
              </a:rPr>
              <a:t>MyApp</a:t>
            </a:r>
            <a:endParaRPr lang="en-US" sz="4400" dirty="0">
              <a:solidFill>
                <a:schemeClr val="tx2"/>
              </a:solidFill>
            </a:endParaRPr>
          </a:p>
        </p:txBody>
      </p:sp>
      <p:sp>
        <p:nvSpPr>
          <p:cNvPr id="11" name="Rounded Rectangle 10"/>
          <p:cNvSpPr/>
          <p:nvPr/>
        </p:nvSpPr>
        <p:spPr>
          <a:xfrm>
            <a:off x="3381377" y="2171262"/>
            <a:ext cx="2376486"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jnc_Lexer.rl.cpp.o</a:t>
            </a:r>
            <a:endParaRPr lang="en-US" dirty="0"/>
          </a:p>
        </p:txBody>
      </p:sp>
      <p:sp>
        <p:nvSpPr>
          <p:cNvPr id="12" name="Rounded Rectangle 11"/>
          <p:cNvSpPr/>
          <p:nvPr/>
        </p:nvSpPr>
        <p:spPr>
          <a:xfrm>
            <a:off x="3374233" y="2681517"/>
            <a:ext cx="2390774"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jnc_Parser.llk.cpp.o</a:t>
            </a:r>
            <a:endParaRPr lang="en-US" dirty="0"/>
          </a:p>
        </p:txBody>
      </p:sp>
      <p:sp>
        <p:nvSpPr>
          <p:cNvPr id="14" name="Rounded Rectangle 13"/>
          <p:cNvSpPr/>
          <p:nvPr/>
        </p:nvSpPr>
        <p:spPr>
          <a:xfrm>
            <a:off x="6203874" y="3191156"/>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llvm</a:t>
            </a:r>
            <a:r>
              <a:rPr lang="en-US" dirty="0"/>
              <a:t>::Module</a:t>
            </a:r>
          </a:p>
        </p:txBody>
      </p:sp>
      <p:sp>
        <p:nvSpPr>
          <p:cNvPr id="15" name="Rounded Rectangle 14"/>
          <p:cNvSpPr/>
          <p:nvPr/>
        </p:nvSpPr>
        <p:spPr>
          <a:xfrm>
            <a:off x="490871" y="1580285"/>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main.jnc</a:t>
            </a:r>
            <a:endParaRPr lang="en-US" dirty="0"/>
          </a:p>
        </p:txBody>
      </p:sp>
      <p:sp>
        <p:nvSpPr>
          <p:cNvPr id="16" name="Rounded Rectangle 15"/>
          <p:cNvSpPr/>
          <p:nvPr/>
        </p:nvSpPr>
        <p:spPr>
          <a:xfrm>
            <a:off x="490871" y="2059900"/>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utils.jnc</a:t>
            </a:r>
            <a:endParaRPr lang="en-US" dirty="0"/>
          </a:p>
        </p:txBody>
      </p:sp>
      <p:sp>
        <p:nvSpPr>
          <p:cNvPr id="19" name="Rounded Rectangle 18"/>
          <p:cNvSpPr/>
          <p:nvPr/>
        </p:nvSpPr>
        <p:spPr>
          <a:xfrm>
            <a:off x="497959" y="2579885"/>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a:t>...</a:t>
            </a:r>
          </a:p>
        </p:txBody>
      </p:sp>
      <p:sp>
        <p:nvSpPr>
          <p:cNvPr id="24" name="Rounded Rectangle 23"/>
          <p:cNvSpPr/>
          <p:nvPr/>
        </p:nvSpPr>
        <p:spPr>
          <a:xfrm>
            <a:off x="6197118" y="3712268"/>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chemeClr val="tx1">
                    <a:lumMod val="50000"/>
                    <a:lumOff val="50000"/>
                  </a:schemeClr>
                </a:solidFill>
              </a:rPr>
              <a:t>llvm</a:t>
            </a:r>
            <a:r>
              <a:rPr lang="en-US" dirty="0" smtClean="0">
                <a:solidFill>
                  <a:schemeClr val="tx1">
                    <a:lumMod val="50000"/>
                    <a:lumOff val="50000"/>
                  </a:schemeClr>
                </a:solidFill>
              </a:rPr>
              <a:t>::</a:t>
            </a:r>
            <a:r>
              <a:rPr lang="en-US" dirty="0" err="1" smtClean="0">
                <a:solidFill>
                  <a:schemeClr val="tx1">
                    <a:lumMod val="50000"/>
                    <a:lumOff val="50000"/>
                  </a:schemeClr>
                </a:solidFill>
              </a:rPr>
              <a:t>FunctionPassMgr</a:t>
            </a:r>
            <a:endParaRPr lang="en-US" dirty="0">
              <a:solidFill>
                <a:schemeClr val="tx1">
                  <a:lumMod val="50000"/>
                  <a:lumOff val="50000"/>
                </a:schemeClr>
              </a:solidFill>
            </a:endParaRPr>
          </a:p>
        </p:txBody>
      </p:sp>
      <p:sp>
        <p:nvSpPr>
          <p:cNvPr id="26" name="Rounded Rectangle 25"/>
          <p:cNvSpPr/>
          <p:nvPr/>
        </p:nvSpPr>
        <p:spPr>
          <a:xfrm>
            <a:off x="6569037" y="5971516"/>
            <a:ext cx="1676400" cy="715089"/>
          </a:xfrm>
          <a:prstGeom prst="roundRect">
            <a:avLst/>
          </a:prstGeom>
          <a:solidFill>
            <a:schemeClr val="accent2">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smtClean="0"/>
              <a:t>In-memory machine </a:t>
            </a:r>
            <a:r>
              <a:rPr lang="en-US" dirty="0"/>
              <a:t>code</a:t>
            </a:r>
          </a:p>
        </p:txBody>
      </p:sp>
      <p:sp>
        <p:nvSpPr>
          <p:cNvPr id="30" name="Rounded Rectangle 29"/>
          <p:cNvSpPr/>
          <p:nvPr/>
        </p:nvSpPr>
        <p:spPr>
          <a:xfrm>
            <a:off x="3155157" y="4452857"/>
            <a:ext cx="2476500" cy="2176543"/>
          </a:xfrm>
          <a:prstGeom prst="roundRect">
            <a:avLst/>
          </a:prstGeom>
          <a:solidFill>
            <a:schemeClr val="accent1">
              <a:lumMod val="20000"/>
              <a:lumOff val="80000"/>
            </a:schemeClr>
          </a:solid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Static libs</a:t>
            </a:r>
            <a:endParaRPr lang="en-US" sz="2000" dirty="0"/>
          </a:p>
        </p:txBody>
      </p:sp>
      <p:sp>
        <p:nvSpPr>
          <p:cNvPr id="21" name="Rounded Rectangle 20"/>
          <p:cNvSpPr/>
          <p:nvPr/>
        </p:nvSpPr>
        <p:spPr>
          <a:xfrm>
            <a:off x="3367090" y="4930706"/>
            <a:ext cx="2033587"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a:t>
            </a:r>
            <a:r>
              <a:rPr lang="en-US" dirty="0" err="1"/>
              <a:t>CoreLib</a:t>
            </a:r>
            <a:endParaRPr lang="en-US" dirty="0"/>
          </a:p>
        </p:txBody>
      </p:sp>
      <p:sp>
        <p:nvSpPr>
          <p:cNvPr id="22" name="Rounded Rectangle 21"/>
          <p:cNvSpPr/>
          <p:nvPr/>
        </p:nvSpPr>
        <p:spPr>
          <a:xfrm>
            <a:off x="3367089" y="5495954"/>
            <a:ext cx="2033588"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a:t>
            </a:r>
            <a:r>
              <a:rPr lang="en-US" dirty="0" err="1"/>
              <a:t>StdLib</a:t>
            </a:r>
            <a:endParaRPr lang="en-US" dirty="0"/>
          </a:p>
        </p:txBody>
      </p:sp>
      <p:sp>
        <p:nvSpPr>
          <p:cNvPr id="23" name="Rounded Rectangle 22"/>
          <p:cNvSpPr/>
          <p:nvPr/>
        </p:nvSpPr>
        <p:spPr>
          <a:xfrm>
            <a:off x="3381377" y="6035310"/>
            <a:ext cx="2033589"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rgbClr val="FF0000"/>
                </a:solidFill>
              </a:rPr>
              <a:t>MyAppLib</a:t>
            </a:r>
            <a:endParaRPr lang="en-US" dirty="0">
              <a:solidFill>
                <a:srgbClr val="FF0000"/>
              </a:solidFill>
            </a:endParaRPr>
          </a:p>
        </p:txBody>
      </p:sp>
      <p:sp>
        <p:nvSpPr>
          <p:cNvPr id="31" name="Rounded Rectangle 30"/>
          <p:cNvSpPr/>
          <p:nvPr/>
        </p:nvSpPr>
        <p:spPr>
          <a:xfrm>
            <a:off x="167462" y="3734633"/>
            <a:ext cx="2602319" cy="2800770"/>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Dynamic libs</a:t>
            </a:r>
            <a:endParaRPr lang="en-US" sz="2000" dirty="0"/>
          </a:p>
        </p:txBody>
      </p:sp>
      <p:sp>
        <p:nvSpPr>
          <p:cNvPr id="6" name="Rounded Rectangle 5"/>
          <p:cNvSpPr/>
          <p:nvPr/>
        </p:nvSpPr>
        <p:spPr>
          <a:xfrm>
            <a:off x="497959" y="4273432"/>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io_base.jncx</a:t>
            </a:r>
            <a:endParaRPr lang="en-US" dirty="0"/>
          </a:p>
        </p:txBody>
      </p:sp>
      <p:sp>
        <p:nvSpPr>
          <p:cNvPr id="8" name="Rounded Rectangle 7"/>
          <p:cNvSpPr/>
          <p:nvPr/>
        </p:nvSpPr>
        <p:spPr>
          <a:xfrm>
            <a:off x="497959" y="4800577"/>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io_pcap.jncx</a:t>
            </a:r>
            <a:endParaRPr lang="en-US" dirty="0"/>
          </a:p>
        </p:txBody>
      </p:sp>
      <p:sp>
        <p:nvSpPr>
          <p:cNvPr id="10" name="Rounded Rectangle 9"/>
          <p:cNvSpPr/>
          <p:nvPr/>
        </p:nvSpPr>
        <p:spPr>
          <a:xfrm>
            <a:off x="497959" y="5801915"/>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a:t>...</a:t>
            </a:r>
          </a:p>
        </p:txBody>
      </p:sp>
      <p:sp>
        <p:nvSpPr>
          <p:cNvPr id="29" name="Rounded Rectangle 28"/>
          <p:cNvSpPr/>
          <p:nvPr/>
        </p:nvSpPr>
        <p:spPr>
          <a:xfrm>
            <a:off x="497959" y="5291643"/>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rgbClr val="FF0000"/>
                </a:solidFill>
              </a:rPr>
              <a:t>my_usb.jncx</a:t>
            </a:r>
            <a:endParaRPr lang="en-US" dirty="0">
              <a:solidFill>
                <a:srgbClr val="FF0000"/>
              </a:solidFill>
            </a:endParaRPr>
          </a:p>
        </p:txBody>
      </p:sp>
      <p:sp>
        <p:nvSpPr>
          <p:cNvPr id="32" name="Rounded Rectangle 31"/>
          <p:cNvSpPr/>
          <p:nvPr/>
        </p:nvSpPr>
        <p:spPr>
          <a:xfrm>
            <a:off x="167462" y="879268"/>
            <a:ext cx="2602319" cy="2311367"/>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Sources</a:t>
            </a:r>
            <a:endParaRPr lang="en-US" sz="2000" dirty="0"/>
          </a:p>
        </p:txBody>
      </p:sp>
      <p:sp>
        <p:nvSpPr>
          <p:cNvPr id="33" name="Rounded Rectangle 32"/>
          <p:cNvSpPr/>
          <p:nvPr/>
        </p:nvSpPr>
        <p:spPr>
          <a:xfrm>
            <a:off x="3155158" y="1617490"/>
            <a:ext cx="2780582" cy="2094778"/>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Jancy front-end</a:t>
            </a:r>
            <a:endParaRPr lang="en-US" sz="2000" dirty="0"/>
          </a:p>
        </p:txBody>
      </p:sp>
      <p:sp>
        <p:nvSpPr>
          <p:cNvPr id="35" name="Rounded Rectangle 34"/>
          <p:cNvSpPr/>
          <p:nvPr/>
        </p:nvSpPr>
        <p:spPr>
          <a:xfrm>
            <a:off x="6037962" y="2579886"/>
            <a:ext cx="2725038" cy="3120380"/>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LLVM back-end</a:t>
            </a:r>
            <a:endParaRPr lang="en-US" sz="2000" dirty="0"/>
          </a:p>
        </p:txBody>
      </p:sp>
      <p:sp>
        <p:nvSpPr>
          <p:cNvPr id="36" name="Rounded Rectangle 35"/>
          <p:cNvSpPr/>
          <p:nvPr/>
        </p:nvSpPr>
        <p:spPr>
          <a:xfrm>
            <a:off x="6203874" y="4248545"/>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llvm</a:t>
            </a:r>
            <a:r>
              <a:rPr lang="en-US" dirty="0" smtClean="0"/>
              <a:t>::</a:t>
            </a:r>
            <a:r>
              <a:rPr lang="en-US" dirty="0" err="1" smtClean="0"/>
              <a:t>EngineBuilder</a:t>
            </a:r>
            <a:endParaRPr lang="en-US" dirty="0"/>
          </a:p>
        </p:txBody>
      </p:sp>
      <p:cxnSp>
        <p:nvCxnSpPr>
          <p:cNvPr id="37" name="Straight Arrow Connector 36"/>
          <p:cNvCxnSpPr>
            <a:endCxn id="20" idx="1"/>
          </p:cNvCxnSpPr>
          <p:nvPr/>
        </p:nvCxnSpPr>
        <p:spPr>
          <a:xfrm flipV="1">
            <a:off x="2514600" y="4053921"/>
            <a:ext cx="866777" cy="15440"/>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1" idx="1"/>
          </p:cNvCxnSpPr>
          <p:nvPr/>
        </p:nvCxnSpPr>
        <p:spPr>
          <a:xfrm>
            <a:off x="2514600" y="2375573"/>
            <a:ext cx="866777" cy="1"/>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581400" y="4258232"/>
            <a:ext cx="0" cy="466168"/>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562600" y="3421280"/>
            <a:ext cx="642939" cy="0"/>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367090" y="3190635"/>
            <a:ext cx="2390773"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::Module</a:t>
            </a:r>
          </a:p>
        </p:txBody>
      </p:sp>
      <p:cxnSp>
        <p:nvCxnSpPr>
          <p:cNvPr id="63" name="Straight Arrow Connector 62"/>
          <p:cNvCxnSpPr>
            <a:endCxn id="26" idx="0"/>
          </p:cNvCxnSpPr>
          <p:nvPr/>
        </p:nvCxnSpPr>
        <p:spPr>
          <a:xfrm>
            <a:off x="7407237" y="5339329"/>
            <a:ext cx="0" cy="632187"/>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203874" y="4780865"/>
            <a:ext cx="2406726" cy="715089"/>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smtClean="0"/>
              <a:t>llvm</a:t>
            </a:r>
            <a:r>
              <a:rPr lang="en-US" dirty="0" smtClean="0"/>
              <a:t>::JIT</a:t>
            </a:r>
          </a:p>
          <a:p>
            <a:pPr algn="ctr"/>
            <a:r>
              <a:rPr lang="en-US" dirty="0" err="1" smtClean="0"/>
              <a:t>llvm</a:t>
            </a:r>
            <a:r>
              <a:rPr lang="en-US" dirty="0"/>
              <a:t>::MCJIT</a:t>
            </a:r>
          </a:p>
        </p:txBody>
      </p:sp>
      <p:cxnSp>
        <p:nvCxnSpPr>
          <p:cNvPr id="57" name="Elbow Connector 56"/>
          <p:cNvCxnSpPr/>
          <p:nvPr/>
        </p:nvCxnSpPr>
        <p:spPr>
          <a:xfrm rot="16200000" flipH="1">
            <a:off x="5265751" y="4073519"/>
            <a:ext cx="1080585" cy="782150"/>
          </a:xfrm>
          <a:prstGeom prst="bentConnector3">
            <a:avLst>
              <a:gd name="adj1" fmla="val 50000"/>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381377" y="3849609"/>
            <a:ext cx="2390774" cy="408623"/>
          </a:xfrm>
          <a:prstGeom prst="roundRect">
            <a:avLst/>
          </a:prstGeom>
          <a:solidFill>
            <a:schemeClr val="accent1">
              <a:lumMod val="75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chemeClr val="bg1"/>
                </a:solidFill>
              </a:rPr>
              <a:t>jnc</a:t>
            </a:r>
            <a:r>
              <a:rPr lang="en-US" dirty="0">
                <a:solidFill>
                  <a:schemeClr val="bg1"/>
                </a:solidFill>
              </a:rPr>
              <a:t>::</a:t>
            </a:r>
            <a:r>
              <a:rPr lang="en-US" dirty="0" err="1">
                <a:solidFill>
                  <a:schemeClr val="bg1"/>
                </a:solidFill>
              </a:rPr>
              <a:t>ExtensionLibMgr</a:t>
            </a:r>
            <a:endParaRPr lang="en-US" dirty="0">
              <a:solidFill>
                <a:schemeClr val="bg1"/>
              </a:solidFill>
            </a:endParaRPr>
          </a:p>
        </p:txBody>
      </p:sp>
    </p:spTree>
    <p:extLst>
      <p:ext uri="{BB962C8B-B14F-4D97-AF65-F5344CB8AC3E}">
        <p14:creationId xmlns:p14="http://schemas.microsoft.com/office/powerpoint/2010/main" val="10911845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600200"/>
            <a:ext cx="8458200" cy="4525963"/>
          </a:xfrm>
        </p:spPr>
        <p:txBody>
          <a:bodyPr/>
          <a:lstStyle/>
          <a:p>
            <a:r>
              <a:rPr lang="en-US" dirty="0" smtClean="0"/>
              <a:t>Open source LLVM-based scripting language</a:t>
            </a:r>
          </a:p>
          <a:p>
            <a:r>
              <a:rPr lang="en-US" dirty="0" smtClean="0"/>
              <a:t>Offers unique features</a:t>
            </a:r>
          </a:p>
          <a:p>
            <a:r>
              <a:rPr lang="en-US" dirty="0" smtClean="0"/>
              <a:t>Used </a:t>
            </a:r>
            <a:r>
              <a:rPr lang="en-US" dirty="0" smtClean="0"/>
              <a:t>in a real-life product IO </a:t>
            </a:r>
            <a:r>
              <a:rPr lang="en-US" dirty="0" smtClean="0"/>
              <a:t>Ninja</a:t>
            </a:r>
            <a:endParaRPr lang="en-US" dirty="0" smtClean="0"/>
          </a:p>
          <a:p>
            <a:r>
              <a:rPr lang="en-US" dirty="0"/>
              <a:t>Comes with NetBeans-based </a:t>
            </a:r>
            <a:r>
              <a:rPr lang="en-US" dirty="0" smtClean="0"/>
              <a:t>IDE</a:t>
            </a:r>
          </a:p>
          <a:p>
            <a:r>
              <a:rPr lang="en-US" dirty="0" smtClean="0"/>
              <a:t>Live demo on the website</a:t>
            </a:r>
            <a:endParaRPr lang="en-US" dirty="0"/>
          </a:p>
          <a:p>
            <a:r>
              <a:rPr lang="en-US" dirty="0" smtClean="0"/>
              <a:t>Play</a:t>
            </a:r>
            <a:r>
              <a:rPr lang="en-US" dirty="0" smtClean="0"/>
              <a:t>, contribute, use in your </a:t>
            </a:r>
            <a:r>
              <a:rPr lang="en-US" dirty="0" smtClean="0"/>
              <a:t>projects</a:t>
            </a:r>
            <a:endParaRPr lang="en-US" dirty="0" smtClean="0"/>
          </a:p>
        </p:txBody>
      </p:sp>
      <p:pic>
        <p:nvPicPr>
          <p:cNvPr id="2050" name="Picture 2" descr="Jancy Scripting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410" y="2722960"/>
            <a:ext cx="2047875" cy="3333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38666" y="5582840"/>
            <a:ext cx="3066673" cy="461665"/>
          </a:xfrm>
          <a:prstGeom prst="rect">
            <a:avLst/>
          </a:prstGeom>
          <a:noFill/>
        </p:spPr>
        <p:txBody>
          <a:bodyPr wrap="none" rtlCol="0">
            <a:spAutoFit/>
          </a:bodyPr>
          <a:lstStyle/>
          <a:p>
            <a:pPr algn="ctr"/>
            <a:r>
              <a:rPr lang="en-US" sz="2400" dirty="0" smtClean="0">
                <a:hlinkClick r:id="rId4"/>
              </a:rPr>
              <a:t>http://tibbo.com/jancy</a:t>
            </a:r>
            <a:endParaRPr lang="en-US" sz="2400" dirty="0"/>
          </a:p>
        </p:txBody>
      </p:sp>
      <p:sp>
        <p:nvSpPr>
          <p:cNvPr id="7" name="TextBox 6"/>
          <p:cNvSpPr txBox="1"/>
          <p:nvPr/>
        </p:nvSpPr>
        <p:spPr>
          <a:xfrm>
            <a:off x="3282800" y="6091535"/>
            <a:ext cx="2578399" cy="461665"/>
          </a:xfrm>
          <a:prstGeom prst="rect">
            <a:avLst/>
          </a:prstGeom>
          <a:noFill/>
        </p:spPr>
        <p:txBody>
          <a:bodyPr wrap="none" rtlCol="0">
            <a:spAutoFit/>
          </a:bodyPr>
          <a:lstStyle/>
          <a:p>
            <a:pPr algn="ctr"/>
            <a:r>
              <a:rPr lang="en-US" sz="2400" u="sng" dirty="0" smtClean="0">
                <a:solidFill>
                  <a:srgbClr val="1D12F6"/>
                </a:solidFill>
              </a:rPr>
              <a:t>vovkos@tibbo.com</a:t>
            </a:r>
            <a:endParaRPr lang="en-US" sz="2400" u="sng" dirty="0">
              <a:solidFill>
                <a:srgbClr val="1D12F6"/>
              </a:solidFill>
            </a:endParaRPr>
          </a:p>
        </p:txBody>
      </p:sp>
    </p:spTree>
    <p:extLst>
      <p:ext uri="{BB962C8B-B14F-4D97-AF65-F5344CB8AC3E}">
        <p14:creationId xmlns:p14="http://schemas.microsoft.com/office/powerpoint/2010/main" val="11842367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recursive descent?</a:t>
            </a:r>
            <a:endParaRPr lang="en-US" dirty="0"/>
          </a:p>
        </p:txBody>
      </p:sp>
      <p:sp>
        <p:nvSpPr>
          <p:cNvPr id="3" name="Content Placeholder 2"/>
          <p:cNvSpPr>
            <a:spLocks noGrp="1"/>
          </p:cNvSpPr>
          <p:nvPr>
            <p:ph idx="1"/>
          </p:nvPr>
        </p:nvSpPr>
        <p:spPr/>
        <p:txBody>
          <a:bodyPr/>
          <a:lstStyle/>
          <a:p>
            <a:r>
              <a:rPr lang="en-US" dirty="0" smtClean="0"/>
              <a:t>Easy to experiment with syntax</a:t>
            </a:r>
          </a:p>
          <a:p>
            <a:r>
              <a:rPr lang="en-US" dirty="0" smtClean="0"/>
              <a:t>EBNF </a:t>
            </a:r>
            <a:r>
              <a:rPr lang="en-US" dirty="0"/>
              <a:t>grammar as a permanently relevant syntax reference</a:t>
            </a:r>
          </a:p>
          <a:p>
            <a:r>
              <a:rPr lang="en-US" dirty="0"/>
              <a:t>Natural </a:t>
            </a:r>
            <a:r>
              <a:rPr lang="en-US" dirty="0" smtClean="0"/>
              <a:t>constraints to not let you get too crazy with the syntax</a:t>
            </a:r>
          </a:p>
          <a:p>
            <a:endParaRPr lang="en-US" dirty="0"/>
          </a:p>
        </p:txBody>
      </p:sp>
    </p:spTree>
    <p:extLst>
      <p:ext uri="{BB962C8B-B14F-4D97-AF65-F5344CB8AC3E}">
        <p14:creationId xmlns:p14="http://schemas.microsoft.com/office/powerpoint/2010/main" val="1331698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application</a:t>
            </a:r>
            <a:endParaRPr lang="en-US" dirty="0"/>
          </a:p>
        </p:txBody>
      </p:sp>
      <p:sp>
        <p:nvSpPr>
          <p:cNvPr id="3" name="Rectangle 2"/>
          <p:cNvSpPr/>
          <p:nvPr/>
        </p:nvSpPr>
        <p:spPr>
          <a:xfrm>
            <a:off x="904874" y="1874728"/>
            <a:ext cx="7324725"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Courier New" panose="02070309020205020404" pitchFamily="49" charset="0"/>
                <a:cs typeface="Courier New" panose="02070309020205020404" pitchFamily="49" charset="0"/>
              </a:rPr>
              <a:t>class</a:t>
            </a:r>
            <a:r>
              <a:rPr lang="ru-RU" sz="1400" dirty="0">
                <a:latin typeface="Courier New" panose="02070309020205020404" pitchFamily="49" charset="0"/>
                <a:cs typeface="Courier New" panose="02070309020205020404" pitchFamily="49" charset="0"/>
              </a:rPr>
              <a:t> C1</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foo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x,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y,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z)</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bar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C1 c;</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 c.foo ~(,, 300);</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f (100, 200);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=&gt; c.foo (100, 200, 300);</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46702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Autoget</a:t>
            </a:r>
            <a:r>
              <a:rPr lang="en-US" dirty="0" smtClean="0"/>
              <a:t> properties</a:t>
            </a:r>
            <a:endParaRPr lang="en-US" dirty="0"/>
          </a:p>
        </p:txBody>
      </p:sp>
      <p:sp>
        <p:nvSpPr>
          <p:cNvPr id="3" name="Rectangle 2"/>
          <p:cNvSpPr/>
          <p:nvPr/>
        </p:nvSpPr>
        <p:spPr>
          <a:xfrm>
            <a:off x="647700" y="2212777"/>
            <a:ext cx="78486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autoget</a:t>
            </a:r>
            <a:r>
              <a:rPr lang="en-US" sz="1400" dirty="0">
                <a:solidFill>
                  <a:srgbClr val="1D12F6"/>
                </a:solidFill>
                <a:latin typeface="Courier New" panose="02070309020205020404" pitchFamily="49" charset="0"/>
                <a:cs typeface="Courier New" panose="02070309020205020404" pitchFamily="49" charset="0"/>
              </a:rPr>
              <a:t> property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a:t>
            </a:r>
          </a:p>
        </p:txBody>
      </p:sp>
      <p:sp>
        <p:nvSpPr>
          <p:cNvPr id="7" name="Rectangle 6"/>
          <p:cNvSpPr/>
          <p:nvPr/>
        </p:nvSpPr>
        <p:spPr>
          <a:xfrm>
            <a:off x="647700" y="3886200"/>
            <a:ext cx="78486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 = x;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the name of a compiler-generated field is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m_value</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7680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Wanted! (for IO Ninja)</a:t>
            </a:r>
            <a:endParaRPr lang="en-US" dirty="0"/>
          </a:p>
        </p:txBody>
      </p:sp>
      <p:sp>
        <p:nvSpPr>
          <p:cNvPr id="3" name="Content Placeholder 2"/>
          <p:cNvSpPr>
            <a:spLocks noGrp="1"/>
          </p:cNvSpPr>
          <p:nvPr>
            <p:ph idx="1"/>
          </p:nvPr>
        </p:nvSpPr>
        <p:spPr/>
        <p:txBody>
          <a:bodyPr/>
          <a:lstStyle/>
          <a:p>
            <a:r>
              <a:rPr lang="en-US" dirty="0" smtClean="0"/>
              <a:t>IO</a:t>
            </a:r>
          </a:p>
          <a:p>
            <a:pPr lvl="1"/>
            <a:r>
              <a:rPr lang="en-US" dirty="0" smtClean="0"/>
              <a:t>Safe pointer arithmetic</a:t>
            </a:r>
          </a:p>
          <a:p>
            <a:pPr lvl="1"/>
            <a:r>
              <a:rPr lang="en-US" dirty="0" smtClean="0"/>
              <a:t>High level of source compatibility with C</a:t>
            </a:r>
          </a:p>
          <a:p>
            <a:pPr lvl="1"/>
            <a:r>
              <a:rPr lang="en-US" dirty="0"/>
              <a:t>Built-in incremental </a:t>
            </a:r>
            <a:r>
              <a:rPr lang="en-US" dirty="0" err="1" smtClean="0"/>
              <a:t>lexer</a:t>
            </a:r>
            <a:r>
              <a:rPr lang="en-US" dirty="0" smtClean="0"/>
              <a:t> generator</a:t>
            </a:r>
          </a:p>
        </p:txBody>
      </p:sp>
    </p:spTree>
    <p:extLst>
      <p:ext uri="{BB962C8B-B14F-4D97-AF65-F5344CB8AC3E}">
        <p14:creationId xmlns:p14="http://schemas.microsoft.com/office/powerpoint/2010/main" val="3774031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properties</a:t>
            </a:r>
            <a:endParaRPr lang="en-US" dirty="0"/>
          </a:p>
        </p:txBody>
      </p:sp>
      <p:sp>
        <p:nvSpPr>
          <p:cNvPr id="3" name="Rectangle 2"/>
          <p:cNvSpPr/>
          <p:nvPr/>
        </p:nvSpPr>
        <p:spPr>
          <a:xfrm>
            <a:off x="914400" y="1772815"/>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indexed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4876800"/>
            <a:ext cx="7319554"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 =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 [10];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g_prop</a:t>
            </a:r>
            <a:r>
              <a:rPr lang="en-US" sz="1400" dirty="0">
                <a:latin typeface="Courier New" panose="02070309020205020404" pitchFamily="49" charset="0"/>
                <a:cs typeface="Courier New" panose="02070309020205020404" pitchFamily="49" charset="0"/>
              </a:rPr>
              <a:t> [x] [20] = 100;</a:t>
            </a:r>
          </a:p>
          <a:p>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895350" y="2628781"/>
            <a:ext cx="7319554"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g_prop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get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j);</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r>
              <a:rPr lang="ru-RU"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j,</a:t>
            </a:r>
            <a:r>
              <a:rPr lang="ru-RU"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r>
              <a:rPr lang="ru-RU"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j, </a:t>
            </a:r>
            <a:r>
              <a:rPr lang="en-US" sz="1400" dirty="0">
                <a:solidFill>
                  <a:srgbClr val="1D12F6"/>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x);</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3340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507845" y="1383268"/>
            <a:ext cx="4128310" cy="523220"/>
          </a:xfrm>
          <a:prstGeom prst="rect">
            <a:avLst/>
          </a:prstGeom>
          <a:noFill/>
        </p:spPr>
        <p:txBody>
          <a:bodyPr wrap="none" rtlCol="0">
            <a:spAutoFit/>
          </a:bodyPr>
          <a:lstStyle/>
          <a:p>
            <a:r>
              <a:rPr lang="en-US" sz="2800" dirty="0" smtClean="0"/>
              <a:t>Step #1 – Define structures</a:t>
            </a:r>
            <a:endParaRPr lang="en-US" sz="2800" dirty="0"/>
          </a:p>
        </p:txBody>
      </p:sp>
      <p:sp>
        <p:nvSpPr>
          <p:cNvPr id="15" name="Rectangle 14"/>
          <p:cNvSpPr/>
          <p:nvPr/>
        </p:nvSpPr>
        <p:spPr>
          <a:xfrm>
            <a:off x="914400" y="2286000"/>
            <a:ext cx="7315200" cy="332398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BigEndianStructure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_fields_ = [</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"version"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 4),</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headerLength</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 4),</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typeOfService</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BigEndianStructure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_fields_ = [</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"type"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"code"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headerChecksum</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c_ushort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388321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size = min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memmove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addressof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size)</a:t>
            </a:r>
          </a:p>
          <a:p>
            <a:endParaRPr lang="en-US" sz="1400" dirty="0">
              <a:latin typeface="Courier New" panose="02070309020205020404" pitchFamily="49" charset="0"/>
              <a:cs typeface="Courier New" panose="02070309020205020404" pitchFamily="49" charset="0"/>
            </a:endParaRPr>
          </a:p>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printIp</a:t>
            </a:r>
            <a:r>
              <a:rPr lang="en-US" sz="1400" dirty="0">
                <a:latin typeface="Courier New" panose="02070309020205020404" pitchFamily="49" charset="0"/>
                <a:cs typeface="Courier New" panose="02070309020205020404" pitchFamily="49" charset="0"/>
              </a:rPr>
              <a:t> (buffer):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buffer)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ipHdr.version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ipHdr.protocol</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buffer [</a:t>
            </a:r>
            <a:r>
              <a:rPr lang="en-US" sz="1400" dirty="0" err="1">
                <a:latin typeface="Courier New" panose="02070309020205020404" pitchFamily="49" charset="0"/>
                <a:cs typeface="Courier New" panose="02070309020205020404" pitchFamily="49" charset="0"/>
              </a:rPr>
              <a:t>ipHdr.headerLength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icmpHdr.type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13205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size = min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memmove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addressof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size)</a:t>
            </a:r>
          </a:p>
          <a:p>
            <a:endParaRPr lang="en-US" sz="1400" dirty="0">
              <a:latin typeface="Courier New" panose="02070309020205020404" pitchFamily="49" charset="0"/>
              <a:cs typeface="Courier New" panose="02070309020205020404" pitchFamily="49" charset="0"/>
            </a:endParaRPr>
          </a:p>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printIp</a:t>
            </a:r>
            <a:r>
              <a:rPr lang="en-US" sz="1400" dirty="0">
                <a:latin typeface="Courier New" panose="02070309020205020404" pitchFamily="49" charset="0"/>
                <a:cs typeface="Courier New" panose="02070309020205020404" pitchFamily="49" charset="0"/>
              </a:rPr>
              <a:t> (buffer):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buffer)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dirty="0">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ipHdr.version</a:t>
            </a:r>
            <a:endParaRPr lang="en-US" sz="1400" b="1" dirty="0">
              <a:solidFill>
                <a:srgbClr val="FF0000"/>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ipHdr.protocol</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buffer [</a:t>
            </a:r>
            <a:r>
              <a:rPr lang="en-US" sz="1400" b="1" dirty="0" err="1">
                <a:solidFill>
                  <a:srgbClr val="FF0000"/>
                </a:solidFill>
                <a:latin typeface="Courier New" panose="02070309020205020404" pitchFamily="49" charset="0"/>
                <a:cs typeface="Courier New" panose="02070309020205020404" pitchFamily="49" charset="0"/>
              </a:rPr>
              <a:t>ipHdr.headerLength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dirty="0">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icmpHdr.type</a:t>
            </a:r>
            <a:endParaRPr lang="en-US" sz="1400" b="1" dirty="0">
              <a:solidFill>
                <a:srgbClr val="FF0000"/>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081364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Schedulers</a:t>
            </a:r>
            <a:endParaRPr lang="en-US" dirty="0"/>
          </a:p>
        </p:txBody>
      </p:sp>
      <p:sp>
        <p:nvSpPr>
          <p:cNvPr id="3" name="Rectangle 2"/>
          <p:cNvSpPr/>
          <p:nvPr/>
        </p:nvSpPr>
        <p:spPr>
          <a:xfrm>
            <a:off x="914400" y="1371600"/>
            <a:ext cx="73152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Courier New" panose="02070309020205020404" pitchFamily="49" charset="0"/>
                <a:cs typeface="Courier New" panose="02070309020205020404" pitchFamily="49" charset="0"/>
              </a:rPr>
              <a:t>class</a:t>
            </a:r>
            <a:r>
              <a:rPr lang="ru-RU" sz="1400" dirty="0">
                <a:latin typeface="Courier New" panose="02070309020205020404" pitchFamily="49" charset="0"/>
                <a:cs typeface="Courier New" panose="02070309020205020404" pitchFamily="49" charset="0"/>
              </a:rPr>
              <a:t> Scheduler</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abstract</a:t>
            </a:r>
            <a:r>
              <a:rPr lang="ru-RU" sz="1400" dirty="0">
                <a:latin typeface="Courier New" panose="02070309020205020404" pitchFamily="49" charset="0"/>
                <a:cs typeface="Courier New" panose="02070309020205020404" pitchFamily="49" charset="0"/>
              </a:rPr>
              <a:t> schedule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4" name="Rectangle 3"/>
          <p:cNvSpPr/>
          <p:nvPr/>
        </p:nvSpPr>
        <p:spPr>
          <a:xfrm>
            <a:off x="914400" y="2676525"/>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Courier New" panose="02070309020205020404" pitchFamily="49" charset="0"/>
                <a:cs typeface="Courier New" panose="02070309020205020404" pitchFamily="49" charset="0"/>
              </a:rPr>
              <a:t>class</a:t>
            </a:r>
            <a:r>
              <a:rPr lang="ru-RU" sz="1400" dirty="0">
                <a:latin typeface="Courier New" panose="02070309020205020404" pitchFamily="49" charset="0"/>
                <a:cs typeface="Courier New" panose="02070309020205020404" pitchFamily="49" charset="0"/>
              </a:rPr>
              <a:t> WorkerThread: jnc.Scheduler</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override</a:t>
            </a:r>
            <a:r>
              <a:rPr lang="ru-RU" sz="1400" dirty="0">
                <a:latin typeface="Courier New" panose="02070309020205020404" pitchFamily="49" charset="0"/>
                <a:cs typeface="Courier New" panose="02070309020205020404" pitchFamily="49" charset="0"/>
              </a:rPr>
              <a:t> schedule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enqueue f and signal worker thread event</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workerThread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for</a:t>
            </a:r>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wait for worker thread event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 = getNextRequest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f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673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schedulers</a:t>
            </a:r>
            <a:endParaRPr lang="en-US" dirty="0"/>
          </a:p>
        </p:txBody>
      </p:sp>
      <p:sp>
        <p:nvSpPr>
          <p:cNvPr id="3" name="Rectangle 2"/>
          <p:cNvSpPr/>
          <p:nvPr/>
        </p:nvSpPr>
        <p:spPr>
          <a:xfrm>
            <a:off x="914400" y="2057400"/>
            <a:ext cx="7315200"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startSomeAsyncStuff</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onComplete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foo </a:t>
            </a:r>
            <a:r>
              <a:rPr lang="en-US" sz="1400" dirty="0" smtClean="0">
                <a:latin typeface="Courier New" panose="02070309020205020404" pitchFamily="49" charset="0"/>
                <a:cs typeface="Courier New" panose="02070309020205020404" pitchFamily="49" charset="0"/>
              </a:rPr>
              <a:t>(</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result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bar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workerThread.start</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create a scheduled pointer and pass it as completion routine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doSomeAsyncStuff</a:t>
            </a:r>
            <a:r>
              <a:rPr lang="en-US" sz="1400" dirty="0">
                <a:latin typeface="Courier New" panose="02070309020205020404" pitchFamily="49" charset="0"/>
                <a:cs typeface="Courier New" panose="02070309020205020404" pitchFamily="49" charset="0"/>
              </a:rPr>
              <a:t>  (foo @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(foo @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(-1);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...or schedule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immediatly</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23180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Real-life example from IO Ninja</a:t>
            </a:r>
            <a:endParaRPr lang="en-US" dirty="0"/>
          </a:p>
        </p:txBody>
      </p:sp>
      <p:sp>
        <p:nvSpPr>
          <p:cNvPr id="3" name="Rectangle 2"/>
          <p:cNvSpPr/>
          <p:nvPr/>
        </p:nvSpPr>
        <p:spPr>
          <a:xfrm>
            <a:off x="914400" y="2305615"/>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TcpListenerSession.</a:t>
            </a:r>
            <a:r>
              <a:rPr lang="en-US" sz="1400" dirty="0" err="1">
                <a:solidFill>
                  <a:srgbClr val="1D12F6"/>
                </a:solidFill>
                <a:latin typeface="Courier New" panose="02070309020205020404" pitchFamily="49" charset="0"/>
                <a:cs typeface="Courier New" panose="02070309020205020404" pitchFamily="49" charset="0"/>
              </a:rPr>
              <a:t>construct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doc.PluginHost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pluginHost</a:t>
            </a:r>
            <a:r>
              <a:rPr lang="en-US" sz="1400" dirty="0">
                <a:latin typeface="Courier New" panose="02070309020205020404" pitchFamily="49" charset="0"/>
                <a:cs typeface="Courier New" panose="02070309020205020404" pitchFamily="49" charset="0"/>
              </a:rPr>
              <a:t>)</a:t>
            </a: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m_listenerSocket = </a:t>
            </a:r>
            <a:r>
              <a:rPr lang="ru-RU" sz="1400" dirty="0">
                <a:solidFill>
                  <a:srgbClr val="1D12F6"/>
                </a:solidFill>
                <a:latin typeface="Courier New" panose="02070309020205020404" pitchFamily="49" charset="0"/>
                <a:cs typeface="Courier New" panose="02070309020205020404" pitchFamily="49" charset="0"/>
              </a:rPr>
              <a:t>new</a:t>
            </a:r>
            <a:r>
              <a:rPr lang="ru-RU" sz="1400" dirty="0">
                <a:latin typeface="Courier New" panose="02070309020205020404" pitchFamily="49" charset="0"/>
                <a:cs typeface="Courier New" panose="02070309020205020404" pitchFamily="49" charset="0"/>
              </a:rPr>
              <a:t> io.Socket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m_listenerSocket.m_onSocketEvent +=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onListenerSocketEvent @ pluginHost.m_mainThreadScheduler;</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TcpListenerSession.onListenerSocketEvent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io.SocketEventParams</a:t>
            </a:r>
            <a:r>
              <a:rPr lang="en-US" sz="1400" dirty="0" smtClean="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params</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p>
          <a:p>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78064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POD vs non-POD</a:t>
            </a:r>
            <a:endParaRPr lang="en-US" dirty="0"/>
          </a:p>
        </p:txBody>
      </p:sp>
      <p:sp>
        <p:nvSpPr>
          <p:cNvPr id="3" name="Content Placeholder 2"/>
          <p:cNvSpPr>
            <a:spLocks noGrp="1"/>
          </p:cNvSpPr>
          <p:nvPr>
            <p:ph idx="1"/>
          </p:nvPr>
        </p:nvSpPr>
        <p:spPr/>
        <p:txBody>
          <a:bodyPr>
            <a:normAutofit lnSpcReduction="10000"/>
          </a:bodyPr>
          <a:lstStyle/>
          <a:p>
            <a:r>
              <a:rPr lang="en-US" dirty="0" smtClean="0"/>
              <a:t>POD: no meta-data</a:t>
            </a:r>
          </a:p>
          <a:p>
            <a:pPr lvl="1"/>
            <a:r>
              <a:rPr lang="en-US" dirty="0" smtClean="0"/>
              <a:t>Primitive types</a:t>
            </a:r>
          </a:p>
          <a:p>
            <a:pPr lvl="1"/>
            <a:r>
              <a:rPr lang="en-US" dirty="0" smtClean="0"/>
              <a:t>Aggregates of PODs</a:t>
            </a:r>
          </a:p>
          <a:p>
            <a:pPr lvl="1"/>
            <a:r>
              <a:rPr lang="en-US" dirty="0" smtClean="0"/>
              <a:t>Can be arbitrary modified byte-by-byte</a:t>
            </a:r>
          </a:p>
          <a:p>
            <a:r>
              <a:rPr lang="en-US" dirty="0" smtClean="0"/>
              <a:t>Non-POD: have meta-data</a:t>
            </a:r>
          </a:p>
          <a:p>
            <a:pPr lvl="1"/>
            <a:r>
              <a:rPr lang="en-US" dirty="0" smtClean="0"/>
              <a:t>Classes</a:t>
            </a:r>
          </a:p>
          <a:p>
            <a:pPr lvl="1"/>
            <a:r>
              <a:rPr lang="en-US" dirty="0" smtClean="0"/>
              <a:t>Pointers</a:t>
            </a:r>
          </a:p>
          <a:p>
            <a:pPr lvl="1"/>
            <a:r>
              <a:rPr lang="en-US" dirty="0" smtClean="0"/>
              <a:t>Aggregates of non-PODs</a:t>
            </a:r>
          </a:p>
          <a:p>
            <a:pPr lvl="1"/>
            <a:r>
              <a:rPr lang="en-US" dirty="0" smtClean="0"/>
              <a:t>Cannot be arbitrary modified byte-by-byte</a:t>
            </a:r>
          </a:p>
        </p:txBody>
      </p:sp>
    </p:spTree>
    <p:extLst>
      <p:ext uri="{BB962C8B-B14F-4D97-AF65-F5344CB8AC3E}">
        <p14:creationId xmlns:p14="http://schemas.microsoft.com/office/powerpoint/2010/main" val="100819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cast when it’s safe</a:t>
            </a:r>
            <a:endParaRPr lang="en-US" dirty="0"/>
          </a:p>
        </p:txBody>
      </p:sp>
      <p:sp>
        <p:nvSpPr>
          <p:cNvPr id="4" name="TextBox 3"/>
          <p:cNvSpPr txBox="1"/>
          <p:nvPr/>
        </p:nvSpPr>
        <p:spPr>
          <a:xfrm>
            <a:off x="3459356" y="1905000"/>
            <a:ext cx="2225289" cy="523220"/>
          </a:xfrm>
          <a:prstGeom prst="rect">
            <a:avLst/>
          </a:prstGeom>
          <a:noFill/>
        </p:spPr>
        <p:txBody>
          <a:bodyPr wrap="none" rtlCol="0">
            <a:spAutoFit/>
          </a:bodyPr>
          <a:lstStyle/>
          <a:p>
            <a:r>
              <a:rPr lang="en-US" sz="2800" dirty="0" smtClean="0"/>
              <a:t>Sample types:</a:t>
            </a:r>
            <a:endParaRPr lang="en-US" sz="2800" dirty="0"/>
          </a:p>
        </p:txBody>
      </p:sp>
      <p:sp>
        <p:nvSpPr>
          <p:cNvPr id="5" name="Rectangle 4"/>
          <p:cNvSpPr/>
          <p:nvPr/>
        </p:nvSpPr>
        <p:spPr>
          <a:xfrm>
            <a:off x="914400" y="3095625"/>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PodParent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PodParent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07072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Only cast when it’s safe</a:t>
            </a:r>
          </a:p>
        </p:txBody>
      </p:sp>
      <p:sp>
        <p:nvSpPr>
          <p:cNvPr id="3" name="Rectangle 2"/>
          <p:cNvSpPr/>
          <p:nvPr/>
        </p:nvSpPr>
        <p:spPr>
          <a:xfrm>
            <a:off x="914400" y="2133600"/>
            <a:ext cx="73152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b)</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PodParent</a:t>
            </a:r>
            <a:r>
              <a:rPr lang="en-US" sz="1400" dirty="0">
                <a:latin typeface="Courier New" panose="02070309020205020404" pitchFamily="49" charset="0"/>
                <a:cs typeface="Courier New" panose="02070309020205020404" pitchFamily="49" charset="0"/>
              </a:rPr>
              <a:t>* a = b;</a:t>
            </a:r>
          </a:p>
          <a:p>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3861998" y="1371600"/>
            <a:ext cx="1420004" cy="523220"/>
          </a:xfrm>
          <a:prstGeom prst="rect">
            <a:avLst/>
          </a:prstGeom>
        </p:spPr>
        <p:txBody>
          <a:bodyPr wrap="none">
            <a:spAutoFit/>
          </a:bodyPr>
          <a:lstStyle/>
          <a:p>
            <a:r>
              <a:rPr lang="en-US" sz="2800" dirty="0" err="1" smtClean="0"/>
              <a:t>Upcasts</a:t>
            </a:r>
            <a:r>
              <a:rPr lang="en-US" sz="2800" dirty="0" smtClean="0"/>
              <a:t>:</a:t>
            </a:r>
            <a:endParaRPr lang="en-US" sz="2800" dirty="0"/>
          </a:p>
        </p:txBody>
      </p:sp>
      <p:sp>
        <p:nvSpPr>
          <p:cNvPr id="5" name="Rectangle 4"/>
          <p:cNvSpPr/>
          <p:nvPr/>
        </p:nvSpPr>
        <p:spPr>
          <a:xfrm>
            <a:off x="914400" y="4821936"/>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latin typeface="Courier New" panose="02070309020205020404" pitchFamily="49" charset="0"/>
                <a:cs typeface="Courier New" panose="02070309020205020404" pitchFamily="49" charset="0"/>
              </a:rPr>
              <a:t>PodParent</a:t>
            </a:r>
            <a:r>
              <a:rPr lang="en-US" sz="1400" dirty="0">
                <a:latin typeface="Courier New" panose="02070309020205020404" pitchFamily="49" charset="0"/>
                <a:cs typeface="Courier New" panose="02070309020205020404" pitchFamily="49" charset="0"/>
              </a:rPr>
              <a:t>* a,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b)</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p =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p2 =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b;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p3 =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OK</a:t>
            </a:r>
          </a:p>
          <a:p>
            <a:r>
              <a:rPr lang="en-US" sz="1400" dirty="0">
                <a:latin typeface="Courier New" panose="02070309020205020404" pitchFamily="49" charset="0"/>
                <a:cs typeface="Courier New" panose="02070309020205020404" pitchFamily="49" charset="0"/>
              </a:rPr>
              <a:t>}</a:t>
            </a:r>
          </a:p>
        </p:txBody>
      </p:sp>
      <p:sp>
        <p:nvSpPr>
          <p:cNvPr id="6" name="Rectangle 5"/>
          <p:cNvSpPr/>
          <p:nvPr/>
        </p:nvSpPr>
        <p:spPr>
          <a:xfrm>
            <a:off x="3039914" y="3429000"/>
            <a:ext cx="3064172" cy="1138773"/>
          </a:xfrm>
          <a:prstGeom prst="rect">
            <a:avLst/>
          </a:prstGeom>
        </p:spPr>
        <p:txBody>
          <a:bodyPr wrap="none">
            <a:spAutoFit/>
          </a:bodyPr>
          <a:lstStyle/>
          <a:p>
            <a:r>
              <a:rPr lang="en-US" sz="2800" dirty="0" smtClean="0"/>
              <a:t>Reinterpret casts:</a:t>
            </a:r>
          </a:p>
          <a:p>
            <a:pPr marL="457200" indent="-457200">
              <a:buFont typeface="Arial" panose="020B0604020202020204" pitchFamily="34" charset="0"/>
              <a:buChar char="•"/>
            </a:pPr>
            <a:r>
              <a:rPr lang="en-US" sz="2000" dirty="0" smtClean="0"/>
              <a:t>POD-to-POD</a:t>
            </a:r>
          </a:p>
          <a:p>
            <a:pPr marL="457200" indent="-457200">
              <a:buFont typeface="Arial" panose="020B0604020202020204" pitchFamily="34" charset="0"/>
              <a:buChar char="•"/>
            </a:pPr>
            <a:r>
              <a:rPr lang="en-US" sz="2000" dirty="0" smtClean="0"/>
              <a:t>non-POD-to-const-POD</a:t>
            </a:r>
            <a:endParaRPr lang="en-US" sz="2000" dirty="0"/>
          </a:p>
        </p:txBody>
      </p:sp>
    </p:spTree>
    <p:extLst>
      <p:ext uri="{BB962C8B-B14F-4D97-AF65-F5344CB8AC3E}">
        <p14:creationId xmlns:p14="http://schemas.microsoft.com/office/powerpoint/2010/main" val="23400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Wanted! (for IO Ninja)</a:t>
            </a:r>
            <a:endParaRPr lang="en-US" dirty="0"/>
          </a:p>
        </p:txBody>
      </p:sp>
      <p:sp>
        <p:nvSpPr>
          <p:cNvPr id="3" name="Content Placeholder 2"/>
          <p:cNvSpPr>
            <a:spLocks noGrp="1"/>
          </p:cNvSpPr>
          <p:nvPr>
            <p:ph idx="1"/>
          </p:nvPr>
        </p:nvSpPr>
        <p:spPr/>
        <p:txBody>
          <a:bodyPr/>
          <a:lstStyle/>
          <a:p>
            <a:r>
              <a:rPr lang="en-US" dirty="0" smtClean="0"/>
              <a:t>IO</a:t>
            </a:r>
          </a:p>
          <a:p>
            <a:pPr lvl="1"/>
            <a:r>
              <a:rPr lang="en-US" dirty="0" smtClean="0"/>
              <a:t>Safe pointer arithmetic</a:t>
            </a:r>
          </a:p>
          <a:p>
            <a:pPr lvl="1"/>
            <a:r>
              <a:rPr lang="en-US" dirty="0" smtClean="0"/>
              <a:t>High level of source compatibility with C</a:t>
            </a:r>
          </a:p>
          <a:p>
            <a:pPr lvl="1"/>
            <a:r>
              <a:rPr lang="en-US" dirty="0"/>
              <a:t>Built-in incremental </a:t>
            </a:r>
            <a:r>
              <a:rPr lang="en-US" dirty="0" err="1" smtClean="0"/>
              <a:t>lexer</a:t>
            </a:r>
            <a:r>
              <a:rPr lang="en-US" dirty="0" smtClean="0"/>
              <a:t> generator</a:t>
            </a:r>
          </a:p>
          <a:p>
            <a:r>
              <a:rPr lang="en-US" dirty="0" smtClean="0"/>
              <a:t>UI</a:t>
            </a:r>
          </a:p>
          <a:p>
            <a:pPr lvl="1"/>
            <a:r>
              <a:rPr lang="en-US" dirty="0" smtClean="0"/>
              <a:t>Properties</a:t>
            </a:r>
          </a:p>
          <a:p>
            <a:pPr lvl="1"/>
            <a:r>
              <a:rPr lang="en-US" dirty="0" smtClean="0"/>
              <a:t>Events</a:t>
            </a:r>
          </a:p>
          <a:p>
            <a:pPr lvl="1"/>
            <a:r>
              <a:rPr lang="en-US" dirty="0" smtClean="0"/>
              <a:t>Excel-like “reactive“ evaluation</a:t>
            </a:r>
            <a:endParaRPr lang="en-US" dirty="0"/>
          </a:p>
          <a:p>
            <a:endParaRPr lang="en-US" dirty="0"/>
          </a:p>
        </p:txBody>
      </p:sp>
    </p:spTree>
    <p:extLst>
      <p:ext uri="{BB962C8B-B14F-4D97-AF65-F5344CB8AC3E}">
        <p14:creationId xmlns:p14="http://schemas.microsoft.com/office/powerpoint/2010/main" val="16436038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Const-correctness is forced</a:t>
            </a:r>
            <a:endParaRPr lang="en-US" dirty="0"/>
          </a:p>
        </p:txBody>
      </p:sp>
      <p:sp>
        <p:nvSpPr>
          <p:cNvPr id="4" name="Rectangle 3"/>
          <p:cNvSpPr/>
          <p:nvPr/>
        </p:nvSpPr>
        <p:spPr>
          <a:xfrm>
            <a:off x="914400" y="2413337"/>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 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p =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*p = 0;</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570448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Otherwise, dynamic cast</a:t>
            </a:r>
            <a:endParaRPr lang="en-US" dirty="0"/>
          </a:p>
        </p:txBody>
      </p:sp>
      <p:sp>
        <p:nvSpPr>
          <p:cNvPr id="3" name="Rectangle 2"/>
          <p:cNvSpPr/>
          <p:nvPr/>
        </p:nvSpPr>
        <p:spPr>
          <a:xfrm>
            <a:off x="904875" y="2628781"/>
            <a:ext cx="7315200"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latin typeface="Courier New" panose="02070309020205020404" pitchFamily="49" charset="0"/>
                <a:cs typeface="Courier New" panose="02070309020205020404" pitchFamily="49" charset="0"/>
              </a:rPr>
              <a:t>PodParent</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c =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a:t>
            </a:r>
            <a:r>
              <a:rPr lang="ru-RU" sz="1400" dirty="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error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c =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error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c = </a:t>
            </a:r>
            <a:r>
              <a:rPr lang="en-US" sz="1400" dirty="0">
                <a:solidFill>
                  <a:srgbClr val="1D12F6"/>
                </a:solidFill>
                <a:latin typeface="Courier New" panose="02070309020205020404" pitchFamily="49" charset="0"/>
                <a:cs typeface="Courier New" panose="02070309020205020404" pitchFamily="49" charset="0"/>
              </a:rPr>
              <a:t>dynamic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OK</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575715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smtClean="0">
                <a:latin typeface="Courier New" panose="02070309020205020404" pitchFamily="49" charset="0"/>
                <a:cs typeface="Courier New" panose="02070309020205020404" pitchFamily="49" charset="0"/>
              </a:rPr>
              <a:t>(</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latin typeface="Courier New" panose="02070309020205020404" pitchFamily="49" charset="0"/>
                <a:cs typeface="Courier New" panose="02070309020205020404" pitchFamily="49" charset="0"/>
              </a:rPr>
              <a:t>* p =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latin typeface="Courier New" panose="02070309020205020404" pitchFamily="49" charset="0"/>
                <a:cs typeface="Courier New" panose="02070309020205020404" pitchFamily="49" charset="0"/>
              </a:rPr>
              <a:t>*) &amp;a;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get a pointer to our pointer</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p </a:t>
            </a:r>
            <a:r>
              <a:rPr lang="en-US" sz="1400" dirty="0">
                <a:latin typeface="Courier New" panose="02070309020205020404" pitchFamily="49" charset="0"/>
                <a:cs typeface="Courier New" panose="02070309020205020404" pitchFamily="49" charset="0"/>
              </a:rPr>
              <a:t>[1] = 0x1234;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replace validator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with garbage</a:t>
            </a:r>
          </a:p>
          <a:p>
            <a:r>
              <a:rPr lang="en-US" sz="1400" dirty="0" smtClean="0">
                <a:latin typeface="Courier New" panose="02070309020205020404" pitchFamily="49" charset="0"/>
                <a:cs typeface="Courier New" panose="02070309020205020404" pitchFamily="49" charset="0"/>
              </a:rPr>
              <a:t>    *a = 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bang?</a:t>
            </a: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bar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 [] = { 0x1234, 0x5678 };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fat pointer buffer</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 = </a:t>
            </a:r>
            <a:r>
              <a:rPr lang="en-US" sz="1400" dirty="0" smtClean="0">
                <a:latin typeface="Courier New" panose="02070309020205020404" pitchFamily="49" charset="0"/>
                <a:cs typeface="Courier New" panose="02070309020205020404" pitchFamily="49" charset="0"/>
              </a:rPr>
              <a:t>*(</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construct a bogus fat pointer</a:t>
            </a:r>
          </a:p>
          <a:p>
            <a:r>
              <a:rPr lang="en-US" sz="1400" dirty="0" smtClean="0">
                <a:latin typeface="Courier New" panose="02070309020205020404" pitchFamily="49" charset="0"/>
                <a:cs typeface="Courier New" panose="02070309020205020404" pitchFamily="49" charset="0"/>
              </a:rPr>
              <a:t>    *p </a:t>
            </a:r>
            <a:r>
              <a:rPr lang="en-US" sz="1400" dirty="0">
                <a:latin typeface="Courier New" panose="02070309020205020404" pitchFamily="49" charset="0"/>
                <a:cs typeface="Courier New" panose="02070309020205020404" pitchFamily="49" charset="0"/>
              </a:rPr>
              <a:t>= 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bang?</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7" name="TextBox 6"/>
          <p:cNvSpPr txBox="1"/>
          <p:nvPr/>
        </p:nvSpPr>
        <p:spPr>
          <a:xfrm>
            <a:off x="2270023" y="2057400"/>
            <a:ext cx="4603953" cy="523220"/>
          </a:xfrm>
          <a:prstGeom prst="rect">
            <a:avLst/>
          </a:prstGeom>
          <a:noFill/>
        </p:spPr>
        <p:txBody>
          <a:bodyPr wrap="none" rtlCol="0">
            <a:spAutoFit/>
          </a:bodyPr>
          <a:lstStyle/>
          <a:p>
            <a:r>
              <a:rPr lang="en-US" sz="2800" dirty="0" smtClean="0"/>
              <a:t>Method #1 – Reinterpret casts</a:t>
            </a:r>
            <a:endParaRPr lang="en-US" sz="2800" dirty="0"/>
          </a:p>
        </p:txBody>
      </p:sp>
    </p:spTree>
    <p:extLst>
      <p:ext uri="{BB962C8B-B14F-4D97-AF65-F5344CB8AC3E}">
        <p14:creationId xmlns:p14="http://schemas.microsoft.com/office/powerpoint/2010/main" val="28194776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332398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solidFill>
                  <a:srgbClr val="1D12F6"/>
                </a:solidFill>
                <a:latin typeface="Courier New" panose="02070309020205020404" pitchFamily="49" charset="0"/>
                <a:cs typeface="Courier New" panose="02070309020205020404" pitchFamily="49" charset="0"/>
              </a:rPr>
              <a:t>struct</a:t>
            </a:r>
            <a:r>
              <a:rPr lang="en-US" sz="1400" dirty="0" smtClean="0">
                <a:latin typeface="Courier New" panose="02070309020205020404" pitchFamily="49" charset="0"/>
                <a:cs typeface="Courier New" panose="02070309020205020404" pitchFamily="49" charset="0"/>
              </a:rPr>
              <a:t> Parent</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sym typeface="Wingdings" panose="05000000000000000000" pitchFamily="2" charset="2"/>
              </a:rPr>
              <a:t>...</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s</a:t>
            </a:r>
            <a:r>
              <a:rPr lang="en-US" sz="1400" dirty="0" smtClean="0">
                <a:solidFill>
                  <a:srgbClr val="1D12F6"/>
                </a:solidFill>
                <a:latin typeface="Courier New" panose="02070309020205020404" pitchFamily="49" charset="0"/>
                <a:cs typeface="Courier New" panose="02070309020205020404" pitchFamily="49" charset="0"/>
              </a:rPr>
              <a:t>truct</a:t>
            </a:r>
            <a:r>
              <a:rPr lang="en-US" sz="1400" dirty="0" smtClean="0">
                <a:latin typeface="Courier New" panose="02070309020205020404" pitchFamily="49" charset="0"/>
                <a:cs typeface="Courier New" panose="02070309020205020404" pitchFamily="49" charset="0"/>
              </a:rPr>
              <a:t> Child: Parent</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const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m_p</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foo (Parent* </a:t>
            </a:r>
            <a:r>
              <a:rPr lang="en-US" sz="1400" dirty="0">
                <a:latin typeface="Courier New" panose="02070309020205020404" pitchFamily="49" charset="0"/>
                <a:cs typeface="Courier New" panose="02070309020205020404" pitchFamily="49" charset="0"/>
              </a:rPr>
              <a:t>a)</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Child* </a:t>
            </a:r>
            <a:r>
              <a:rPr lang="en-US" sz="1400" dirty="0">
                <a:latin typeface="Courier New" panose="02070309020205020404" pitchFamily="49" charset="0"/>
                <a:cs typeface="Courier New" panose="02070309020205020404" pitchFamily="49" charset="0"/>
              </a:rPr>
              <a:t>c</a:t>
            </a:r>
            <a:r>
              <a:rPr lang="en-US" sz="1400" dirty="0" smtClean="0">
                <a:latin typeface="Courier New" panose="02070309020205020404" pitchFamily="49" charset="0"/>
                <a:cs typeface="Courier New" panose="02070309020205020404" pitchFamily="49" charset="0"/>
              </a:rPr>
              <a:t> = (Child*) a;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assume a is Child</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c = </a:t>
            </a:r>
            <a:r>
              <a:rPr lang="en-US" sz="1400" dirty="0" err="1" smtClean="0">
                <a:latin typeface="Courier New" panose="02070309020205020404" pitchFamily="49" charset="0"/>
                <a:cs typeface="Courier New" panose="02070309020205020404" pitchFamily="49" charset="0"/>
              </a:rPr>
              <a:t>c.m_p</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sym typeface="Wingdings" panose="05000000000000000000" pitchFamily="2" charset="2"/>
              </a:rPr>
              <a:t>&lt;-- bang?</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7" name="TextBox 6"/>
          <p:cNvSpPr txBox="1"/>
          <p:nvPr/>
        </p:nvSpPr>
        <p:spPr>
          <a:xfrm>
            <a:off x="2713510" y="2057400"/>
            <a:ext cx="3716980" cy="523220"/>
          </a:xfrm>
          <a:prstGeom prst="rect">
            <a:avLst/>
          </a:prstGeom>
          <a:noFill/>
        </p:spPr>
        <p:txBody>
          <a:bodyPr wrap="none" rtlCol="0">
            <a:spAutoFit/>
          </a:bodyPr>
          <a:lstStyle/>
          <a:p>
            <a:r>
              <a:rPr lang="en-US" sz="2800" dirty="0" smtClean="0"/>
              <a:t>Method #2 – </a:t>
            </a:r>
            <a:r>
              <a:rPr lang="en-US" sz="2800" dirty="0" err="1" smtClean="0"/>
              <a:t>Downcasts</a:t>
            </a:r>
            <a:endParaRPr lang="en-US" sz="2800" dirty="0"/>
          </a:p>
        </p:txBody>
      </p:sp>
    </p:spTree>
    <p:extLst>
      <p:ext uri="{BB962C8B-B14F-4D97-AF65-F5344CB8AC3E}">
        <p14:creationId xmlns:p14="http://schemas.microsoft.com/office/powerpoint/2010/main" val="26361301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MyStruct</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m_i</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m_p</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endParaRPr lang="en-US" sz="1400" dirty="0" smtClean="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foo (</a:t>
            </a:r>
            <a:r>
              <a:rPr lang="en-US" sz="1400" dirty="0" err="1" smtClean="0">
                <a:latin typeface="Courier New" panose="02070309020205020404" pitchFamily="49" charset="0"/>
                <a:cs typeface="Courier New" panose="02070309020205020404" pitchFamily="49" charset="0"/>
              </a:rPr>
              <a:t>MyStruct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latin typeface="Courier New" panose="02070309020205020404" pitchFamily="49" charset="0"/>
                <a:cs typeface="Courier New" panose="02070309020205020404" pitchFamily="49" charset="0"/>
              </a:rPr>
              <a:t>* p = &amp;</a:t>
            </a:r>
            <a:r>
              <a:rPr lang="en-US" sz="1400" dirty="0" err="1" smtClean="0">
                <a:latin typeface="Courier New" panose="02070309020205020404" pitchFamily="49" charset="0"/>
                <a:cs typeface="Courier New" panose="02070309020205020404" pitchFamily="49" charset="0"/>
              </a:rPr>
              <a:t>a.m_i</a:t>
            </a:r>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get a pointer to a field</a:t>
            </a:r>
          </a:p>
          <a:p>
            <a:r>
              <a:rPr lang="en-US" sz="1400" dirty="0" smtClean="0">
                <a:latin typeface="Courier New" panose="02070309020205020404" pitchFamily="49" charset="0"/>
                <a:cs typeface="Courier New" panose="02070309020205020404" pitchFamily="49" charset="0"/>
              </a:rPr>
              <a:t>    p [2] = 0x1234</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replace validator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of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m_p</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with garbage</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a.m_p</a:t>
            </a:r>
            <a:r>
              <a:rPr lang="en-US" sz="1400" dirty="0" smtClean="0">
                <a:latin typeface="Courier New" panose="02070309020205020404" pitchFamily="49" charset="0"/>
                <a:cs typeface="Courier New" panose="02070309020205020404" pitchFamily="49" charset="0"/>
              </a:rPr>
              <a:t> = 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bang?</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7" name="TextBox 6"/>
          <p:cNvSpPr txBox="1"/>
          <p:nvPr/>
        </p:nvSpPr>
        <p:spPr>
          <a:xfrm>
            <a:off x="1848754" y="1981200"/>
            <a:ext cx="5446491" cy="523220"/>
          </a:xfrm>
          <a:prstGeom prst="rect">
            <a:avLst/>
          </a:prstGeom>
          <a:noFill/>
        </p:spPr>
        <p:txBody>
          <a:bodyPr wrap="none" rtlCol="0">
            <a:spAutoFit/>
          </a:bodyPr>
          <a:lstStyle/>
          <a:p>
            <a:r>
              <a:rPr lang="en-US" sz="2800" dirty="0" smtClean="0"/>
              <a:t>Method #2 – Field member pointers</a:t>
            </a:r>
            <a:endParaRPr lang="en-US" sz="2800" dirty="0"/>
          </a:p>
        </p:txBody>
      </p:sp>
    </p:spTree>
    <p:extLst>
      <p:ext uri="{BB962C8B-B14F-4D97-AF65-F5344CB8AC3E}">
        <p14:creationId xmlns:p14="http://schemas.microsoft.com/office/powerpoint/2010/main" val="19418357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lnSpcReduction="10000"/>
          </a:bodyPr>
          <a:lstStyle/>
          <a:p>
            <a:r>
              <a:rPr lang="en-US" dirty="0" smtClean="0"/>
              <a:t>Two forms of declarations</a:t>
            </a:r>
          </a:p>
          <a:p>
            <a:pPr lvl="1"/>
            <a:r>
              <a:rPr lang="en-US" dirty="0" smtClean="0"/>
              <a:t>Simple</a:t>
            </a:r>
          </a:p>
          <a:p>
            <a:pPr lvl="1"/>
            <a:r>
              <a:rPr lang="en-US" dirty="0" smtClean="0"/>
              <a:t>Full</a:t>
            </a:r>
          </a:p>
          <a:p>
            <a:r>
              <a:rPr lang="en-US" dirty="0" smtClean="0"/>
              <a:t>Read-only properties</a:t>
            </a:r>
          </a:p>
          <a:p>
            <a:r>
              <a:rPr lang="en-US" dirty="0" smtClean="0"/>
              <a:t>Indexed properties</a:t>
            </a:r>
          </a:p>
          <a:p>
            <a:r>
              <a:rPr lang="en-US" dirty="0" err="1" smtClean="0"/>
              <a:t>Autoget</a:t>
            </a:r>
            <a:r>
              <a:rPr lang="en-US" dirty="0" smtClean="0"/>
              <a:t> properties</a:t>
            </a:r>
          </a:p>
          <a:p>
            <a:r>
              <a:rPr lang="en-US" dirty="0" err="1" smtClean="0"/>
              <a:t>Bindable</a:t>
            </a:r>
            <a:r>
              <a:rPr lang="en-US" dirty="0" smtClean="0"/>
              <a:t> properties</a:t>
            </a:r>
          </a:p>
          <a:p>
            <a:r>
              <a:rPr lang="en-US" dirty="0" smtClean="0"/>
              <a:t>Property pointers!</a:t>
            </a:r>
            <a:endParaRPr lang="en-US" dirty="0"/>
          </a:p>
        </p:txBody>
      </p:sp>
    </p:spTree>
    <p:extLst>
      <p:ext uri="{BB962C8B-B14F-4D97-AF65-F5344CB8AC3E}">
        <p14:creationId xmlns:p14="http://schemas.microsoft.com/office/powerpoint/2010/main" val="372817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Multicasts</a:t>
            </a:r>
            <a:endParaRPr lang="en-US" dirty="0"/>
          </a:p>
        </p:txBody>
      </p:sp>
      <p:sp>
        <p:nvSpPr>
          <p:cNvPr id="3" name="Rectangle 2"/>
          <p:cNvSpPr/>
          <p:nvPr/>
        </p:nvSpPr>
        <p:spPr>
          <a:xfrm>
            <a:off x="914400" y="1371600"/>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2438400"/>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clear ();</a:t>
            </a:r>
          </a:p>
          <a:p>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setup </a:t>
            </a:r>
            <a:r>
              <a:rPr lang="en-US" sz="1400" dirty="0">
                <a:latin typeface="Courier New" panose="02070309020205020404" pitchFamily="49" charset="0"/>
                <a:cs typeface="Courier New" panose="02070309020205020404" pitchFamily="49" charset="0"/>
              </a:rPr>
              <a:t>(function*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returns cookie</a:t>
            </a:r>
          </a:p>
          <a:p>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add (function*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returns cookie</a:t>
            </a:r>
          </a:p>
          <a:p>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remove (</a:t>
            </a:r>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cookie)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getSnapshot</a:t>
            </a:r>
            <a:r>
              <a:rPr lang="en-US" sz="1400" dirty="0">
                <a:latin typeface="Courier New" panose="02070309020205020404" pitchFamily="49" charset="0"/>
                <a:cs typeface="Courier New" panose="02070309020205020404" pitchFamily="49" charset="0"/>
              </a:rPr>
              <a:t> ()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call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914400" y="46482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m = foo;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m.setup</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(foo);</a:t>
            </a:r>
          </a:p>
          <a:p>
            <a:r>
              <a:rPr lang="en-US" sz="1400" dirty="0">
                <a:latin typeface="Courier New" panose="02070309020205020404" pitchFamily="49" charset="0"/>
                <a:cs typeface="Courier New" panose="02070309020205020404" pitchFamily="49" charset="0"/>
              </a:rPr>
              <a:t>m += bar;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m.add</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(bar);</a:t>
            </a:r>
          </a:p>
          <a:p>
            <a:r>
              <a:rPr lang="en-US" sz="1400" dirty="0">
                <a:latin typeface="Courier New" panose="02070309020205020404" pitchFamily="49" charset="0"/>
                <a:cs typeface="Courier New" panose="02070309020205020404" pitchFamily="49" charset="0"/>
              </a:rPr>
              <a:t>m -= cookie;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m.remove</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(cookie);</a:t>
            </a:r>
          </a:p>
          <a:p>
            <a:r>
              <a:rPr lang="en-US" sz="1400" dirty="0">
                <a:latin typeface="Courier New" panose="02070309020205020404" pitchFamily="49" charset="0"/>
                <a:cs typeface="Courier New" panose="02070309020205020404" pitchFamily="49" charset="0"/>
              </a:rPr>
              <a:t>m = null;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m.clear</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m (10);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m.call</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(10);</a:t>
            </a:r>
          </a:p>
        </p:txBody>
      </p:sp>
    </p:spTree>
    <p:extLst>
      <p:ext uri="{BB962C8B-B14F-4D97-AF65-F5344CB8AC3E}">
        <p14:creationId xmlns:p14="http://schemas.microsoft.com/office/powerpoint/2010/main" val="56444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property declaration</a:t>
            </a:r>
            <a:endParaRPr lang="en-US" dirty="0"/>
          </a:p>
        </p:txBody>
      </p:sp>
      <p:sp>
        <p:nvSpPr>
          <p:cNvPr id="3" name="Rectangle 2"/>
          <p:cNvSpPr/>
          <p:nvPr/>
        </p:nvSpPr>
        <p:spPr>
          <a:xfrm>
            <a:off x="914400" y="1668169"/>
            <a:ext cx="73152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const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g_simpleConstProp</a:t>
            </a:r>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28194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a:t>
            </a:r>
          </a:p>
          <a:p>
            <a:endParaRPr lang="en-US" sz="1400" dirty="0" smtClean="0">
              <a:solidFill>
                <a:srgbClr val="1D12F6"/>
              </a:solidFill>
              <a:latin typeface="Courier New" panose="02070309020205020404" pitchFamily="49" charset="0"/>
              <a:cs typeface="Courier New" panose="02070309020205020404" pitchFamily="49" charset="0"/>
            </a:endParaRPr>
          </a:p>
          <a:p>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get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x)</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89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Why you should NOT write a new programming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Time- and effort-consuming</a:t>
            </a:r>
          </a:p>
          <a:p>
            <a:r>
              <a:rPr lang="en-US" dirty="0" smtClean="0"/>
              <a:t>New syntax and concepts for others to learn</a:t>
            </a:r>
          </a:p>
          <a:p>
            <a:r>
              <a:rPr lang="en-US" dirty="0" smtClean="0"/>
              <a:t>Immature and buggy toolset</a:t>
            </a:r>
          </a:p>
          <a:p>
            <a:r>
              <a:rPr lang="en-US" dirty="0" smtClean="0"/>
              <a:t>Lack of a good standard library</a:t>
            </a:r>
          </a:p>
          <a:p>
            <a:r>
              <a:rPr lang="en-US" dirty="0" smtClean="0"/>
              <a:t>Lack of community and 3</a:t>
            </a:r>
            <a:r>
              <a:rPr lang="en-US" baseline="30000" dirty="0" smtClean="0"/>
              <a:t>rd</a:t>
            </a:r>
            <a:r>
              <a:rPr lang="en-US" dirty="0" smtClean="0"/>
              <a:t> party libraries</a:t>
            </a:r>
          </a:p>
          <a:p>
            <a:r>
              <a:rPr lang="en-US" dirty="0" smtClean="0"/>
              <a:t>Lack of good documentation</a:t>
            </a:r>
          </a:p>
          <a:p>
            <a:r>
              <a:rPr lang="en-US" dirty="0" smtClean="0"/>
              <a:t>…</a:t>
            </a:r>
          </a:p>
          <a:p>
            <a:r>
              <a:rPr lang="en-US" dirty="0" smtClean="0">
                <a:solidFill>
                  <a:schemeClr val="bg1"/>
                </a:solidFill>
              </a:rPr>
              <a:t>Chances are you will be the only user</a:t>
            </a:r>
          </a:p>
          <a:p>
            <a:pPr marL="0" indent="0">
              <a:buNone/>
            </a:pPr>
            <a:endParaRPr lang="en-US" dirty="0"/>
          </a:p>
        </p:txBody>
      </p:sp>
    </p:spTree>
    <p:extLst>
      <p:ext uri="{BB962C8B-B14F-4D97-AF65-F5344CB8AC3E}">
        <p14:creationId xmlns:p14="http://schemas.microsoft.com/office/powerpoint/2010/main" val="28519489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Why you should NOT write a new programming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Time- and effort-consuming</a:t>
            </a:r>
          </a:p>
          <a:p>
            <a:r>
              <a:rPr lang="en-US" dirty="0" smtClean="0"/>
              <a:t>New syntax and concepts for others to learn</a:t>
            </a:r>
          </a:p>
          <a:p>
            <a:r>
              <a:rPr lang="en-US" dirty="0" smtClean="0"/>
              <a:t>Immature and buggy toolset</a:t>
            </a:r>
          </a:p>
          <a:p>
            <a:r>
              <a:rPr lang="en-US" dirty="0" smtClean="0"/>
              <a:t>Lack of a good standard library</a:t>
            </a:r>
          </a:p>
          <a:p>
            <a:r>
              <a:rPr lang="en-US" dirty="0" smtClean="0"/>
              <a:t>Lack of community and 3</a:t>
            </a:r>
            <a:r>
              <a:rPr lang="en-US" baseline="30000" dirty="0" smtClean="0"/>
              <a:t>rd</a:t>
            </a:r>
            <a:r>
              <a:rPr lang="en-US" dirty="0" smtClean="0"/>
              <a:t> party libraries</a:t>
            </a:r>
          </a:p>
          <a:p>
            <a:r>
              <a:rPr lang="en-US" dirty="0" smtClean="0"/>
              <a:t>Lack of good documentation</a:t>
            </a:r>
          </a:p>
          <a:p>
            <a:r>
              <a:rPr lang="en-US" dirty="0" smtClean="0"/>
              <a:t>…</a:t>
            </a:r>
          </a:p>
          <a:p>
            <a:r>
              <a:rPr lang="en-US" dirty="0" smtClean="0"/>
              <a:t>Chances are you will be the only user</a:t>
            </a:r>
          </a:p>
          <a:p>
            <a:pPr marL="0" indent="0">
              <a:buNone/>
            </a:pPr>
            <a:endParaRPr lang="en-US" dirty="0"/>
          </a:p>
        </p:txBody>
      </p:sp>
    </p:spTree>
    <p:extLst>
      <p:ext uri="{BB962C8B-B14F-4D97-AF65-F5344CB8AC3E}">
        <p14:creationId xmlns:p14="http://schemas.microsoft.com/office/powerpoint/2010/main" val="844609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Jancy Design Goals</a:t>
            </a:r>
            <a:endParaRPr lang="en-US" dirty="0"/>
          </a:p>
        </p:txBody>
      </p:sp>
      <p:sp>
        <p:nvSpPr>
          <p:cNvPr id="3" name="Content Placeholder 2"/>
          <p:cNvSpPr>
            <a:spLocks noGrp="1"/>
          </p:cNvSpPr>
          <p:nvPr>
            <p:ph idx="1"/>
          </p:nvPr>
        </p:nvSpPr>
        <p:spPr>
          <a:xfrm>
            <a:off x="495300" y="1600200"/>
            <a:ext cx="8153400" cy="4525963"/>
          </a:xfrm>
        </p:spPr>
        <p:txBody>
          <a:bodyPr>
            <a:normAutofit/>
          </a:bodyPr>
          <a:lstStyle/>
          <a:p>
            <a:r>
              <a:rPr lang="en-US" dirty="0" smtClean="0"/>
              <a:t>Embedded scripting language</a:t>
            </a:r>
          </a:p>
          <a:p>
            <a:r>
              <a:rPr lang="en-US" dirty="0" smtClean="0"/>
              <a:t>Statically typed</a:t>
            </a:r>
            <a:endParaRPr lang="en-US" dirty="0"/>
          </a:p>
          <a:p>
            <a:r>
              <a:rPr lang="en-US" dirty="0" smtClean="0"/>
              <a:t>C-family language syntax</a:t>
            </a:r>
          </a:p>
          <a:p>
            <a:r>
              <a:rPr lang="en-US" dirty="0"/>
              <a:t>ABI-compatible with </a:t>
            </a:r>
            <a:r>
              <a:rPr lang="en-US" dirty="0" smtClean="0"/>
              <a:t>C</a:t>
            </a:r>
            <a:endParaRPr lang="en-US" dirty="0"/>
          </a:p>
          <a:p>
            <a:r>
              <a:rPr lang="en-US" dirty="0" smtClean="0"/>
              <a:t>Garbage collected (accurate GC)</a:t>
            </a:r>
          </a:p>
          <a:p>
            <a:r>
              <a:rPr lang="en-US" dirty="0" smtClean="0"/>
              <a:t>LLVM as </a:t>
            </a:r>
            <a:r>
              <a:rPr lang="en-US" dirty="0" smtClean="0"/>
              <a:t>back-end</a:t>
            </a:r>
            <a:endParaRPr lang="en-US" dirty="0" smtClean="0"/>
          </a:p>
          <a:p>
            <a:endParaRPr lang="en-US" dirty="0" smtClean="0"/>
          </a:p>
        </p:txBody>
      </p:sp>
    </p:spTree>
    <p:extLst>
      <p:ext uri="{BB962C8B-B14F-4D97-AF65-F5344CB8AC3E}">
        <p14:creationId xmlns:p14="http://schemas.microsoft.com/office/powerpoint/2010/main" val="20467678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you should STILL write a new programming language?</a:t>
            </a:r>
            <a:endParaRPr lang="en-US" dirty="0"/>
          </a:p>
        </p:txBody>
      </p:sp>
      <p:sp>
        <p:nvSpPr>
          <p:cNvPr id="3" name="Text Placeholder 2"/>
          <p:cNvSpPr>
            <a:spLocks noGrp="1"/>
          </p:cNvSpPr>
          <p:nvPr>
            <p:ph type="body" idx="1"/>
          </p:nvPr>
        </p:nvSpPr>
        <p:spPr>
          <a:xfrm>
            <a:off x="460375" y="1752600"/>
            <a:ext cx="4040188" cy="639762"/>
          </a:xfrm>
        </p:spPr>
        <p:txBody>
          <a:bodyPr/>
          <a:lstStyle/>
          <a:p>
            <a:r>
              <a:rPr lang="en-US" sz="3200" dirty="0" smtClean="0"/>
              <a:t>Selfish</a:t>
            </a:r>
            <a:endParaRPr lang="en-US" sz="3200" dirty="0"/>
          </a:p>
        </p:txBody>
      </p:sp>
      <p:sp>
        <p:nvSpPr>
          <p:cNvPr id="4" name="Content Placeholder 3"/>
          <p:cNvSpPr>
            <a:spLocks noGrp="1"/>
          </p:cNvSpPr>
          <p:nvPr>
            <p:ph sz="half" idx="2"/>
          </p:nvPr>
        </p:nvSpPr>
        <p:spPr>
          <a:xfrm>
            <a:off x="457200" y="2743200"/>
            <a:ext cx="4114800" cy="4114800"/>
          </a:xfrm>
        </p:spPr>
        <p:txBody>
          <a:bodyPr>
            <a:normAutofit/>
          </a:bodyPr>
          <a:lstStyle/>
          <a:p>
            <a:r>
              <a:rPr lang="en-US" sz="2800" dirty="0"/>
              <a:t>It’s really </a:t>
            </a:r>
            <a:r>
              <a:rPr lang="en-US" sz="2800" dirty="0" smtClean="0"/>
              <a:t>fun</a:t>
            </a:r>
            <a:r>
              <a:rPr lang="en-US" sz="2800" dirty="0"/>
              <a:t>!</a:t>
            </a:r>
            <a:endParaRPr lang="en-US" sz="2800" dirty="0" smtClean="0"/>
          </a:p>
          <a:p>
            <a:r>
              <a:rPr lang="en-US" sz="2800" dirty="0" smtClean="0"/>
              <a:t>Learn </a:t>
            </a:r>
            <a:r>
              <a:rPr lang="en-US" sz="2800" dirty="0"/>
              <a:t>a lot</a:t>
            </a:r>
          </a:p>
          <a:p>
            <a:r>
              <a:rPr lang="en-US" sz="2800" dirty="0"/>
              <a:t>Apply creativity</a:t>
            </a:r>
          </a:p>
          <a:p>
            <a:r>
              <a:rPr lang="en-US" sz="2800" dirty="0"/>
              <a:t>We have LLVM now</a:t>
            </a:r>
            <a:r>
              <a:rPr lang="en-US" sz="2800" dirty="0" smtClean="0"/>
              <a:t>!</a:t>
            </a:r>
          </a:p>
          <a:p>
            <a:r>
              <a:rPr lang="en-US" sz="2800" dirty="0" smtClean="0"/>
              <a:t>Challenging task</a:t>
            </a:r>
          </a:p>
          <a:p>
            <a:pPr lvl="1"/>
            <a:r>
              <a:rPr lang="en-US" dirty="0" smtClean="0"/>
              <a:t>Ego boost</a:t>
            </a:r>
          </a:p>
          <a:p>
            <a:pPr lvl="1"/>
            <a:r>
              <a:rPr lang="en-US" dirty="0" smtClean="0"/>
              <a:t>Looks </a:t>
            </a:r>
            <a:r>
              <a:rPr lang="en-US" dirty="0"/>
              <a:t>good in </a:t>
            </a:r>
            <a:r>
              <a:rPr lang="en-US" dirty="0" smtClean="0"/>
              <a:t>resume</a:t>
            </a:r>
            <a:endParaRPr lang="en-US" dirty="0"/>
          </a:p>
        </p:txBody>
      </p:sp>
    </p:spTree>
    <p:extLst>
      <p:ext uri="{BB962C8B-B14F-4D97-AF65-F5344CB8AC3E}">
        <p14:creationId xmlns:p14="http://schemas.microsoft.com/office/powerpoint/2010/main" val="23359491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you should STILL write a new programming language?</a:t>
            </a:r>
            <a:endParaRPr lang="en-US" dirty="0"/>
          </a:p>
        </p:txBody>
      </p:sp>
      <p:sp>
        <p:nvSpPr>
          <p:cNvPr id="3" name="Text Placeholder 2"/>
          <p:cNvSpPr>
            <a:spLocks noGrp="1"/>
          </p:cNvSpPr>
          <p:nvPr>
            <p:ph type="body" idx="1"/>
          </p:nvPr>
        </p:nvSpPr>
        <p:spPr>
          <a:xfrm>
            <a:off x="460375" y="1752600"/>
            <a:ext cx="4040188" cy="639762"/>
          </a:xfrm>
        </p:spPr>
        <p:txBody>
          <a:bodyPr/>
          <a:lstStyle/>
          <a:p>
            <a:r>
              <a:rPr lang="en-US" sz="3200" dirty="0" smtClean="0"/>
              <a:t>Selfish</a:t>
            </a:r>
            <a:endParaRPr lang="en-US" sz="3200" dirty="0"/>
          </a:p>
        </p:txBody>
      </p:sp>
      <p:sp>
        <p:nvSpPr>
          <p:cNvPr id="4" name="Content Placeholder 3"/>
          <p:cNvSpPr>
            <a:spLocks noGrp="1"/>
          </p:cNvSpPr>
          <p:nvPr>
            <p:ph sz="half" idx="2"/>
          </p:nvPr>
        </p:nvSpPr>
        <p:spPr>
          <a:xfrm>
            <a:off x="457200" y="2743200"/>
            <a:ext cx="4114800" cy="4114800"/>
          </a:xfrm>
        </p:spPr>
        <p:txBody>
          <a:bodyPr>
            <a:normAutofit/>
          </a:bodyPr>
          <a:lstStyle/>
          <a:p>
            <a:r>
              <a:rPr lang="en-US" sz="2800" dirty="0"/>
              <a:t>It’s really </a:t>
            </a:r>
            <a:r>
              <a:rPr lang="en-US" sz="2800" dirty="0" smtClean="0"/>
              <a:t>fun</a:t>
            </a:r>
            <a:r>
              <a:rPr lang="en-US" sz="2800" dirty="0"/>
              <a:t>!</a:t>
            </a:r>
            <a:endParaRPr lang="en-US" sz="2800" dirty="0" smtClean="0"/>
          </a:p>
          <a:p>
            <a:r>
              <a:rPr lang="en-US" sz="2800" dirty="0" smtClean="0"/>
              <a:t>Learn </a:t>
            </a:r>
            <a:r>
              <a:rPr lang="en-US" sz="2800" dirty="0"/>
              <a:t>a lot</a:t>
            </a:r>
          </a:p>
          <a:p>
            <a:r>
              <a:rPr lang="en-US" sz="2800" dirty="0"/>
              <a:t>Apply creativity</a:t>
            </a:r>
          </a:p>
          <a:p>
            <a:r>
              <a:rPr lang="en-US" sz="2800" dirty="0"/>
              <a:t>We have LLVM now</a:t>
            </a:r>
            <a:r>
              <a:rPr lang="en-US" sz="2800" dirty="0" smtClean="0"/>
              <a:t>!</a:t>
            </a:r>
          </a:p>
          <a:p>
            <a:r>
              <a:rPr lang="en-US" sz="2800" dirty="0" smtClean="0"/>
              <a:t>Challenging task</a:t>
            </a:r>
          </a:p>
          <a:p>
            <a:pPr lvl="1"/>
            <a:r>
              <a:rPr lang="en-US" dirty="0" smtClean="0"/>
              <a:t>Ego boost</a:t>
            </a:r>
          </a:p>
          <a:p>
            <a:pPr lvl="1"/>
            <a:r>
              <a:rPr lang="en-US" dirty="0" smtClean="0"/>
              <a:t>Looks </a:t>
            </a:r>
            <a:r>
              <a:rPr lang="en-US" dirty="0"/>
              <a:t>good in </a:t>
            </a:r>
            <a:r>
              <a:rPr lang="en-US" dirty="0" smtClean="0"/>
              <a:t>resume</a:t>
            </a:r>
            <a:endParaRPr lang="en-US" dirty="0"/>
          </a:p>
        </p:txBody>
      </p:sp>
      <p:sp>
        <p:nvSpPr>
          <p:cNvPr id="5" name="Text Placeholder 4"/>
          <p:cNvSpPr>
            <a:spLocks noGrp="1"/>
          </p:cNvSpPr>
          <p:nvPr>
            <p:ph type="body" sz="quarter" idx="3"/>
          </p:nvPr>
        </p:nvSpPr>
        <p:spPr>
          <a:xfrm>
            <a:off x="4648200" y="1752600"/>
            <a:ext cx="4041775" cy="639762"/>
          </a:xfrm>
        </p:spPr>
        <p:txBody>
          <a:bodyPr>
            <a:normAutofit/>
          </a:bodyPr>
          <a:lstStyle/>
          <a:p>
            <a:r>
              <a:rPr lang="en-US" sz="3200" dirty="0" smtClean="0"/>
              <a:t>Not as selfish</a:t>
            </a:r>
            <a:endParaRPr lang="en-US" sz="3200" dirty="0"/>
          </a:p>
        </p:txBody>
      </p:sp>
      <p:sp>
        <p:nvSpPr>
          <p:cNvPr id="6" name="Content Placeholder 5"/>
          <p:cNvSpPr>
            <a:spLocks noGrp="1"/>
          </p:cNvSpPr>
          <p:nvPr>
            <p:ph sz="quarter" idx="4"/>
          </p:nvPr>
        </p:nvSpPr>
        <p:spPr>
          <a:xfrm>
            <a:off x="4645025" y="2743200"/>
            <a:ext cx="4498975" cy="4114800"/>
          </a:xfrm>
        </p:spPr>
        <p:txBody>
          <a:bodyPr>
            <a:normAutofit/>
          </a:bodyPr>
          <a:lstStyle/>
          <a:p>
            <a:r>
              <a:rPr lang="en-US" sz="2800" dirty="0"/>
              <a:t>Fill a </a:t>
            </a:r>
            <a:r>
              <a:rPr lang="en-US" sz="2800" dirty="0" smtClean="0"/>
              <a:t>gap</a:t>
            </a:r>
          </a:p>
          <a:p>
            <a:r>
              <a:rPr lang="en-US" sz="2800" dirty="0" smtClean="0"/>
              <a:t>Combine features</a:t>
            </a:r>
          </a:p>
          <a:p>
            <a:r>
              <a:rPr lang="en-US" sz="2800" dirty="0"/>
              <a:t>Change annoying things</a:t>
            </a:r>
          </a:p>
          <a:p>
            <a:r>
              <a:rPr lang="en-US" sz="2800" dirty="0" smtClean="0"/>
              <a:t>Field-test new concepts</a:t>
            </a:r>
          </a:p>
          <a:p>
            <a:r>
              <a:rPr lang="en-US" sz="2800" dirty="0" smtClean="0"/>
              <a:t>Be a part of The Progress</a:t>
            </a:r>
            <a:endParaRPr lang="en-US" sz="2800" dirty="0"/>
          </a:p>
        </p:txBody>
      </p:sp>
    </p:spTree>
    <p:extLst>
      <p:ext uri="{BB962C8B-B14F-4D97-AF65-F5344CB8AC3E}">
        <p14:creationId xmlns:p14="http://schemas.microsoft.com/office/powerpoint/2010/main" val="12680226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Lexer</a:t>
            </a:r>
            <a:r>
              <a:rPr lang="en-US" dirty="0" smtClean="0"/>
              <a:t> generator</a:t>
            </a:r>
            <a:endParaRPr lang="en-US" dirty="0"/>
          </a:p>
        </p:txBody>
      </p:sp>
      <p:sp>
        <p:nvSpPr>
          <p:cNvPr id="4" name="Rectangle 3"/>
          <p:cNvSpPr/>
          <p:nvPr/>
        </p:nvSpPr>
        <p:spPr>
          <a:xfrm>
            <a:off x="914400" y="1659285"/>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jnc.AutomatonResult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automaton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scanRx</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"get"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Token.Get</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"set"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Token.Set</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“quit"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Token.Quit</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chemeClr val="accent6">
                    <a:lumMod val="50000"/>
                  </a:schemeClr>
                </a:solidFill>
                <a:latin typeface="Courier New" panose="02070309020205020404" pitchFamily="49" charset="0"/>
                <a:cs typeface="Courier New" panose="02070309020205020404" pitchFamily="49" charset="0"/>
              </a:rPr>
              <a:t>    %% [_\w][_\w\d]*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Token.Identifier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recognizer.m_lexeme</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285008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Running automatons</a:t>
            </a:r>
            <a:endParaRPr lang="en-US" dirty="0"/>
          </a:p>
        </p:txBody>
      </p:sp>
      <p:sp>
        <p:nvSpPr>
          <p:cNvPr id="3" name="Rectangle 2"/>
          <p:cNvSpPr/>
          <p:nvPr/>
        </p:nvSpPr>
        <p:spPr>
          <a:xfrm>
            <a:off x="914400" y="1371600"/>
            <a:ext cx="7315200" cy="52322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err="1">
                <a:latin typeface="Courier New" panose="02070309020205020404" pitchFamily="49" charset="0"/>
                <a:cs typeface="Courier New" panose="02070309020205020404" pitchFamily="49" charset="0"/>
              </a:rPr>
              <a:t>recognizer.m_automatonFunc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scanRx</a:t>
            </a:r>
            <a:r>
              <a:rPr lang="en-US" sz="1400" dirty="0">
                <a:latin typeface="Courier New" panose="02070309020205020404" pitchFamily="49" charset="0"/>
                <a:cs typeface="Courier New" panose="02070309020205020404" pitchFamily="49" charset="0"/>
              </a:rPr>
              <a:t>;</a:t>
            </a:r>
          </a:p>
        </p:txBody>
      </p:sp>
      <p:sp>
        <p:nvSpPr>
          <p:cNvPr id="5" name="TextBox 4"/>
          <p:cNvSpPr txBox="1"/>
          <p:nvPr/>
        </p:nvSpPr>
        <p:spPr>
          <a:xfrm>
            <a:off x="3276600" y="5943600"/>
            <a:ext cx="184731" cy="369332"/>
          </a:xfrm>
          <a:prstGeom prst="rect">
            <a:avLst/>
          </a:prstGeom>
          <a:noFill/>
        </p:spPr>
        <p:txBody>
          <a:bodyPr wrap="none" rtlCol="0">
            <a:spAutoFit/>
          </a:bodyPr>
          <a:lstStyle/>
          <a:p>
            <a:endParaRPr lang="en-US" dirty="0"/>
          </a:p>
        </p:txBody>
      </p:sp>
      <p:sp>
        <p:nvSpPr>
          <p:cNvPr id="6" name="Rectangle 5"/>
          <p:cNvSpPr/>
          <p:nvPr/>
        </p:nvSpPr>
        <p:spPr>
          <a:xfrm>
            <a:off x="914400" y="4119074"/>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try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ge</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tOp</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tion</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recognizer.eof</a:t>
            </a:r>
            <a:r>
              <a:rPr lang="en-US" sz="1400" dirty="0">
                <a:latin typeface="Courier New" panose="02070309020205020404" pitchFamily="49" charset="0"/>
                <a:cs typeface="Courier New" panose="02070309020205020404" pitchFamily="49" charset="0"/>
              </a:rPr>
              <a:t>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notify recognizer about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eof</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this can trigger actions or errors</a:t>
            </a:r>
          </a:p>
          <a:p>
            <a:r>
              <a:rPr lang="en-US" sz="1400" dirty="0">
                <a:solidFill>
                  <a:srgbClr val="1D12F6"/>
                </a:solidFill>
                <a:latin typeface="Courier New" panose="02070309020205020404" pitchFamily="49" charset="0"/>
                <a:cs typeface="Courier New" panose="02070309020205020404" pitchFamily="49" charset="0"/>
              </a:rPr>
              <a:t>catch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handle recognition error</a:t>
            </a:r>
          </a:p>
          <a:p>
            <a:r>
              <a:rPr lang="en-US" sz="1400" dirty="0">
                <a:latin typeface="Courier New" panose="02070309020205020404" pitchFamily="49" charset="0"/>
                <a:cs typeface="Courier New" panose="02070309020205020404" pitchFamily="49" charset="0"/>
              </a:rPr>
              <a:t>}</a:t>
            </a:r>
          </a:p>
        </p:txBody>
      </p:sp>
      <p:sp>
        <p:nvSpPr>
          <p:cNvPr id="7" name="Rectangle 6"/>
          <p:cNvSpPr/>
          <p:nvPr/>
        </p:nvSpPr>
        <p:spPr>
          <a:xfrm>
            <a:off x="914400" y="24384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bool</a:t>
            </a:r>
            <a:r>
              <a:rPr lang="en-US" sz="1400" dirty="0">
                <a:latin typeface="Courier New" panose="02070309020205020404" pitchFamily="49" charset="0"/>
                <a:cs typeface="Courier New" panose="02070309020205020404" pitchFamily="49" charset="0"/>
              </a:rPr>
              <a:t> result = </a:t>
            </a:r>
            <a:r>
              <a:rPr lang="en-US" sz="1400" dirty="0">
                <a:solidFill>
                  <a:srgbClr val="1D12F6"/>
                </a:solidFill>
                <a:latin typeface="Courier New" panose="02070309020205020404" pitchFamily="49" charset="0"/>
                <a:cs typeface="Courier New" panose="02070309020205020404" pitchFamily="49" charset="0"/>
              </a:rPr>
              <a:t>try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recognizer.recognize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getOption</a:t>
            </a:r>
            <a:r>
              <a:rPr lang="en-US" sz="1400" dirty="0">
                <a:solidFill>
                  <a:schemeClr val="accent6">
                    <a:lumMod val="50000"/>
                  </a:schemeClr>
                </a:solidFill>
                <a:latin typeface="Courier New" panose="02070309020205020404" pitchFamily="49" charset="0"/>
                <a:cs typeface="Courier New" panose="02070309020205020404" pitchFamily="49" charset="0"/>
              </a:rPr>
              <a:t> </a:t>
            </a:r>
            <a:r>
              <a:rPr lang="en-US" sz="1400" dirty="0" err="1">
                <a:solidFill>
                  <a:schemeClr val="accent6">
                    <a:lumMod val="50000"/>
                  </a:schemeClr>
                </a:solidFill>
                <a:latin typeface="Courier New" panose="02070309020205020404" pitchFamily="49" charset="0"/>
                <a:cs typeface="Courier New" panose="02070309020205020404" pitchFamily="49" charset="0"/>
              </a:rPr>
              <a:t>myOption</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ru-RU" sz="1400" dirty="0">
                <a:solidFill>
                  <a:srgbClr val="1D12F6"/>
                </a:solidFill>
                <a:latin typeface="Courier New" panose="02070309020205020404" pitchFamily="49" charset="0"/>
                <a:cs typeface="Courier New" panose="02070309020205020404" pitchFamily="49" charset="0"/>
              </a:rPr>
              <a:t>if</a:t>
            </a:r>
            <a:r>
              <a:rPr lang="ru-RU" sz="1400" dirty="0">
                <a:latin typeface="Courier New" panose="02070309020205020404" pitchFamily="49" charset="0"/>
                <a:cs typeface="Courier New" panose="02070309020205020404" pitchFamily="49" charset="0"/>
              </a:rPr>
              <a:t> (!result)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handle recognition error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09678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languages</a:t>
            </a:r>
            <a:endParaRPr lang="en-US" dirty="0"/>
          </a:p>
        </p:txBody>
      </p:sp>
      <p:sp>
        <p:nvSpPr>
          <p:cNvPr id="3" name="Rectangle 2"/>
          <p:cNvSpPr/>
          <p:nvPr/>
        </p:nvSpPr>
        <p:spPr>
          <a:xfrm>
            <a:off x="457200" y="3505200"/>
            <a:ext cx="8229600" cy="289310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jnc.AutomatonResult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automaton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scanPreprocessor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"if"</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Token.If</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a:t>
            </a:r>
            <a:r>
              <a:rPr lang="en-US" sz="1400" dirty="0" err="1">
                <a:solidFill>
                  <a:schemeClr val="accent6">
                    <a:lumMod val="50000"/>
                  </a:schemeClr>
                </a:solidFill>
                <a:latin typeface="Courier New" panose="02070309020205020404" pitchFamily="49" charset="0"/>
                <a:cs typeface="Courier New" panose="02070309020205020404" pitchFamily="49" charset="0"/>
              </a:rPr>
              <a:t>ifdef</a:t>
            </a:r>
            <a:r>
              <a:rPr lang="en-US" sz="1400" dirty="0">
                <a:solidFill>
                  <a:schemeClr val="accent6">
                    <a:lumMod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Token.Ifdef</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chemeClr val="tx1">
                    <a:lumMod val="50000"/>
                    <a:lumOff val="50000"/>
                  </a:schemeClr>
                </a:solidFill>
                <a:latin typeface="Courier New" panose="02070309020205020404" pitchFamily="49" charset="0"/>
                <a:cs typeface="Courier New" panose="02070309020205020404" pitchFamily="49" charset="0"/>
              </a:rPr>
              <a:t>    // ...</a:t>
            </a:r>
          </a:p>
          <a:p>
            <a:endParaRPr lang="en-US" sz="1400" dirty="0">
              <a:latin typeface="Courier New" panose="02070309020205020404" pitchFamily="49" charset="0"/>
              <a:cs typeface="Courier New" panose="02070309020205020404" pitchFamily="49" charset="0"/>
            </a:endParaRPr>
          </a:p>
          <a:p>
            <a:r>
              <a:rPr lang="en-US" sz="1400" dirty="0">
                <a:solidFill>
                  <a:schemeClr val="accent6">
                    <a:lumMod val="50000"/>
                  </a:schemeClr>
                </a:solidFill>
                <a:latin typeface="Courier New" panose="02070309020205020404" pitchFamily="49" charset="0"/>
                <a:cs typeface="Courier New" panose="02070309020205020404" pitchFamily="49" charset="0"/>
              </a:rPr>
              <a:t>    %% '\n'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recognizer.m_automatonFunc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scanGlobal</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switch back</a:t>
            </a:r>
          </a:p>
          <a:p>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457200" y="1600200"/>
            <a:ext cx="8229600"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jnc.AutomatonResult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automaton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scanGlobal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recognizer.m_automatonFunc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scanPreprocessor</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switch to pp</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218138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Rectangle 2"/>
          <p:cNvSpPr/>
          <p:nvPr/>
        </p:nvSpPr>
        <p:spPr>
          <a:xfrm>
            <a:off x="914400" y="1371600"/>
            <a:ext cx="7315200" cy="397031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g_prop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m_x</a:t>
            </a:r>
            <a:r>
              <a:rPr lang="en-US" sz="1400" dirty="0">
                <a:latin typeface="Courier New" panose="02070309020205020404" pitchFamily="49" charset="0"/>
                <a:cs typeface="Courier New" panose="02070309020205020404" pitchFamily="49" charset="0"/>
              </a:rPr>
              <a:t> = 5;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member field with in-place initializer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get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m_x</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m_x</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update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x);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overloaded setter</a:t>
            </a:r>
          </a:p>
          <a:p>
            <a:r>
              <a:rPr lang="en-US" sz="1400" dirty="0">
                <a:latin typeface="Courier New" panose="02070309020205020404" pitchFamily="49" charset="0"/>
                <a:cs typeface="Courier New" panose="02070309020205020404" pitchFamily="49" charset="0"/>
              </a:rPr>
              <a:t>    update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helper method</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54970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a:t>
            </a:r>
            <a:r>
              <a:rPr lang="en-US" dirty="0" err="1" smtClean="0"/>
              <a:t>bindable</a:t>
            </a:r>
            <a:r>
              <a:rPr lang="en-US" dirty="0" smtClean="0"/>
              <a:t> properties</a:t>
            </a:r>
            <a:endParaRPr lang="en-US" dirty="0"/>
          </a:p>
        </p:txBody>
      </p:sp>
      <p:sp>
        <p:nvSpPr>
          <p:cNvPr id="5" name="Rectangle 4"/>
          <p:cNvSpPr/>
          <p:nvPr/>
        </p:nvSpPr>
        <p:spPr>
          <a:xfrm>
            <a:off x="914400" y="3048000"/>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onPropChanged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foo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bindingof</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onPropChanged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 = 100;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onPropChanged</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will be called</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
        <p:nvSpPr>
          <p:cNvPr id="6" name="Rectangle 5"/>
          <p:cNvSpPr/>
          <p:nvPr/>
        </p:nvSpPr>
        <p:spPr>
          <a:xfrm>
            <a:off x="914400" y="1981916"/>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bindable</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476912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sp>
        <p:nvSpPr>
          <p:cNvPr id="10" name="Freeform 9"/>
          <p:cNvSpPr/>
          <p:nvPr/>
        </p:nvSpPr>
        <p:spPr>
          <a:xfrm>
            <a:off x="381000" y="1295400"/>
            <a:ext cx="3121149" cy="4495800"/>
          </a:xfrm>
          <a:custGeom>
            <a:avLst/>
            <a:gdLst>
              <a:gd name="connsiteX0" fmla="*/ 0 w 3121149"/>
              <a:gd name="connsiteY0" fmla="*/ 312115 h 5181600"/>
              <a:gd name="connsiteX1" fmla="*/ 312115 w 3121149"/>
              <a:gd name="connsiteY1" fmla="*/ 0 h 5181600"/>
              <a:gd name="connsiteX2" fmla="*/ 2809034 w 3121149"/>
              <a:gd name="connsiteY2" fmla="*/ 0 h 5181600"/>
              <a:gd name="connsiteX3" fmla="*/ 3121149 w 3121149"/>
              <a:gd name="connsiteY3" fmla="*/ 312115 h 5181600"/>
              <a:gd name="connsiteX4" fmla="*/ 3121149 w 3121149"/>
              <a:gd name="connsiteY4" fmla="*/ 4869485 h 5181600"/>
              <a:gd name="connsiteX5" fmla="*/ 2809034 w 3121149"/>
              <a:gd name="connsiteY5" fmla="*/ 5181600 h 5181600"/>
              <a:gd name="connsiteX6" fmla="*/ 312115 w 3121149"/>
              <a:gd name="connsiteY6" fmla="*/ 5181600 h 5181600"/>
              <a:gd name="connsiteX7" fmla="*/ 0 w 3121149"/>
              <a:gd name="connsiteY7" fmla="*/ 4869485 h 5181600"/>
              <a:gd name="connsiteX8" fmla="*/ 0 w 3121149"/>
              <a:gd name="connsiteY8" fmla="*/ 312115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1149" h="5181600">
                <a:moveTo>
                  <a:pt x="0" y="312115"/>
                </a:moveTo>
                <a:cubicBezTo>
                  <a:pt x="0" y="139739"/>
                  <a:pt x="139739" y="0"/>
                  <a:pt x="312115" y="0"/>
                </a:cubicBezTo>
                <a:lnTo>
                  <a:pt x="2809034" y="0"/>
                </a:lnTo>
                <a:cubicBezTo>
                  <a:pt x="2981410" y="0"/>
                  <a:pt x="3121149" y="139739"/>
                  <a:pt x="3121149" y="312115"/>
                </a:cubicBezTo>
                <a:lnTo>
                  <a:pt x="3121149" y="4869485"/>
                </a:lnTo>
                <a:cubicBezTo>
                  <a:pt x="3121149" y="5041861"/>
                  <a:pt x="2981410" y="5181600"/>
                  <a:pt x="2809034" y="5181600"/>
                </a:cubicBezTo>
                <a:lnTo>
                  <a:pt x="312115" y="5181600"/>
                </a:lnTo>
                <a:cubicBezTo>
                  <a:pt x="139739" y="5181600"/>
                  <a:pt x="0" y="5041861"/>
                  <a:pt x="0" y="4869485"/>
                </a:cubicBezTo>
                <a:lnTo>
                  <a:pt x="0" y="31211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3718560" numCol="1" spcCol="1270" anchor="t" anchorCtr="0">
            <a:noAutofit/>
          </a:bodyPr>
          <a:lstStyle/>
          <a:p>
            <a:pPr lvl="0" algn="ctr" defTabSz="1066800">
              <a:lnSpc>
                <a:spcPct val="90000"/>
              </a:lnSpc>
              <a:spcBef>
                <a:spcPct val="0"/>
              </a:spcBef>
              <a:spcAft>
                <a:spcPct val="35000"/>
              </a:spcAft>
            </a:pPr>
            <a:r>
              <a:rPr lang="en-US" sz="2400" kern="1200" dirty="0" smtClean="0"/>
              <a:t>class </a:t>
            </a:r>
            <a:r>
              <a:rPr lang="en-US" sz="2400" kern="1200" dirty="0" err="1" smtClean="0"/>
              <a:t>ReactorClass</a:t>
            </a:r>
            <a:endParaRPr lang="en-US" sz="2400" kern="1200" dirty="0"/>
          </a:p>
        </p:txBody>
      </p:sp>
      <p:sp>
        <p:nvSpPr>
          <p:cNvPr id="11" name="Freeform 10"/>
          <p:cNvSpPr/>
          <p:nvPr/>
        </p:nvSpPr>
        <p:spPr>
          <a:xfrm>
            <a:off x="578635" y="197079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methods:</a:t>
            </a:r>
            <a:endParaRPr lang="en-US" sz="1400" b="1" kern="1200" dirty="0"/>
          </a:p>
        </p:txBody>
      </p:sp>
      <p:sp>
        <p:nvSpPr>
          <p:cNvPr id="12" name="Freeform 11"/>
          <p:cNvSpPr/>
          <p:nvPr/>
        </p:nvSpPr>
        <p:spPr>
          <a:xfrm>
            <a:off x="578635" y="223218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start (…)</a:t>
            </a:r>
            <a:endParaRPr lang="en-US" sz="1400" kern="1200" dirty="0"/>
          </a:p>
        </p:txBody>
      </p:sp>
      <p:sp>
        <p:nvSpPr>
          <p:cNvPr id="13" name="Freeform 12"/>
          <p:cNvSpPr/>
          <p:nvPr/>
        </p:nvSpPr>
        <p:spPr>
          <a:xfrm>
            <a:off x="578635" y="2493577"/>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stop ()</a:t>
            </a:r>
            <a:endParaRPr lang="en-US" sz="1400" kern="1200" dirty="0"/>
          </a:p>
        </p:txBody>
      </p:sp>
      <p:sp>
        <p:nvSpPr>
          <p:cNvPr id="14" name="Freeform 13"/>
          <p:cNvSpPr/>
          <p:nvPr/>
        </p:nvSpPr>
        <p:spPr>
          <a:xfrm>
            <a:off x="578635" y="275496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fields:</a:t>
            </a:r>
            <a:endParaRPr lang="en-US" sz="1400" b="1" kern="1200" dirty="0"/>
          </a:p>
        </p:txBody>
      </p:sp>
      <p:sp>
        <p:nvSpPr>
          <p:cNvPr id="15" name="Freeform 14"/>
          <p:cNvSpPr/>
          <p:nvPr/>
        </p:nvSpPr>
        <p:spPr>
          <a:xfrm>
            <a:off x="578635" y="301635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m_state</a:t>
            </a:r>
            <a:endParaRPr lang="en-US" sz="1400" kern="1200" dirty="0"/>
          </a:p>
        </p:txBody>
      </p:sp>
      <p:sp>
        <p:nvSpPr>
          <p:cNvPr id="16" name="Freeform 15"/>
          <p:cNvSpPr/>
          <p:nvPr/>
        </p:nvSpPr>
        <p:spPr>
          <a:xfrm>
            <a:off x="578635" y="3277743"/>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[0]</a:t>
            </a:r>
            <a:endParaRPr lang="en-US" sz="1400" kern="1200" dirty="0"/>
          </a:p>
        </p:txBody>
      </p:sp>
      <p:sp>
        <p:nvSpPr>
          <p:cNvPr id="17" name="Freeform 16"/>
          <p:cNvSpPr/>
          <p:nvPr/>
        </p:nvSpPr>
        <p:spPr>
          <a:xfrm>
            <a:off x="578635" y="3539132"/>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[1]</a:t>
            </a:r>
            <a:endParaRPr lang="en-US" sz="1400" kern="1200" dirty="0"/>
          </a:p>
        </p:txBody>
      </p:sp>
      <p:sp>
        <p:nvSpPr>
          <p:cNvPr id="18" name="Freeform 17"/>
          <p:cNvSpPr/>
          <p:nvPr/>
        </p:nvSpPr>
        <p:spPr>
          <a:xfrm>
            <a:off x="578635" y="3800520"/>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[2]</a:t>
            </a:r>
            <a:endParaRPr lang="en-US" sz="1400" kern="1200" dirty="0"/>
          </a:p>
        </p:txBody>
      </p:sp>
      <p:sp>
        <p:nvSpPr>
          <p:cNvPr id="19" name="Freeform 18"/>
          <p:cNvSpPr/>
          <p:nvPr/>
        </p:nvSpPr>
        <p:spPr>
          <a:xfrm>
            <a:off x="578635" y="406190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20" name="Freeform 19"/>
          <p:cNvSpPr/>
          <p:nvPr/>
        </p:nvSpPr>
        <p:spPr>
          <a:xfrm>
            <a:off x="578635" y="432329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[0]</a:t>
            </a:r>
            <a:endParaRPr lang="en-US" sz="1400" kern="1200" dirty="0"/>
          </a:p>
        </p:txBody>
      </p:sp>
      <p:sp>
        <p:nvSpPr>
          <p:cNvPr id="21" name="Freeform 20"/>
          <p:cNvSpPr/>
          <p:nvPr/>
        </p:nvSpPr>
        <p:spPr>
          <a:xfrm>
            <a:off x="578635" y="4584686"/>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[1]</a:t>
            </a:r>
            <a:endParaRPr lang="en-US" sz="1400" kern="1200" dirty="0"/>
          </a:p>
        </p:txBody>
      </p:sp>
      <p:sp>
        <p:nvSpPr>
          <p:cNvPr id="22" name="Freeform 21"/>
          <p:cNvSpPr/>
          <p:nvPr/>
        </p:nvSpPr>
        <p:spPr>
          <a:xfrm>
            <a:off x="578635" y="484607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[2]</a:t>
            </a:r>
            <a:endParaRPr lang="en-US" sz="1400" kern="1200" dirty="0"/>
          </a:p>
        </p:txBody>
      </p:sp>
      <p:sp>
        <p:nvSpPr>
          <p:cNvPr id="23" name="Freeform 22"/>
          <p:cNvSpPr/>
          <p:nvPr/>
        </p:nvSpPr>
        <p:spPr>
          <a:xfrm>
            <a:off x="578635" y="510746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4" name="Freeform 3"/>
          <p:cNvSpPr/>
          <p:nvPr/>
        </p:nvSpPr>
        <p:spPr>
          <a:xfrm>
            <a:off x="3781425" y="4267200"/>
            <a:ext cx="3045023" cy="1524000"/>
          </a:xfrm>
          <a:custGeom>
            <a:avLst/>
            <a:gdLst>
              <a:gd name="connsiteX0" fmla="*/ 0 w 3045023"/>
              <a:gd name="connsiteY0" fmla="*/ 137160 h 1371600"/>
              <a:gd name="connsiteX1" fmla="*/ 137160 w 3045023"/>
              <a:gd name="connsiteY1" fmla="*/ 0 h 1371600"/>
              <a:gd name="connsiteX2" fmla="*/ 2907863 w 3045023"/>
              <a:gd name="connsiteY2" fmla="*/ 0 h 1371600"/>
              <a:gd name="connsiteX3" fmla="*/ 3045023 w 3045023"/>
              <a:gd name="connsiteY3" fmla="*/ 137160 h 1371600"/>
              <a:gd name="connsiteX4" fmla="*/ 3045023 w 3045023"/>
              <a:gd name="connsiteY4" fmla="*/ 1234440 h 1371600"/>
              <a:gd name="connsiteX5" fmla="*/ 2907863 w 3045023"/>
              <a:gd name="connsiteY5" fmla="*/ 1371600 h 1371600"/>
              <a:gd name="connsiteX6" fmla="*/ 137160 w 3045023"/>
              <a:gd name="connsiteY6" fmla="*/ 1371600 h 1371600"/>
              <a:gd name="connsiteX7" fmla="*/ 0 w 3045023"/>
              <a:gd name="connsiteY7" fmla="*/ 1234440 h 1371600"/>
              <a:gd name="connsiteX8" fmla="*/ 0 w 3045023"/>
              <a:gd name="connsiteY8" fmla="*/ 13716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5023" h="1371600">
                <a:moveTo>
                  <a:pt x="0" y="137160"/>
                </a:moveTo>
                <a:cubicBezTo>
                  <a:pt x="0" y="61409"/>
                  <a:pt x="61409" y="0"/>
                  <a:pt x="137160" y="0"/>
                </a:cubicBezTo>
                <a:lnTo>
                  <a:pt x="2907863" y="0"/>
                </a:lnTo>
                <a:cubicBezTo>
                  <a:pt x="2983614" y="0"/>
                  <a:pt x="3045023" y="61409"/>
                  <a:pt x="3045023" y="137160"/>
                </a:cubicBezTo>
                <a:lnTo>
                  <a:pt x="3045023" y="1234440"/>
                </a:lnTo>
                <a:cubicBezTo>
                  <a:pt x="3045023" y="1310191"/>
                  <a:pt x="2983614" y="1371600"/>
                  <a:pt x="2907863" y="1371600"/>
                </a:cubicBezTo>
                <a:lnTo>
                  <a:pt x="137160" y="1371600"/>
                </a:lnTo>
                <a:cubicBezTo>
                  <a:pt x="61409" y="1371600"/>
                  <a:pt x="0" y="1310191"/>
                  <a:pt x="0" y="1234440"/>
                </a:cubicBezTo>
                <a:lnTo>
                  <a:pt x="0" y="1371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1051560" numCol="1" spcCol="1270" anchor="t" anchorCtr="0">
            <a:noAutofit/>
          </a:bodyPr>
          <a:lstStyle/>
          <a:p>
            <a:pPr lvl="0" algn="ctr" defTabSz="1066800">
              <a:lnSpc>
                <a:spcPct val="90000"/>
              </a:lnSpc>
              <a:spcBef>
                <a:spcPct val="0"/>
              </a:spcBef>
              <a:spcAft>
                <a:spcPct val="35000"/>
              </a:spcAft>
            </a:pPr>
            <a:r>
              <a:rPr lang="en-US" sz="2400" kern="1200" dirty="0" smtClean="0"/>
              <a:t>struct </a:t>
            </a:r>
            <a:r>
              <a:rPr lang="en-US" sz="2400" kern="1200" dirty="0" err="1" smtClean="0"/>
              <a:t>ReactorBindSite</a:t>
            </a:r>
            <a:endParaRPr lang="en-US" sz="2400" kern="1200" dirty="0"/>
          </a:p>
        </p:txBody>
      </p:sp>
      <p:sp>
        <p:nvSpPr>
          <p:cNvPr id="7" name="Freeform 6"/>
          <p:cNvSpPr/>
          <p:nvPr/>
        </p:nvSpPr>
        <p:spPr>
          <a:xfrm>
            <a:off x="4036857" y="495300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smtClean="0"/>
              <a:t>event* </a:t>
            </a:r>
            <a:r>
              <a:rPr lang="en-US" sz="1400" kern="1200" dirty="0" err="1" smtClean="0"/>
              <a:t>m_event</a:t>
            </a:r>
            <a:endParaRPr lang="en-US" sz="1400" kern="1200" dirty="0"/>
          </a:p>
        </p:txBody>
      </p:sp>
      <p:sp>
        <p:nvSpPr>
          <p:cNvPr id="8" name="Freeform 7"/>
          <p:cNvSpPr/>
          <p:nvPr/>
        </p:nvSpPr>
        <p:spPr>
          <a:xfrm>
            <a:off x="4036857" y="531507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err="1" smtClean="0"/>
              <a:t>intptr</a:t>
            </a:r>
            <a:r>
              <a:rPr lang="en-US" sz="1400" kern="1200" dirty="0" smtClean="0"/>
              <a:t> </a:t>
            </a:r>
            <a:r>
              <a:rPr lang="en-US" sz="1400" kern="1200" dirty="0" err="1" smtClean="0"/>
              <a:t>m_cookie</a:t>
            </a:r>
            <a:endParaRPr lang="en-US" sz="1400" kern="1200" dirty="0"/>
          </a:p>
        </p:txBody>
      </p:sp>
      <p:sp>
        <p:nvSpPr>
          <p:cNvPr id="25" name="Rectangle 24"/>
          <p:cNvSpPr/>
          <p:nvPr/>
        </p:nvSpPr>
        <p:spPr>
          <a:xfrm>
            <a:off x="3730867" y="1295400"/>
            <a:ext cx="51054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smtClean="0">
                <a:solidFill>
                  <a:schemeClr val="accent6">
                    <a:lumMod val="50000"/>
                  </a:schemeClr>
                </a:solidFill>
                <a:latin typeface="Courier New" panose="02070309020205020404" pitchFamily="49" charset="0"/>
                <a:cs typeface="Courier New" panose="02070309020205020404" pitchFamily="49" charset="0"/>
              </a:rPr>
              <a:t>$“Title: $(</a:t>
            </a:r>
            <a:r>
              <a:rPr lang="en-US" sz="1400" dirty="0" err="1" smtClean="0">
                <a:solidFill>
                  <a:schemeClr val="accent6">
                    <a:lumMod val="50000"/>
                  </a:schemeClr>
                </a:solidFill>
                <a:latin typeface="Courier New" panose="02070309020205020404" pitchFamily="49" charset="0"/>
                <a:cs typeface="Courier New" panose="02070309020205020404" pitchFamily="49" charset="0"/>
              </a:rPr>
              <a:t>m_name.m_editText</a:t>
            </a:r>
            <a:r>
              <a:rPr lang="en-US" sz="1400" dirty="0" smtClean="0">
                <a:solidFill>
                  <a:schemeClr val="accent6">
                    <a:lumMod val="50000"/>
                  </a:schemeClr>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m_a.m_isEnabled</a:t>
            </a:r>
            <a:r>
              <a:rPr lang="en-US" sz="1400" dirty="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m_state</a:t>
            </a:r>
            <a:r>
              <a:rPr lang="en-US" sz="1400" dirty="0" smtClean="0">
                <a:latin typeface="Courier New" panose="02070309020205020404" pitchFamily="49" charset="0"/>
                <a:cs typeface="Courier New" panose="02070309020205020404" pitchFamily="49" charset="0"/>
              </a:rPr>
              <a:t> != 0;</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m_b.m_isEnabled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m_useB.m_isChecked</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m_c.m_isEnabled</a:t>
            </a:r>
            <a:r>
              <a:rPr lang="en-US" sz="1400" dirty="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m_useC.m_isChecked</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onevent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m_button.m_onClicked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038372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sp>
        <p:nvSpPr>
          <p:cNvPr id="10" name="Freeform 9"/>
          <p:cNvSpPr/>
          <p:nvPr/>
        </p:nvSpPr>
        <p:spPr>
          <a:xfrm>
            <a:off x="381000" y="1295400"/>
            <a:ext cx="3121149" cy="4495800"/>
          </a:xfrm>
          <a:custGeom>
            <a:avLst/>
            <a:gdLst>
              <a:gd name="connsiteX0" fmla="*/ 0 w 3121149"/>
              <a:gd name="connsiteY0" fmla="*/ 312115 h 5181600"/>
              <a:gd name="connsiteX1" fmla="*/ 312115 w 3121149"/>
              <a:gd name="connsiteY1" fmla="*/ 0 h 5181600"/>
              <a:gd name="connsiteX2" fmla="*/ 2809034 w 3121149"/>
              <a:gd name="connsiteY2" fmla="*/ 0 h 5181600"/>
              <a:gd name="connsiteX3" fmla="*/ 3121149 w 3121149"/>
              <a:gd name="connsiteY3" fmla="*/ 312115 h 5181600"/>
              <a:gd name="connsiteX4" fmla="*/ 3121149 w 3121149"/>
              <a:gd name="connsiteY4" fmla="*/ 4869485 h 5181600"/>
              <a:gd name="connsiteX5" fmla="*/ 2809034 w 3121149"/>
              <a:gd name="connsiteY5" fmla="*/ 5181600 h 5181600"/>
              <a:gd name="connsiteX6" fmla="*/ 312115 w 3121149"/>
              <a:gd name="connsiteY6" fmla="*/ 5181600 h 5181600"/>
              <a:gd name="connsiteX7" fmla="*/ 0 w 3121149"/>
              <a:gd name="connsiteY7" fmla="*/ 4869485 h 5181600"/>
              <a:gd name="connsiteX8" fmla="*/ 0 w 3121149"/>
              <a:gd name="connsiteY8" fmla="*/ 312115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1149" h="5181600">
                <a:moveTo>
                  <a:pt x="0" y="312115"/>
                </a:moveTo>
                <a:cubicBezTo>
                  <a:pt x="0" y="139739"/>
                  <a:pt x="139739" y="0"/>
                  <a:pt x="312115" y="0"/>
                </a:cubicBezTo>
                <a:lnTo>
                  <a:pt x="2809034" y="0"/>
                </a:lnTo>
                <a:cubicBezTo>
                  <a:pt x="2981410" y="0"/>
                  <a:pt x="3121149" y="139739"/>
                  <a:pt x="3121149" y="312115"/>
                </a:cubicBezTo>
                <a:lnTo>
                  <a:pt x="3121149" y="4869485"/>
                </a:lnTo>
                <a:cubicBezTo>
                  <a:pt x="3121149" y="5041861"/>
                  <a:pt x="2981410" y="5181600"/>
                  <a:pt x="2809034" y="5181600"/>
                </a:cubicBezTo>
                <a:lnTo>
                  <a:pt x="312115" y="5181600"/>
                </a:lnTo>
                <a:cubicBezTo>
                  <a:pt x="139739" y="5181600"/>
                  <a:pt x="0" y="5041861"/>
                  <a:pt x="0" y="4869485"/>
                </a:cubicBezTo>
                <a:lnTo>
                  <a:pt x="0" y="31211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3718560" numCol="1" spcCol="1270" anchor="t" anchorCtr="0">
            <a:noAutofit/>
          </a:bodyPr>
          <a:lstStyle/>
          <a:p>
            <a:pPr lvl="0" algn="ctr" defTabSz="1066800">
              <a:lnSpc>
                <a:spcPct val="90000"/>
              </a:lnSpc>
              <a:spcBef>
                <a:spcPct val="0"/>
              </a:spcBef>
              <a:spcAft>
                <a:spcPct val="35000"/>
              </a:spcAft>
            </a:pPr>
            <a:r>
              <a:rPr lang="en-US" sz="2400" kern="1200" dirty="0" smtClean="0"/>
              <a:t>class </a:t>
            </a:r>
            <a:r>
              <a:rPr lang="en-US" sz="2400" kern="1200" dirty="0" err="1" smtClean="0"/>
              <a:t>ReactorClass</a:t>
            </a:r>
            <a:endParaRPr lang="en-US" sz="2400" kern="1200" dirty="0"/>
          </a:p>
        </p:txBody>
      </p:sp>
      <p:sp>
        <p:nvSpPr>
          <p:cNvPr id="11" name="Freeform 10"/>
          <p:cNvSpPr/>
          <p:nvPr/>
        </p:nvSpPr>
        <p:spPr>
          <a:xfrm>
            <a:off x="578635" y="197079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methods:</a:t>
            </a:r>
            <a:endParaRPr lang="en-US" sz="1400" b="1" kern="1200" dirty="0"/>
          </a:p>
        </p:txBody>
      </p:sp>
      <p:sp>
        <p:nvSpPr>
          <p:cNvPr id="12" name="Freeform 11"/>
          <p:cNvSpPr/>
          <p:nvPr/>
        </p:nvSpPr>
        <p:spPr>
          <a:xfrm>
            <a:off x="578635" y="223218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start (…)</a:t>
            </a:r>
            <a:endParaRPr lang="en-US" sz="1400" kern="1200" dirty="0"/>
          </a:p>
        </p:txBody>
      </p:sp>
      <p:sp>
        <p:nvSpPr>
          <p:cNvPr id="13" name="Freeform 12"/>
          <p:cNvSpPr/>
          <p:nvPr/>
        </p:nvSpPr>
        <p:spPr>
          <a:xfrm>
            <a:off x="578635" y="2493577"/>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stop ()</a:t>
            </a:r>
            <a:endParaRPr lang="en-US" sz="1400" kern="1200" dirty="0"/>
          </a:p>
        </p:txBody>
      </p:sp>
      <p:sp>
        <p:nvSpPr>
          <p:cNvPr id="14" name="Freeform 13"/>
          <p:cNvSpPr/>
          <p:nvPr/>
        </p:nvSpPr>
        <p:spPr>
          <a:xfrm>
            <a:off x="578635" y="275496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fields:</a:t>
            </a:r>
            <a:endParaRPr lang="en-US" sz="1400" b="1" kern="1200" dirty="0"/>
          </a:p>
        </p:txBody>
      </p:sp>
      <p:sp>
        <p:nvSpPr>
          <p:cNvPr id="15" name="Freeform 14"/>
          <p:cNvSpPr/>
          <p:nvPr/>
        </p:nvSpPr>
        <p:spPr>
          <a:xfrm>
            <a:off x="578635" y="301635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m_state</a:t>
            </a:r>
            <a:endParaRPr lang="en-US" sz="1400" kern="1200" dirty="0"/>
          </a:p>
        </p:txBody>
      </p:sp>
      <p:sp>
        <p:nvSpPr>
          <p:cNvPr id="16" name="Freeform 15"/>
          <p:cNvSpPr/>
          <p:nvPr/>
        </p:nvSpPr>
        <p:spPr>
          <a:xfrm>
            <a:off x="578635" y="3277743"/>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[0]</a:t>
            </a:r>
            <a:endParaRPr lang="en-US" sz="1400" kern="1200" dirty="0"/>
          </a:p>
        </p:txBody>
      </p:sp>
      <p:sp>
        <p:nvSpPr>
          <p:cNvPr id="17" name="Freeform 16"/>
          <p:cNvSpPr/>
          <p:nvPr/>
        </p:nvSpPr>
        <p:spPr>
          <a:xfrm>
            <a:off x="578635" y="3539132"/>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[1]</a:t>
            </a:r>
            <a:endParaRPr lang="en-US" sz="1400" kern="1200" dirty="0"/>
          </a:p>
        </p:txBody>
      </p:sp>
      <p:sp>
        <p:nvSpPr>
          <p:cNvPr id="18" name="Freeform 17"/>
          <p:cNvSpPr/>
          <p:nvPr/>
        </p:nvSpPr>
        <p:spPr>
          <a:xfrm>
            <a:off x="578635" y="3800520"/>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[2]</a:t>
            </a:r>
            <a:endParaRPr lang="en-US" sz="1400" kern="1200" dirty="0"/>
          </a:p>
        </p:txBody>
      </p:sp>
      <p:sp>
        <p:nvSpPr>
          <p:cNvPr id="19" name="Freeform 18"/>
          <p:cNvSpPr/>
          <p:nvPr/>
        </p:nvSpPr>
        <p:spPr>
          <a:xfrm>
            <a:off x="578635" y="406190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20" name="Freeform 19"/>
          <p:cNvSpPr/>
          <p:nvPr/>
        </p:nvSpPr>
        <p:spPr>
          <a:xfrm>
            <a:off x="578635" y="432329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[0]</a:t>
            </a:r>
            <a:endParaRPr lang="en-US" sz="1400" kern="1200" dirty="0"/>
          </a:p>
        </p:txBody>
      </p:sp>
      <p:sp>
        <p:nvSpPr>
          <p:cNvPr id="21" name="Freeform 20"/>
          <p:cNvSpPr/>
          <p:nvPr/>
        </p:nvSpPr>
        <p:spPr>
          <a:xfrm>
            <a:off x="578635" y="4584686"/>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[1]</a:t>
            </a:r>
            <a:endParaRPr lang="en-US" sz="1400" kern="1200" dirty="0"/>
          </a:p>
        </p:txBody>
      </p:sp>
      <p:sp>
        <p:nvSpPr>
          <p:cNvPr id="22" name="Freeform 21"/>
          <p:cNvSpPr/>
          <p:nvPr/>
        </p:nvSpPr>
        <p:spPr>
          <a:xfrm>
            <a:off x="578635" y="484607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[2]</a:t>
            </a:r>
            <a:endParaRPr lang="en-US" sz="1400" kern="1200" dirty="0"/>
          </a:p>
        </p:txBody>
      </p:sp>
      <p:sp>
        <p:nvSpPr>
          <p:cNvPr id="23" name="Freeform 22"/>
          <p:cNvSpPr/>
          <p:nvPr/>
        </p:nvSpPr>
        <p:spPr>
          <a:xfrm>
            <a:off x="578635" y="510746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4" name="Freeform 3"/>
          <p:cNvSpPr/>
          <p:nvPr/>
        </p:nvSpPr>
        <p:spPr>
          <a:xfrm>
            <a:off x="3781425" y="4267200"/>
            <a:ext cx="3045023" cy="1524000"/>
          </a:xfrm>
          <a:custGeom>
            <a:avLst/>
            <a:gdLst>
              <a:gd name="connsiteX0" fmla="*/ 0 w 3045023"/>
              <a:gd name="connsiteY0" fmla="*/ 137160 h 1371600"/>
              <a:gd name="connsiteX1" fmla="*/ 137160 w 3045023"/>
              <a:gd name="connsiteY1" fmla="*/ 0 h 1371600"/>
              <a:gd name="connsiteX2" fmla="*/ 2907863 w 3045023"/>
              <a:gd name="connsiteY2" fmla="*/ 0 h 1371600"/>
              <a:gd name="connsiteX3" fmla="*/ 3045023 w 3045023"/>
              <a:gd name="connsiteY3" fmla="*/ 137160 h 1371600"/>
              <a:gd name="connsiteX4" fmla="*/ 3045023 w 3045023"/>
              <a:gd name="connsiteY4" fmla="*/ 1234440 h 1371600"/>
              <a:gd name="connsiteX5" fmla="*/ 2907863 w 3045023"/>
              <a:gd name="connsiteY5" fmla="*/ 1371600 h 1371600"/>
              <a:gd name="connsiteX6" fmla="*/ 137160 w 3045023"/>
              <a:gd name="connsiteY6" fmla="*/ 1371600 h 1371600"/>
              <a:gd name="connsiteX7" fmla="*/ 0 w 3045023"/>
              <a:gd name="connsiteY7" fmla="*/ 1234440 h 1371600"/>
              <a:gd name="connsiteX8" fmla="*/ 0 w 3045023"/>
              <a:gd name="connsiteY8" fmla="*/ 13716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5023" h="1371600">
                <a:moveTo>
                  <a:pt x="0" y="137160"/>
                </a:moveTo>
                <a:cubicBezTo>
                  <a:pt x="0" y="61409"/>
                  <a:pt x="61409" y="0"/>
                  <a:pt x="137160" y="0"/>
                </a:cubicBezTo>
                <a:lnTo>
                  <a:pt x="2907863" y="0"/>
                </a:lnTo>
                <a:cubicBezTo>
                  <a:pt x="2983614" y="0"/>
                  <a:pt x="3045023" y="61409"/>
                  <a:pt x="3045023" y="137160"/>
                </a:cubicBezTo>
                <a:lnTo>
                  <a:pt x="3045023" y="1234440"/>
                </a:lnTo>
                <a:cubicBezTo>
                  <a:pt x="3045023" y="1310191"/>
                  <a:pt x="2983614" y="1371600"/>
                  <a:pt x="2907863" y="1371600"/>
                </a:cubicBezTo>
                <a:lnTo>
                  <a:pt x="137160" y="1371600"/>
                </a:lnTo>
                <a:cubicBezTo>
                  <a:pt x="61409" y="1371600"/>
                  <a:pt x="0" y="1310191"/>
                  <a:pt x="0" y="1234440"/>
                </a:cubicBezTo>
                <a:lnTo>
                  <a:pt x="0" y="1371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1051560" numCol="1" spcCol="1270" anchor="t" anchorCtr="0">
            <a:noAutofit/>
          </a:bodyPr>
          <a:lstStyle/>
          <a:p>
            <a:pPr lvl="0" algn="ctr" defTabSz="1066800">
              <a:lnSpc>
                <a:spcPct val="90000"/>
              </a:lnSpc>
              <a:spcBef>
                <a:spcPct val="0"/>
              </a:spcBef>
              <a:spcAft>
                <a:spcPct val="35000"/>
              </a:spcAft>
            </a:pPr>
            <a:r>
              <a:rPr lang="en-US" sz="2400" kern="1200" dirty="0" smtClean="0"/>
              <a:t>struct </a:t>
            </a:r>
            <a:r>
              <a:rPr lang="en-US" sz="2400" kern="1200" dirty="0" err="1" smtClean="0"/>
              <a:t>ReactorBindSite</a:t>
            </a:r>
            <a:endParaRPr lang="en-US" sz="2400" kern="1200" dirty="0"/>
          </a:p>
        </p:txBody>
      </p:sp>
      <p:sp>
        <p:nvSpPr>
          <p:cNvPr id="7" name="Freeform 6"/>
          <p:cNvSpPr/>
          <p:nvPr/>
        </p:nvSpPr>
        <p:spPr>
          <a:xfrm>
            <a:off x="4036857" y="495300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smtClean="0"/>
              <a:t>event* </a:t>
            </a:r>
            <a:r>
              <a:rPr lang="en-US" sz="1400" kern="1200" dirty="0" err="1" smtClean="0"/>
              <a:t>m_event</a:t>
            </a:r>
            <a:endParaRPr lang="en-US" sz="1400" kern="1200" dirty="0"/>
          </a:p>
        </p:txBody>
      </p:sp>
      <p:sp>
        <p:nvSpPr>
          <p:cNvPr id="8" name="Freeform 7"/>
          <p:cNvSpPr/>
          <p:nvPr/>
        </p:nvSpPr>
        <p:spPr>
          <a:xfrm>
            <a:off x="4036857" y="531507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err="1" smtClean="0"/>
              <a:t>intptr</a:t>
            </a:r>
            <a:r>
              <a:rPr lang="en-US" sz="1400" kern="1200" dirty="0" smtClean="0"/>
              <a:t> </a:t>
            </a:r>
            <a:r>
              <a:rPr lang="en-US" sz="1400" kern="1200" dirty="0" err="1" smtClean="0"/>
              <a:t>m_cookie</a:t>
            </a:r>
            <a:endParaRPr lang="en-US" sz="1400" kern="1200" dirty="0"/>
          </a:p>
        </p:txBody>
      </p:sp>
      <p:sp>
        <p:nvSpPr>
          <p:cNvPr id="25" name="Rectangle 24"/>
          <p:cNvSpPr/>
          <p:nvPr/>
        </p:nvSpPr>
        <p:spPr>
          <a:xfrm>
            <a:off x="3730867" y="1295400"/>
            <a:ext cx="51054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#1</a:t>
            </a:r>
            <a:r>
              <a:rPr lang="en-US" sz="1400" dirty="0" smtClean="0">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m_title</a:t>
            </a:r>
            <a:r>
              <a:rPr lang="en-US" sz="1400" dirty="0">
                <a:effectLst/>
                <a:latin typeface="Courier New" panose="02070309020205020404" pitchFamily="49" charset="0"/>
                <a:cs typeface="Courier New" panose="02070309020205020404" pitchFamily="49" charset="0"/>
              </a:rPr>
              <a:t> = </a:t>
            </a:r>
            <a:r>
              <a:rPr lang="en-US" sz="1400" dirty="0" smtClean="0">
                <a:solidFill>
                  <a:schemeClr val="accent6">
                    <a:lumMod val="50000"/>
                  </a:schemeClr>
                </a:solidFill>
                <a:effectLst/>
                <a:latin typeface="Courier New" panose="02070309020205020404" pitchFamily="49" charset="0"/>
                <a:cs typeface="Courier New" panose="02070309020205020404" pitchFamily="49" charset="0"/>
              </a:rPr>
              <a:t>$“Title: $(</a:t>
            </a:r>
            <a:r>
              <a:rPr lang="en-US" sz="1400" dirty="0" err="1" smtClean="0">
                <a:solidFill>
                  <a:schemeClr val="accent6">
                    <a:lumMod val="50000"/>
                  </a:schemeClr>
                </a:solidFill>
                <a:effectLst/>
                <a:latin typeface="Courier New" panose="02070309020205020404" pitchFamily="49" charset="0"/>
                <a:cs typeface="Courier New" panose="02070309020205020404" pitchFamily="49" charset="0"/>
              </a:rPr>
              <a:t>m_name.</a:t>
            </a:r>
            <a:r>
              <a:rPr lang="en-US" sz="1400" b="1" dirty="0" err="1" smtClean="0">
                <a:solidFill>
                  <a:srgbClr val="FF0000"/>
                </a:solidFill>
                <a:effectLst/>
                <a:latin typeface="Courier New" panose="02070309020205020404" pitchFamily="49" charset="0"/>
                <a:cs typeface="Courier New" panose="02070309020205020404" pitchFamily="49" charset="0"/>
              </a:rPr>
              <a:t>m_editText</a:t>
            </a:r>
            <a:r>
              <a:rPr lang="en-US" sz="1400" dirty="0" smtClean="0">
                <a:solidFill>
                  <a:schemeClr val="accent6">
                    <a:lumMod val="50000"/>
                  </a:schemeClr>
                </a:solidFill>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
            </a:r>
            <a:br>
              <a:rPr lang="en-US" sz="1400" dirty="0">
                <a:effectLst/>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#2</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m_a.m_isEnabled</a:t>
            </a:r>
            <a:r>
              <a:rPr lang="en-US" sz="1400" dirty="0">
                <a:latin typeface="Courier New" panose="02070309020205020404" pitchFamily="49" charset="0"/>
                <a:cs typeface="Courier New" panose="02070309020205020404" pitchFamily="49" charset="0"/>
              </a:rPr>
              <a:t> = </a:t>
            </a:r>
            <a:r>
              <a:rPr lang="en-US" sz="1400" b="1" dirty="0" err="1" smtClean="0">
                <a:solidFill>
                  <a:srgbClr val="FF0000"/>
                </a:solidFill>
                <a:latin typeface="Courier New" panose="02070309020205020404" pitchFamily="49" charset="0"/>
                <a:cs typeface="Courier New" panose="02070309020205020404" pitchFamily="49" charset="0"/>
              </a:rPr>
              <a:t>m_state</a:t>
            </a:r>
            <a:r>
              <a:rPr lang="en-US" sz="1400" dirty="0" smtClean="0">
                <a:latin typeface="Courier New" panose="02070309020205020404" pitchFamily="49" charset="0"/>
                <a:cs typeface="Courier New" panose="02070309020205020404" pitchFamily="49" charset="0"/>
              </a:rPr>
              <a:t> != 0;</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#3</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m_b.m_isEnabled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m_useB.</a:t>
            </a:r>
            <a:r>
              <a:rPr lang="en-US" sz="1400" b="1" dirty="0" err="1" smtClean="0">
                <a:solidFill>
                  <a:srgbClr val="FF0000"/>
                </a:solidFill>
                <a:latin typeface="Courier New" panose="02070309020205020404" pitchFamily="49" charset="0"/>
                <a:cs typeface="Courier New" panose="02070309020205020404" pitchFamily="49" charset="0"/>
              </a:rPr>
              <a:t>m_isChecked</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#4</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m_c.m_isEnabled</a:t>
            </a:r>
            <a:r>
              <a:rPr lang="en-US" sz="1400" dirty="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m_useC.</a:t>
            </a:r>
            <a:r>
              <a:rPr lang="en-US" sz="1400" b="1" dirty="0" err="1" smtClean="0">
                <a:solidFill>
                  <a:srgbClr val="FF0000"/>
                </a:solidFill>
                <a:latin typeface="Courier New" panose="02070309020205020404" pitchFamily="49" charset="0"/>
                <a:cs typeface="Courier New" panose="02070309020205020404" pitchFamily="49" charset="0"/>
              </a:rPr>
              <a:t>m_isChecked</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#5</a:t>
            </a:r>
            <a:r>
              <a:rPr lang="en-US" sz="1400" dirty="0" smtClean="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onevent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m_button.</a:t>
            </a:r>
            <a:r>
              <a:rPr lang="en-US" sz="1400" b="1" dirty="0" err="1" smtClean="0">
                <a:solidFill>
                  <a:srgbClr val="FF0000"/>
                </a:solidFill>
                <a:latin typeface="Courier New" panose="02070309020205020404" pitchFamily="49" charset="0"/>
                <a:cs typeface="Courier New" panose="02070309020205020404" pitchFamily="49" charset="0"/>
              </a:rPr>
              <a:t>m_onClicked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
        <p:nvSpPr>
          <p:cNvPr id="36" name="TextBox 35"/>
          <p:cNvSpPr txBox="1"/>
          <p:nvPr/>
        </p:nvSpPr>
        <p:spPr>
          <a:xfrm>
            <a:off x="3810000" y="5867400"/>
            <a:ext cx="2615716" cy="369332"/>
          </a:xfrm>
          <a:prstGeom prst="rect">
            <a:avLst/>
          </a:prstGeom>
          <a:noFill/>
        </p:spPr>
        <p:txBody>
          <a:bodyPr wrap="none" rtlCol="0">
            <a:spAutoFit/>
          </a:bodyPr>
          <a:lstStyle/>
          <a:p>
            <a:r>
              <a:rPr lang="en-US" dirty="0" smtClean="0"/>
              <a:t># reactions &gt;= # bind sites</a:t>
            </a:r>
            <a:endParaRPr lang="en-US" dirty="0"/>
          </a:p>
        </p:txBody>
      </p:sp>
    </p:spTree>
    <p:extLst>
      <p:ext uri="{BB962C8B-B14F-4D97-AF65-F5344CB8AC3E}">
        <p14:creationId xmlns:p14="http://schemas.microsoft.com/office/powerpoint/2010/main" val="1098652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interesting features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Const-correctness</a:t>
            </a:r>
          </a:p>
          <a:p>
            <a:r>
              <a:rPr lang="en-US" dirty="0"/>
              <a:t>Multiple inheritance</a:t>
            </a:r>
          </a:p>
          <a:p>
            <a:r>
              <a:rPr lang="en-US" dirty="0" smtClean="0"/>
              <a:t>Partial </a:t>
            </a:r>
            <a:r>
              <a:rPr lang="en-US" dirty="0"/>
              <a:t>application </a:t>
            </a:r>
            <a:endParaRPr lang="en-US" dirty="0" smtClean="0"/>
          </a:p>
          <a:p>
            <a:r>
              <a:rPr lang="en-US" dirty="0" smtClean="0"/>
              <a:t>Schedulers</a:t>
            </a:r>
          </a:p>
          <a:p>
            <a:r>
              <a:rPr lang="en-US" dirty="0" smtClean="0"/>
              <a:t>Exception-style </a:t>
            </a:r>
            <a:r>
              <a:rPr lang="en-US" dirty="0" smtClean="0"/>
              <a:t>syntax over error code checks</a:t>
            </a:r>
          </a:p>
          <a:p>
            <a:r>
              <a:rPr lang="en-US" dirty="0" smtClean="0"/>
              <a:t>Dual type modifiers</a:t>
            </a:r>
          </a:p>
          <a:p>
            <a:r>
              <a:rPr lang="en-US" dirty="0" err="1" smtClean="0"/>
              <a:t>Bigendian</a:t>
            </a:r>
            <a:r>
              <a:rPr lang="en-US" dirty="0" smtClean="0"/>
              <a:t> integers</a:t>
            </a:r>
            <a:endParaRPr lang="en-US" dirty="0"/>
          </a:p>
          <a:p>
            <a:r>
              <a:rPr lang="en-US" dirty="0" smtClean="0"/>
              <a:t>Bitflag </a:t>
            </a:r>
            <a:r>
              <a:rPr lang="en-US" dirty="0"/>
              <a:t>enums</a:t>
            </a:r>
          </a:p>
          <a:p>
            <a:r>
              <a:rPr lang="en-US" dirty="0" smtClean="0"/>
              <a:t>Break-n/Continue-n</a:t>
            </a:r>
          </a:p>
          <a:p>
            <a:r>
              <a:rPr lang="en-US" dirty="0" smtClean="0"/>
              <a:t>Hex </a:t>
            </a:r>
            <a:r>
              <a:rPr lang="en-US" dirty="0" smtClean="0"/>
              <a:t>literals</a:t>
            </a:r>
          </a:p>
          <a:p>
            <a:pPr lvl="1"/>
            <a:endParaRPr lang="en-US" dirty="0" smtClean="0"/>
          </a:p>
          <a:p>
            <a:endParaRPr lang="en-US" dirty="0"/>
          </a:p>
        </p:txBody>
      </p:sp>
    </p:spTree>
    <p:extLst>
      <p:ext uri="{BB962C8B-B14F-4D97-AF65-F5344CB8AC3E}">
        <p14:creationId xmlns:p14="http://schemas.microsoft.com/office/powerpoint/2010/main" val="1063964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IPv4Packet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IP_TOS_POS = 1</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type of service</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private </a:t>
            </a:r>
            <a:r>
              <a:rPr lang="en-US" sz="1400" dirty="0">
                <a:solidFill>
                  <a:srgbClr val="1D12F6"/>
                </a:solidFill>
                <a:latin typeface="Courier New" panose="02070309020205020404" pitchFamily="49" charset="0"/>
                <a:cs typeface="Courier New" panose="02070309020205020404" pitchFamily="49" charset="0"/>
              </a:rPr>
              <a:t>static final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IP_LEN_POS = 2; </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total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packet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length	</a:t>
            </a:r>
            <a:endParaRPr lang="en-US" sz="1400" dirty="0" smtClean="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private </a:t>
            </a:r>
            <a:r>
              <a:rPr lang="en-US" sz="1400" dirty="0">
                <a:solidFill>
                  <a:srgbClr val="1D12F6"/>
                </a:solidFill>
                <a:latin typeface="Courier New" panose="02070309020205020404" pitchFamily="49" charset="0"/>
                <a:cs typeface="Courier New" panose="02070309020205020404" pitchFamily="49" charset="0"/>
              </a:rPr>
              <a:t>static final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IP_ID_POS = 4; </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the packet id    </a:t>
            </a:r>
            <a:endParaRPr lang="en-US" sz="1400" dirty="0" smtClean="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   private</a:t>
            </a:r>
            <a:r>
              <a:rPr lang="en-US" sz="1400" dirty="0" smtClean="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IP_FRAG_POS = 6;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the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frag flags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and offset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getTypeOfService</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isReadTOS</a:t>
            </a:r>
            <a:r>
              <a:rPr lang="en-US" sz="1400" dirty="0">
                <a:latin typeface="Courier New" panose="02070309020205020404" pitchFamily="49" charset="0"/>
                <a:cs typeface="Courier New" panose="02070309020205020404" pitchFamily="49" charset="0"/>
              </a:rPr>
              <a:t> == </a:t>
            </a:r>
            <a:r>
              <a:rPr lang="en-US" sz="1400" dirty="0" smtClean="0">
                <a:solidFill>
                  <a:srgbClr val="1D12F6"/>
                </a:solidFill>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myTOS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myPacket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myIPHdrOffset</a:t>
            </a:r>
            <a:r>
              <a:rPr lang="en-US" sz="1400" dirty="0">
                <a:latin typeface="Courier New" panose="02070309020205020404" pitchFamily="49" charset="0"/>
                <a:cs typeface="Courier New" panose="02070309020205020404" pitchFamily="49" charset="0"/>
              </a:rPr>
              <a:t> + IP_TOS_POS] &amp; 0x0f;</a:t>
            </a:r>
          </a:p>
          <a:p>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isReadTOS</a:t>
            </a:r>
            <a:r>
              <a:rPr lang="en-US" sz="1400" dirty="0">
                <a:latin typeface="Courier New" panose="02070309020205020404" pitchFamily="49" charset="0"/>
                <a:cs typeface="Courier New" panose="02070309020205020404" pitchFamily="49" charset="0"/>
              </a:rPr>
              <a:t> = </a:t>
            </a:r>
            <a:r>
              <a:rPr lang="en-US" sz="1400" dirty="0">
                <a:solidFill>
                  <a:srgbClr val="1D12F6"/>
                </a:solidFill>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myTOS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getFragmentFlags</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isReadFragFlags</a:t>
            </a:r>
            <a:r>
              <a:rPr lang="en-US" sz="1400" dirty="0">
                <a:latin typeface="Courier New" panose="02070309020205020404" pitchFamily="49" charset="0"/>
                <a:cs typeface="Courier New" panose="02070309020205020404" pitchFamily="49" charset="0"/>
              </a:rPr>
              <a:t> == </a:t>
            </a:r>
            <a:r>
              <a:rPr lang="en-US" sz="1400" dirty="0" smtClean="0">
                <a:solidFill>
                  <a:srgbClr val="1D12F6"/>
                </a:solidFill>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isReadFragFlags</a:t>
            </a:r>
            <a:r>
              <a:rPr lang="en-US" sz="1400" dirty="0">
                <a:latin typeface="Courier New" panose="02070309020205020404" pitchFamily="49" charset="0"/>
                <a:cs typeface="Courier New" panose="02070309020205020404" pitchFamily="49" charset="0"/>
              </a:rPr>
              <a:t> = </a:t>
            </a:r>
            <a:r>
              <a:rPr lang="en-US" sz="1400" dirty="0">
                <a:solidFill>
                  <a:srgbClr val="1D12F6"/>
                </a:solidFill>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myFragmentFlags</a:t>
            </a:r>
            <a:r>
              <a:rPr lang="en-US" sz="1400" dirty="0">
                <a:latin typeface="Courier New" panose="02070309020205020404" pitchFamily="49" charset="0"/>
                <a:cs typeface="Courier New" panose="02070309020205020404" pitchFamily="49" charset="0"/>
              </a:rPr>
              <a:t> = ByteUtils.getByteNetOrderTo_uint16</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myPacket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myIPHdrOffset</a:t>
            </a:r>
            <a:r>
              <a:rPr lang="en-US" sz="1400" dirty="0">
                <a:latin typeface="Courier New" panose="02070309020205020404" pitchFamily="49" charset="0"/>
                <a:cs typeface="Courier New" panose="02070309020205020404" pitchFamily="49" charset="0"/>
              </a:rPr>
              <a:t> + IP_FRAG_POS) &gt;&gt; 13;</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myFragmentFlags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p>
          <a:p>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6816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class</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IPv4Packet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private</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IP_TOS_POS = 1</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type of service</a:t>
            </a:r>
          </a:p>
          <a:p>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IP_LEN_POS = 2</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total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packet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length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IP_ID_POS = 4</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the packet id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   private</a:t>
            </a:r>
            <a:r>
              <a:rPr lang="en-US" sz="1400" dirty="0" smtClean="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IP_FRAG_POS = 6</a:t>
            </a:r>
            <a:r>
              <a:rPr lang="en-US" sz="1400" dirty="0">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the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frag flags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and offset</a:t>
            </a:r>
          </a:p>
          <a:p>
            <a:r>
              <a:rPr lang="en-US" sz="1400" dirty="0">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getTypeOfService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 = </a:t>
            </a:r>
            <a:r>
              <a:rPr lang="en-US" sz="1400" dirty="0" err="1">
                <a:effectLst/>
                <a:latin typeface="Courier New" panose="02070309020205020404" pitchFamily="49" charset="0"/>
                <a:cs typeface="Courier New" panose="02070309020205020404" pitchFamily="49" charset="0"/>
              </a:rPr>
              <a:t>myPacket</a:t>
            </a:r>
            <a:r>
              <a:rPr lang="en-US" sz="1400" dirty="0">
                <a:effectLst/>
                <a:latin typeface="Courier New" panose="02070309020205020404" pitchFamily="49" charset="0"/>
                <a:cs typeface="Courier New" panose="02070309020205020404" pitchFamily="49" charset="0"/>
              </a:rPr>
              <a:t>[</a:t>
            </a:r>
            <a:r>
              <a:rPr lang="en-US" sz="1400" dirty="0" err="1">
                <a:effectLst/>
                <a:latin typeface="Courier New" panose="02070309020205020404" pitchFamily="49" charset="0"/>
                <a:cs typeface="Courier New" panose="02070309020205020404" pitchFamily="49" charset="0"/>
              </a:rPr>
              <a:t>myIPHdrOffset</a:t>
            </a:r>
            <a:r>
              <a:rPr lang="en-US" sz="1400" dirty="0">
                <a:effectLst/>
                <a:latin typeface="Courier New" panose="02070309020205020404" pitchFamily="49" charset="0"/>
                <a:cs typeface="Courier New" panose="02070309020205020404" pitchFamily="49" charset="0"/>
              </a:rPr>
              <a:t> + IP_TOS_POS] &amp; 0x0f;</a:t>
            </a: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getFragmentFlags</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 = ByteUtils.getByteNetOrderTo_uint16</a:t>
            </a:r>
            <a:r>
              <a:rPr lang="en-US" sz="1400" dirty="0" smtClean="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myPacket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myIPHdrOffset</a:t>
            </a:r>
            <a:r>
              <a:rPr lang="en-US" sz="1400" dirty="0">
                <a:effectLst/>
                <a:latin typeface="Courier New" panose="02070309020205020404" pitchFamily="49" charset="0"/>
                <a:cs typeface="Courier New" panose="02070309020205020404" pitchFamily="49" charset="0"/>
              </a:rPr>
              <a:t> + IP_FRAG_POS) &gt;&gt; 13;</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p>
          <a:p>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 ...</a:t>
            </a:r>
            <a:endParaRPr lang="en-US" sz="1400" dirty="0">
              <a:effectLst/>
              <a:latin typeface="Courier New" panose="02070309020205020404" pitchFamily="49" charset="0"/>
              <a:cs typeface="Courier New" panose="02070309020205020404" pitchFamily="49" charset="0"/>
            </a:endParaRPr>
          </a:p>
          <a:p>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53563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cap="rnd">
          <a:solidFill>
            <a:schemeClr val="tx1">
              <a:lumMod val="50000"/>
              <a:lumOff val="50000"/>
            </a:schemeClr>
          </a:solidFill>
          <a:prstDash val="sysDash"/>
        </a:ln>
      </a:spPr>
      <a:bodyPr wrap="square">
        <a:spAutoFit/>
      </a:bodyPr>
      <a:lstStyle>
        <a:defPPr>
          <a:defRPr sz="1400" dirty="0" err="1">
            <a:latin typeface="Lucida Console" panose="020B0609040504020204" pitchFamily="49"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5091</TotalTime>
  <Words>7014</Words>
  <Application>Microsoft Office PowerPoint</Application>
  <PresentationFormat>On-screen Show (4:3)</PresentationFormat>
  <Paragraphs>1098</Paragraphs>
  <Slides>68</Slides>
  <Notes>52</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Jancy</vt:lpstr>
      <vt:lpstr>Overview</vt:lpstr>
      <vt:lpstr>Why?! Do we need more?</vt:lpstr>
      <vt:lpstr>Wanted! (for IO Ninja)</vt:lpstr>
      <vt:lpstr>Wanted! (for IO Ninja)</vt:lpstr>
      <vt:lpstr>Jancy Design Goals</vt:lpstr>
      <vt:lpstr>Other interesting features</vt:lpstr>
      <vt:lpstr>Handling binary data (wrong)</vt:lpstr>
      <vt:lpstr>Handling binary data (wrong)</vt:lpstr>
      <vt:lpstr>Handling binary data (wrong)</vt:lpstr>
      <vt:lpstr>Handling binary data (right)</vt:lpstr>
      <vt:lpstr>Handling binary data (right)</vt:lpstr>
      <vt:lpstr>Handling binary data (right)</vt:lpstr>
      <vt:lpstr>How is pointer arithmetic safe?</vt:lpstr>
      <vt:lpstr>Loads/stores are bounds checked</vt:lpstr>
      <vt:lpstr>Dynamic sizeof/countof</vt:lpstr>
      <vt:lpstr>OK to return addresses of locals</vt:lpstr>
      <vt:lpstr>Who protects validators?</vt:lpstr>
      <vt:lpstr>Who protects validators?</vt:lpstr>
      <vt:lpstr>Reactive Programming for UI</vt:lpstr>
      <vt:lpstr>Reactive Programming for UI</vt:lpstr>
      <vt:lpstr>Reactive Programming for UI</vt:lpstr>
      <vt:lpstr>Multicasts</vt:lpstr>
      <vt:lpstr>Events</vt:lpstr>
      <vt:lpstr>Properties</vt:lpstr>
      <vt:lpstr>Bindable properties</vt:lpstr>
      <vt:lpstr>Dilemma</vt:lpstr>
      <vt:lpstr>Dilemma</vt:lpstr>
      <vt:lpstr>Solution – reactors!</vt:lpstr>
      <vt:lpstr>Solution – reactors!</vt:lpstr>
      <vt:lpstr>Solution – reactors!</vt:lpstr>
      <vt:lpstr>Automated, but controlled</vt:lpstr>
      <vt:lpstr>Implementation</vt:lpstr>
      <vt:lpstr>jnc::Module vs llvm::Module</vt:lpstr>
      <vt:lpstr>The big picture</vt:lpstr>
      <vt:lpstr>Summary</vt:lpstr>
      <vt:lpstr>Why not recursive descent?</vt:lpstr>
      <vt:lpstr>Partial application</vt:lpstr>
      <vt:lpstr>Autoget properties</vt:lpstr>
      <vt:lpstr>Indexed properties</vt:lpstr>
      <vt:lpstr>Handling binary data (right)</vt:lpstr>
      <vt:lpstr>Handling binary data (right)</vt:lpstr>
      <vt:lpstr>Handling binary data (right)</vt:lpstr>
      <vt:lpstr>Schedulers</vt:lpstr>
      <vt:lpstr>Using schedulers</vt:lpstr>
      <vt:lpstr>Real-life example from IO Ninja</vt:lpstr>
      <vt:lpstr>POD vs non-POD</vt:lpstr>
      <vt:lpstr>Only cast when it’s safe</vt:lpstr>
      <vt:lpstr>Only cast when it’s safe</vt:lpstr>
      <vt:lpstr>Const-correctness is forced</vt:lpstr>
      <vt:lpstr>Otherwise, dynamic cast</vt:lpstr>
      <vt:lpstr>Is it enough to be safe?</vt:lpstr>
      <vt:lpstr>Is it enough to be safe?</vt:lpstr>
      <vt:lpstr>Is it enough to be safe?</vt:lpstr>
      <vt:lpstr>Properties</vt:lpstr>
      <vt:lpstr>Multicasts</vt:lpstr>
      <vt:lpstr>Simple property declaration</vt:lpstr>
      <vt:lpstr>Why you should NOT write a new programming language?</vt:lpstr>
      <vt:lpstr>Why you should NOT write a new programming language?</vt:lpstr>
      <vt:lpstr>Why you should STILL write a new programming language?</vt:lpstr>
      <vt:lpstr>Why you should STILL write a new programming language?</vt:lpstr>
      <vt:lpstr>Lexer generator</vt:lpstr>
      <vt:lpstr>Running automatons</vt:lpstr>
      <vt:lpstr>Switching languages</vt:lpstr>
      <vt:lpstr>Properties</vt:lpstr>
      <vt:lpstr>Binding to bindable properties</vt:lpstr>
      <vt:lpstr>Under the hood</vt:lpstr>
      <vt:lpstr>Under the hood</vt:lpstr>
    </vt:vector>
  </TitlesOfParts>
  <Company>Tibbo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Jancy</dc:title>
  <dc:creator>Vladimir</dc:creator>
  <cp:lastModifiedBy>Vladimir</cp:lastModifiedBy>
  <cp:revision>292</cp:revision>
  <dcterms:created xsi:type="dcterms:W3CDTF">2016-01-12T08:55:26Z</dcterms:created>
  <dcterms:modified xsi:type="dcterms:W3CDTF">2016-01-21T10:33:49Z</dcterms:modified>
</cp:coreProperties>
</file>