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3"/>
    <p:sldId id="261" r:id="rId4"/>
    <p:sldId id="260" r:id="rId5"/>
    <p:sldId id="258" r:id="rId6"/>
    <p:sldId id="256" r:id="rId7"/>
    <p:sldId id="257" r:id="rId8"/>
    <p:sldId id="266" r:id="rId9"/>
    <p:sldId id="273" r:id="rId10"/>
    <p:sldId id="268" r:id="rId11"/>
    <p:sldId id="269" r:id="rId12"/>
    <p:sldId id="277" r:id="rId13"/>
    <p:sldId id="276" r:id="rId14"/>
    <p:sldId id="279" r:id="rId15"/>
    <p:sldId id="278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180" y="251460"/>
            <a:ext cx="5548630" cy="61188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1228725"/>
            <a:ext cx="5648325" cy="5505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" y="266700"/>
            <a:ext cx="829627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649605"/>
            <a:ext cx="3592195" cy="3803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4606290"/>
            <a:ext cx="2951480" cy="22409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10" y="659765"/>
            <a:ext cx="3223260" cy="168148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823210" y="28575"/>
            <a:ext cx="751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minimal </a:t>
            </a:r>
            <a:r>
              <a:rPr lang="en-US" altLang="en-US" b="1"/>
              <a:t>~</a:t>
            </a:r>
            <a:r>
              <a:rPr lang="" altLang="en-US" b="1"/>
              <a:t>1</a:t>
            </a:r>
            <a:r>
              <a:rPr lang="en-US" altLang="en-US" b="1"/>
              <a:t>x coverage, 5000 samples per plate</a:t>
            </a:r>
            <a:endParaRPr lang="en-US" altLang="en-US" b="1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185795" y="5073015"/>
            <a:ext cx="38481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335" y="519430"/>
            <a:ext cx="3858260" cy="13017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8756015" y="791210"/>
            <a:ext cx="2527300" cy="1748221"/>
            <a:chOff x="12721" y="1150"/>
            <a:chExt cx="5283" cy="365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150"/>
              <a:ext cx="5003" cy="3642"/>
            </a:xfrm>
            <a:prstGeom prst="rect">
              <a:avLst/>
            </a:prstGeom>
          </p:spPr>
        </p:pic>
        <p:sp>
          <p:nvSpPr>
            <p:cNvPr id="22" name="Text Box 21"/>
            <p:cNvSpPr txBox="1"/>
            <p:nvPr/>
          </p:nvSpPr>
          <p:spPr>
            <a:xfrm>
              <a:off x="15496" y="4353"/>
              <a:ext cx="2508" cy="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/>
                <a:t>positive pools</a:t>
              </a:r>
              <a:endParaRPr lang="en-US" altLang="en-US" sz="800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2721" y="4358"/>
              <a:ext cx="2126" cy="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/>
                <a:t>negative pools</a:t>
              </a:r>
              <a:endParaRPr lang="en-US" altLang="en-US" sz="800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5216" y="1263"/>
              <a:ext cx="2508" cy="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700">
                  <a:solidFill>
                    <a:srgbClr val="FF0000"/>
                  </a:solidFill>
                </a:rPr>
                <a:t>positive samples</a:t>
              </a:r>
              <a:endParaRPr lang="en-US" altLang="en-US" sz="70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7994650" y="2682875"/>
            <a:ext cx="3750310" cy="629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700"/>
              <a:t>false pos/ neg sample 0.20698202850650693</a:t>
            </a:r>
            <a:endParaRPr lang="en-US" sz="700"/>
          </a:p>
          <a:p>
            <a:r>
              <a:rPr lang="en-US" sz="700"/>
              <a:t>false neg/pos sample 0.1016949152542373</a:t>
            </a:r>
            <a:endParaRPr lang="en-US" sz="700"/>
          </a:p>
          <a:p>
            <a:r>
              <a:rPr lang="en-US" sz="700"/>
              <a:t>fold efficiency:  12.760416666666666 samples/test</a:t>
            </a:r>
            <a:endParaRPr lang="en-US" sz="700"/>
          </a:p>
          <a:p>
            <a:r>
              <a:rPr lang="en-US" sz="700"/>
              <a:t>coverage (redundancy):  pools*size / samples:  1.0971428571428572 x</a:t>
            </a:r>
            <a:endParaRPr lang="en-US" sz="700"/>
          </a:p>
          <a:p>
            <a:r>
              <a:rPr lang="en-US" sz="700"/>
              <a:t>correctly identified rate 0.7942857142857143 correct results/sample</a:t>
            </a:r>
            <a:endParaRPr lang="en-US" sz="700"/>
          </a:p>
        </p:txBody>
      </p:sp>
      <p:sp>
        <p:nvSpPr>
          <p:cNvPr id="4" name="Text Box 3"/>
          <p:cNvSpPr txBox="1"/>
          <p:nvPr/>
        </p:nvSpPr>
        <p:spPr>
          <a:xfrm>
            <a:off x="3912870" y="2323465"/>
            <a:ext cx="39744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700"/>
              <a:t>minimum pool size for non-overlapping but complete sample coverage 12.760416666666666</a:t>
            </a:r>
            <a:endParaRPr lang="en-US" sz="700"/>
          </a:p>
          <a:p>
            <a:r>
              <a:rPr lang="en-US" sz="700"/>
              <a:t>target size:  13</a:t>
            </a:r>
            <a:endParaRPr lang="en-US" sz="700"/>
          </a:p>
          <a:p>
            <a:r>
              <a:rPr lang="en-US" sz="700"/>
              <a:t>final pool size considering even division of chapters  14</a:t>
            </a:r>
            <a:endParaRPr lang="en-US" sz="700"/>
          </a:p>
          <a:p>
            <a:r>
              <a:rPr lang="en-US" sz="700"/>
              <a:t>first chapter of pools:  350</a:t>
            </a:r>
            <a:endParaRPr lang="en-US" sz="700"/>
          </a:p>
          <a:p>
            <a:r>
              <a:rPr lang="en-US" sz="700"/>
              <a:t>number of pools:  384</a:t>
            </a:r>
            <a:endParaRPr lang="en-US" sz="700"/>
          </a:p>
          <a:p>
            <a:r>
              <a:rPr lang="en-US" sz="700"/>
              <a:t>pool size: 14</a:t>
            </a:r>
            <a:endParaRPr lang="en-US" sz="700"/>
          </a:p>
          <a:p>
            <a:r>
              <a:rPr lang="en-US" sz="700"/>
              <a:t>dilution-dependent false negative rate 0.11985058256974526</a:t>
            </a:r>
            <a:endParaRPr lang="en-US" sz="7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9845" y="3368675"/>
            <a:ext cx="3243580" cy="3126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6970" y="3429000"/>
            <a:ext cx="3675380" cy="3065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649605"/>
            <a:ext cx="3592195" cy="3803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4606290"/>
            <a:ext cx="2951480" cy="22409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10" y="659765"/>
            <a:ext cx="3223260" cy="168148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823210" y="28575"/>
            <a:ext cx="751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modest </a:t>
            </a:r>
            <a:r>
              <a:rPr lang="en-US" altLang="en-US" b="1"/>
              <a:t>~</a:t>
            </a:r>
            <a:r>
              <a:rPr lang="" altLang="en-US" b="1"/>
              <a:t>2</a:t>
            </a:r>
            <a:r>
              <a:rPr lang="en-US" altLang="en-US" b="1"/>
              <a:t>x coverage, 5000 samples per plate</a:t>
            </a:r>
            <a:endParaRPr lang="en-US" altLang="en-US" b="1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185795" y="5073015"/>
            <a:ext cx="38481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335" y="519430"/>
            <a:ext cx="3858260" cy="13017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8756015" y="791210"/>
            <a:ext cx="2527300" cy="1748221"/>
            <a:chOff x="12721" y="1150"/>
            <a:chExt cx="5283" cy="365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150"/>
              <a:ext cx="5003" cy="3642"/>
            </a:xfrm>
            <a:prstGeom prst="rect">
              <a:avLst/>
            </a:prstGeom>
          </p:spPr>
        </p:pic>
        <p:sp>
          <p:nvSpPr>
            <p:cNvPr id="22" name="Text Box 21"/>
            <p:cNvSpPr txBox="1"/>
            <p:nvPr/>
          </p:nvSpPr>
          <p:spPr>
            <a:xfrm>
              <a:off x="15496" y="4353"/>
              <a:ext cx="2508" cy="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/>
                <a:t>positive pools</a:t>
              </a:r>
              <a:endParaRPr lang="en-US" altLang="en-US" sz="800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2721" y="4358"/>
              <a:ext cx="2126" cy="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/>
                <a:t>negative pools</a:t>
              </a:r>
              <a:endParaRPr lang="en-US" altLang="en-US" sz="800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5216" y="1263"/>
              <a:ext cx="2508" cy="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700">
                  <a:solidFill>
                    <a:srgbClr val="FF0000"/>
                  </a:solidFill>
                </a:rPr>
                <a:t>positive samples</a:t>
              </a:r>
              <a:endParaRPr lang="en-US" altLang="en-US" sz="700">
                <a:solidFill>
                  <a:srgbClr val="FF000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810" y="2341245"/>
            <a:ext cx="4057015" cy="6915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2860" y="3242945"/>
            <a:ext cx="3545205" cy="34169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94650" y="2682875"/>
            <a:ext cx="3750310" cy="629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700"/>
              <a:t>false pos/ neg sample 0.17826895269572401</a:t>
            </a:r>
            <a:endParaRPr lang="en-US" sz="700"/>
          </a:p>
          <a:p>
            <a:r>
              <a:rPr lang="en-US" sz="700"/>
              <a:t>false neg/pos sample 0.1694915254237288</a:t>
            </a:r>
            <a:endParaRPr lang="en-US" sz="700"/>
          </a:p>
          <a:p>
            <a:r>
              <a:rPr lang="en-US" sz="700"/>
              <a:t>fold efficiency:  12.760416666666666 samples/test</a:t>
            </a:r>
            <a:endParaRPr lang="en-US" sz="700"/>
          </a:p>
          <a:p>
            <a:r>
              <a:rPr lang="en-US" sz="700"/>
              <a:t>coverage (redundancy):  pools*size / samples:  2.1942857142857144 x</a:t>
            </a:r>
            <a:endParaRPr lang="en-US" sz="700"/>
          </a:p>
          <a:p>
            <a:r>
              <a:rPr lang="en-US" sz="700"/>
              <a:t>correctly identified rate 0.8218367346938775 correct results/sample</a:t>
            </a:r>
            <a:endParaRPr lang="en-US" sz="7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335" y="3623945"/>
            <a:ext cx="3584575" cy="2898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649605"/>
            <a:ext cx="3592195" cy="3803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4606290"/>
            <a:ext cx="2951480" cy="22409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10" y="659765"/>
            <a:ext cx="3223260" cy="168148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823210" y="28575"/>
            <a:ext cx="751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modest ~</a:t>
            </a:r>
            <a:r>
              <a:rPr lang="" altLang="en-US" b="1"/>
              <a:t>5</a:t>
            </a:r>
            <a:r>
              <a:rPr lang="en-US" altLang="en-US" b="1"/>
              <a:t>x coverage, 5000 samples per plate</a:t>
            </a:r>
            <a:endParaRPr lang="en-US" altLang="en-US" b="1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185795" y="5073015"/>
            <a:ext cx="38481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335" y="519430"/>
            <a:ext cx="3858260" cy="13017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8756015" y="791210"/>
            <a:ext cx="2527300" cy="1748221"/>
            <a:chOff x="12721" y="1150"/>
            <a:chExt cx="5283" cy="365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150"/>
              <a:ext cx="5003" cy="3642"/>
            </a:xfrm>
            <a:prstGeom prst="rect">
              <a:avLst/>
            </a:prstGeom>
          </p:spPr>
        </p:pic>
        <p:sp>
          <p:nvSpPr>
            <p:cNvPr id="22" name="Text Box 21"/>
            <p:cNvSpPr txBox="1"/>
            <p:nvPr/>
          </p:nvSpPr>
          <p:spPr>
            <a:xfrm>
              <a:off x="15496" y="4353"/>
              <a:ext cx="2508" cy="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/>
                <a:t>positive pools</a:t>
              </a:r>
              <a:endParaRPr lang="en-US" altLang="en-US" sz="800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2721" y="4358"/>
              <a:ext cx="2126" cy="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/>
                <a:t>negative pools</a:t>
              </a:r>
              <a:endParaRPr lang="en-US" altLang="en-US" sz="800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5216" y="1263"/>
              <a:ext cx="2508" cy="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700">
                  <a:solidFill>
                    <a:srgbClr val="FF0000"/>
                  </a:solidFill>
                </a:rPr>
                <a:t>positive samples</a:t>
              </a:r>
              <a:endParaRPr lang="en-US" altLang="en-US" sz="70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7994650" y="2682875"/>
            <a:ext cx="3750310" cy="629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700"/>
              <a:t>false pos/ neg sample 0.17826895269572401</a:t>
            </a:r>
            <a:endParaRPr lang="en-US" sz="700"/>
          </a:p>
          <a:p>
            <a:r>
              <a:rPr lang="en-US" sz="700"/>
              <a:t>false neg/pos sample 0.1694915254237288</a:t>
            </a:r>
            <a:endParaRPr lang="en-US" sz="700"/>
          </a:p>
          <a:p>
            <a:r>
              <a:rPr lang="en-US" sz="700"/>
              <a:t>fold efficiency:  12.760416666666666 samples/test</a:t>
            </a:r>
            <a:endParaRPr lang="en-US" sz="700"/>
          </a:p>
          <a:p>
            <a:r>
              <a:rPr lang="en-US" sz="700"/>
              <a:t>coverage (redundancy):  pools*size / samples:  2.1942857142857144 x</a:t>
            </a:r>
            <a:endParaRPr lang="en-US" sz="700"/>
          </a:p>
          <a:p>
            <a:r>
              <a:rPr lang="en-US" sz="700"/>
              <a:t>correctly identified rate 0.8218367346938775 correct results/sample</a:t>
            </a:r>
            <a:endParaRPr lang="en-US" sz="700"/>
          </a:p>
        </p:txBody>
      </p:sp>
      <p:sp>
        <p:nvSpPr>
          <p:cNvPr id="4" name="Text Box 3"/>
          <p:cNvSpPr txBox="1"/>
          <p:nvPr/>
        </p:nvSpPr>
        <p:spPr>
          <a:xfrm>
            <a:off x="4020185" y="2449830"/>
            <a:ext cx="37503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700"/>
              <a:t>minimum pool size for non-overlapping but complete sample coverage 12.760416666666666</a:t>
            </a:r>
            <a:endParaRPr lang="en-US" sz="700"/>
          </a:p>
          <a:p>
            <a:r>
              <a:rPr lang="en-US" sz="700"/>
              <a:t>target size:  65</a:t>
            </a:r>
            <a:endParaRPr lang="en-US" sz="700"/>
          </a:p>
          <a:p>
            <a:r>
              <a:rPr lang="en-US" sz="700"/>
              <a:t>final pool size considering even division of chapters  70</a:t>
            </a:r>
            <a:endParaRPr lang="en-US" sz="700"/>
          </a:p>
          <a:p>
            <a:r>
              <a:rPr lang="en-US" sz="700"/>
              <a:t>first chapter of pools:  70</a:t>
            </a:r>
            <a:endParaRPr lang="en-US" sz="700"/>
          </a:p>
          <a:p>
            <a:r>
              <a:rPr lang="en-US" sz="700"/>
              <a:t>number of pools:  384</a:t>
            </a:r>
            <a:endParaRPr lang="en-US" sz="700"/>
          </a:p>
          <a:p>
            <a:r>
              <a:rPr lang="en-US" sz="700"/>
              <a:t>pool size: 70</a:t>
            </a:r>
            <a:endParaRPr lang="en-US" sz="700"/>
          </a:p>
          <a:p>
            <a:r>
              <a:rPr lang="en-US" sz="700"/>
              <a:t>dilution-dependent false negative rate 0.11985058256974526</a:t>
            </a:r>
            <a:endParaRPr lang="en-US" sz="7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115" y="3356610"/>
            <a:ext cx="3561715" cy="3432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360" y="3402965"/>
            <a:ext cx="3855085" cy="32600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649605"/>
            <a:ext cx="3592195" cy="3803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4606290"/>
            <a:ext cx="2951480" cy="22409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10" y="659765"/>
            <a:ext cx="3223260" cy="168148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823210" y="28575"/>
            <a:ext cx="751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high </a:t>
            </a:r>
            <a:r>
              <a:rPr lang="en-US" altLang="en-US" b="1"/>
              <a:t>~</a:t>
            </a:r>
            <a:r>
              <a:rPr lang="" altLang="en-US" b="1"/>
              <a:t>10</a:t>
            </a:r>
            <a:r>
              <a:rPr lang="en-US" altLang="en-US" b="1"/>
              <a:t>x coverage, 5000 samples per plate</a:t>
            </a:r>
            <a:endParaRPr lang="en-US" altLang="en-US" b="1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185795" y="5073015"/>
            <a:ext cx="38481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335" y="519430"/>
            <a:ext cx="3858260" cy="13017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8756015" y="791210"/>
            <a:ext cx="2527300" cy="1748221"/>
            <a:chOff x="12721" y="1150"/>
            <a:chExt cx="5283" cy="365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150"/>
              <a:ext cx="5003" cy="3642"/>
            </a:xfrm>
            <a:prstGeom prst="rect">
              <a:avLst/>
            </a:prstGeom>
          </p:spPr>
        </p:pic>
        <p:sp>
          <p:nvSpPr>
            <p:cNvPr id="22" name="Text Box 21"/>
            <p:cNvSpPr txBox="1"/>
            <p:nvPr/>
          </p:nvSpPr>
          <p:spPr>
            <a:xfrm>
              <a:off x="15496" y="4353"/>
              <a:ext cx="2508" cy="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/>
                <a:t>positive pools</a:t>
              </a:r>
              <a:endParaRPr lang="en-US" altLang="en-US" sz="800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2721" y="4358"/>
              <a:ext cx="2126" cy="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/>
                <a:t>negative pools</a:t>
              </a:r>
              <a:endParaRPr lang="en-US" altLang="en-US" sz="800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5216" y="1263"/>
              <a:ext cx="2508" cy="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700">
                  <a:solidFill>
                    <a:srgbClr val="FF0000"/>
                  </a:solidFill>
                </a:rPr>
                <a:t>positive samples</a:t>
              </a:r>
              <a:endParaRPr lang="en-US" altLang="en-US" sz="70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7994650" y="2682875"/>
            <a:ext cx="3750310" cy="629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700"/>
              <a:t>false pos/ neg sample 0.20698202850650693</a:t>
            </a:r>
            <a:endParaRPr lang="en-US" sz="700"/>
          </a:p>
          <a:p>
            <a:r>
              <a:rPr lang="en-US" sz="700"/>
              <a:t>false neg/pos sample 0.1016949152542373</a:t>
            </a:r>
            <a:endParaRPr lang="en-US" sz="700"/>
          </a:p>
          <a:p>
            <a:r>
              <a:rPr lang="en-US" sz="700"/>
              <a:t>fold efficiency:  12.760416666666666 samples/test</a:t>
            </a:r>
            <a:endParaRPr lang="en-US" sz="700"/>
          </a:p>
          <a:p>
            <a:r>
              <a:rPr lang="en-US" sz="700"/>
              <a:t>coverage (redundancy):  pools*size / samples:  1.0971428571428572 x</a:t>
            </a:r>
            <a:endParaRPr lang="en-US" sz="700"/>
          </a:p>
          <a:p>
            <a:r>
              <a:rPr lang="en-US" sz="700"/>
              <a:t>correctly identified rate 0.7942857142857143 correct results/sample</a:t>
            </a:r>
            <a:endParaRPr lang="en-US" sz="700"/>
          </a:p>
        </p:txBody>
      </p:sp>
      <p:sp>
        <p:nvSpPr>
          <p:cNvPr id="4" name="Text Box 3"/>
          <p:cNvSpPr txBox="1"/>
          <p:nvPr/>
        </p:nvSpPr>
        <p:spPr>
          <a:xfrm>
            <a:off x="3912870" y="2323465"/>
            <a:ext cx="39744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700"/>
              <a:t>minimum pool size for non-overlapping but complete sample coverage 12.760416666666666</a:t>
            </a:r>
            <a:endParaRPr lang="en-US" sz="700"/>
          </a:p>
          <a:p>
            <a:r>
              <a:rPr lang="en-US" sz="700"/>
              <a:t>target size:  130</a:t>
            </a:r>
            <a:endParaRPr lang="en-US" sz="700"/>
          </a:p>
          <a:p>
            <a:r>
              <a:rPr lang="en-US" sz="700"/>
              <a:t>final pool size considering even division of chapters  140</a:t>
            </a:r>
            <a:endParaRPr lang="en-US" sz="700"/>
          </a:p>
          <a:p>
            <a:r>
              <a:rPr lang="en-US" sz="700"/>
              <a:t>first chapter of pools:  35</a:t>
            </a:r>
            <a:endParaRPr lang="en-US" sz="700"/>
          </a:p>
          <a:p>
            <a:r>
              <a:rPr lang="en-US" sz="700"/>
              <a:t>number of pools:  384</a:t>
            </a:r>
            <a:endParaRPr lang="en-US" sz="700"/>
          </a:p>
          <a:p>
            <a:r>
              <a:rPr lang="en-US" sz="700"/>
              <a:t>pool size: 140</a:t>
            </a:r>
            <a:endParaRPr lang="en-US" sz="700"/>
          </a:p>
          <a:p>
            <a:r>
              <a:rPr lang="en-US" sz="700"/>
              <a:t>dilution-dependent false negative rate 0.11985058256974526</a:t>
            </a:r>
            <a:endParaRPr lang="en-US" sz="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2690" y="3258820"/>
            <a:ext cx="3764280" cy="3628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4450" y="3442335"/>
            <a:ext cx="4009390" cy="3007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" y="1814830"/>
            <a:ext cx="4904740" cy="1410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15" y="908685"/>
            <a:ext cx="5234940" cy="5041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6595" y="295275"/>
            <a:ext cx="8258175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85" y="3151505"/>
            <a:ext cx="80391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965" y="2179320"/>
            <a:ext cx="3943350" cy="223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25" y="2160270"/>
            <a:ext cx="3829050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3125" y="1645285"/>
            <a:ext cx="4401820" cy="29267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27170" y="1561465"/>
            <a:ext cx="2433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fixed false positive rate = 0.2</a:t>
            </a:r>
            <a:endParaRPr lang="en-US" altLang="en-US" sz="900"/>
          </a:p>
          <a:p>
            <a:endParaRPr lang="en-US" altLang="en-US" sz="900"/>
          </a:p>
        </p:txBody>
      </p:sp>
      <p:cxnSp>
        <p:nvCxnSpPr>
          <p:cNvPr id="8" name="Straight Connector 7"/>
          <p:cNvCxnSpPr/>
          <p:nvPr/>
        </p:nvCxnSpPr>
        <p:spPr>
          <a:xfrm>
            <a:off x="3895725" y="2482215"/>
            <a:ext cx="367601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 rot="3840000">
            <a:off x="5828665" y="2637790"/>
            <a:ext cx="16236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900">
                <a:sym typeface="+mn-ea"/>
              </a:rPr>
              <a:t>false negative rates from</a:t>
            </a:r>
            <a:endParaRPr lang="en-US" altLang="en-US" sz="900">
              <a:sym typeface="+mn-ea"/>
            </a:endParaRPr>
          </a:p>
          <a:p>
            <a:r>
              <a:rPr lang="en-US" altLang="en-US" sz="900">
                <a:sym typeface="+mn-ea"/>
              </a:rPr>
              <a:t> 0.01 to 0.2</a:t>
            </a:r>
            <a:endParaRPr lang="en-US" altLang="en-US" sz="900">
              <a:sym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174105" y="2382520"/>
            <a:ext cx="608330" cy="1299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0" y="1222375"/>
            <a:ext cx="6842760" cy="4664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6290" y="1988185"/>
            <a:ext cx="443928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475" y="2829560"/>
            <a:ext cx="3504565" cy="34677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140" y="285750"/>
            <a:ext cx="2835910" cy="601154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8020050" y="2139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020050" y="3054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35" y="1071245"/>
            <a:ext cx="4065905" cy="1487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2303</Words>
  <Application>WPS Presentation</Application>
  <PresentationFormat>宽屏</PresentationFormat>
  <Paragraphs>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DejaVu Sans</vt:lpstr>
      <vt:lpstr>微软雅黑</vt:lpstr>
      <vt:lpstr>Droid Sans Fallback</vt:lpstr>
      <vt:lpstr>Arial Unicode MS</vt:lpstr>
      <vt:lpstr>Arial Black</vt:lpstr>
      <vt:lpstr>SimSun</vt:lpstr>
      <vt:lpstr>Courier</vt:lpstr>
      <vt:lpstr>Gubbi</vt:lpstr>
      <vt:lpstr>MT Extra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</dc:creator>
  <cp:lastModifiedBy>ian</cp:lastModifiedBy>
  <cp:revision>13</cp:revision>
  <dcterms:created xsi:type="dcterms:W3CDTF">2020-03-29T13:13:05Z</dcterms:created>
  <dcterms:modified xsi:type="dcterms:W3CDTF">2020-03-29T13:13:05Z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