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6" r:id="rId4"/>
    <p:sldId id="258" r:id="rId5"/>
    <p:sldId id="277" r:id="rId6"/>
    <p:sldId id="278" r:id="rId7"/>
    <p:sldId id="262" r:id="rId8"/>
    <p:sldId id="263" r:id="rId9"/>
    <p:sldId id="279" r:id="rId10"/>
    <p:sldId id="265" r:id="rId11"/>
    <p:sldId id="266" r:id="rId12"/>
    <p:sldId id="280" r:id="rId13"/>
    <p:sldId id="283" r:id="rId14"/>
    <p:sldId id="285" r:id="rId15"/>
    <p:sldId id="28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873" autoAdjust="0"/>
  </p:normalViewPr>
  <p:slideViewPr>
    <p:cSldViewPr snapToGrid="0">
      <p:cViewPr>
        <p:scale>
          <a:sx n="75" d="100"/>
          <a:sy n="75" d="100"/>
        </p:scale>
        <p:origin x="735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95CE4-F3E4-48A0-ABC6-383F3F2BACB4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73EF8-31DE-4DE3-86F5-7701B374C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578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MariaDB</a:t>
            </a:r>
            <a:r>
              <a:rPr lang="ko-KR" altLang="en-US" dirty="0"/>
              <a:t>는 오픈 소스의 관계형 데이터베이스</a:t>
            </a:r>
            <a:r>
              <a:rPr lang="en-US" altLang="ko-KR" dirty="0"/>
              <a:t>(RDBMS)</a:t>
            </a:r>
            <a:r>
              <a:rPr lang="ko-KR" altLang="en-US" dirty="0"/>
              <a:t>로 </a:t>
            </a:r>
            <a:r>
              <a:rPr lang="en-US" altLang="ko-KR" dirty="0"/>
              <a:t>MySQL</a:t>
            </a:r>
            <a:r>
              <a:rPr lang="ko-KR" altLang="en-US" dirty="0"/>
              <a:t>의 포크</a:t>
            </a:r>
            <a:r>
              <a:rPr lang="en-US" altLang="ko-KR" dirty="0"/>
              <a:t>(fork)</a:t>
            </a:r>
            <a:r>
              <a:rPr lang="ko-KR" altLang="en-US" dirty="0"/>
              <a:t>로 시작되어</a:t>
            </a:r>
            <a:r>
              <a:rPr lang="en-US" altLang="ko-KR" dirty="0"/>
              <a:t>, MySQL</a:t>
            </a:r>
            <a:r>
              <a:rPr lang="ko-KR" altLang="en-US" dirty="0"/>
              <a:t>과 </a:t>
            </a:r>
            <a:r>
              <a:rPr lang="en-US" altLang="ko-KR" dirty="0"/>
              <a:t>API(Application Programming Interface) </a:t>
            </a:r>
            <a:r>
              <a:rPr lang="ko-KR" altLang="en-US" dirty="0"/>
              <a:t>및 </a:t>
            </a:r>
            <a:r>
              <a:rPr lang="en-US" altLang="ko-KR" dirty="0"/>
              <a:t>ABI(Application Binary Interface) </a:t>
            </a:r>
            <a:r>
              <a:rPr lang="ko-KR" altLang="en-US" dirty="0"/>
              <a:t>호환성을 유지하면서도 독자적인 기능과 개선사항을 추가해 나가고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73EF8-31DE-4DE3-86F5-7701B374C13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786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6E1C2-7FC0-4D73-88DC-BDCC2F533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CA86F49-2A98-50FA-B85B-245C5E3C66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13EC549-C741-CE4F-FF55-0FD1051C97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srgbClr val="252525"/>
                </a:solidFill>
                <a:effectLst/>
              </a:rPr>
              <a:t>결론</a:t>
            </a:r>
            <a:br>
              <a:rPr lang="ko-KR" altLang="en-US" dirty="0"/>
            </a:br>
            <a:r>
              <a:rPr lang="ko-KR" altLang="en-US" dirty="0">
                <a:solidFill>
                  <a:srgbClr val="252525"/>
                </a:solidFill>
                <a:effectLst/>
              </a:rPr>
              <a:t>인덱스는 데이터베이스 성능을 크게 향상시킬 수 있는 강력한 도구입니다</a:t>
            </a:r>
            <a:r>
              <a:rPr lang="en-US" altLang="ko-KR" dirty="0">
                <a:solidFill>
                  <a:srgbClr val="252525"/>
                </a:solidFill>
                <a:effectLst/>
              </a:rPr>
              <a:t>. </a:t>
            </a:r>
            <a:r>
              <a:rPr lang="ko-KR" altLang="en-US" dirty="0">
                <a:solidFill>
                  <a:srgbClr val="252525"/>
                </a:solidFill>
                <a:effectLst/>
              </a:rPr>
              <a:t>그러나 </a:t>
            </a:r>
            <a:r>
              <a:rPr lang="ko-KR" altLang="en-US" b="1" dirty="0">
                <a:solidFill>
                  <a:srgbClr val="252525"/>
                </a:solidFill>
                <a:effectLst/>
              </a:rPr>
              <a:t>쓰기 성능</a:t>
            </a:r>
            <a:r>
              <a:rPr lang="ko-KR" altLang="en-US" dirty="0">
                <a:solidFill>
                  <a:srgbClr val="252525"/>
                </a:solidFill>
                <a:effectLst/>
              </a:rPr>
              <a:t>에 영향을 미칠 수 있으므로</a:t>
            </a:r>
            <a:r>
              <a:rPr lang="en-US" altLang="ko-KR" dirty="0">
                <a:solidFill>
                  <a:srgbClr val="252525"/>
                </a:solidFill>
                <a:effectLst/>
              </a:rPr>
              <a:t>, </a:t>
            </a:r>
            <a:r>
              <a:rPr lang="ko-KR" altLang="en-US" dirty="0">
                <a:solidFill>
                  <a:srgbClr val="252525"/>
                </a:solidFill>
                <a:effectLst/>
              </a:rPr>
              <a:t>인덱스를 추가할 컬럼을 신중하게 선택해야 합니다</a:t>
            </a:r>
            <a:r>
              <a:rPr lang="en-US" altLang="ko-KR" dirty="0">
                <a:solidFill>
                  <a:srgbClr val="252525"/>
                </a:solidFill>
                <a:effectLst/>
              </a:rPr>
              <a:t>. </a:t>
            </a:r>
            <a:r>
              <a:rPr lang="ko-KR" altLang="en-US" dirty="0">
                <a:solidFill>
                  <a:srgbClr val="252525"/>
                </a:solidFill>
                <a:effectLst/>
              </a:rPr>
              <a:t>자주 조회되는 컬럼이나 조인에 자주 사용되는 컬럼에 인덱스를 추가하는 것이 가장 효과적입니다</a:t>
            </a:r>
            <a:r>
              <a:rPr lang="en-US" altLang="ko-KR" dirty="0">
                <a:solidFill>
                  <a:srgbClr val="252525"/>
                </a:solidFill>
                <a:effectLst/>
              </a:rPr>
              <a:t>.</a:t>
            </a:r>
            <a:endParaRPr lang="ko-KR" altLang="en-US" dirty="0"/>
          </a:p>
          <a:p>
            <a:br>
              <a:rPr lang="en-US" altLang="ko-KR" dirty="0"/>
            </a:br>
            <a:r>
              <a:rPr lang="ko-KR" altLang="en-US" b="1" dirty="0"/>
              <a:t>왜 비클러스터형 인덱스가 독립적으로 사용 가능한가</a:t>
            </a:r>
            <a:r>
              <a:rPr lang="en-US" altLang="ko-KR" b="1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비클러스터형 인덱스는 테이블 데이터와 별도로 관리되며</a:t>
            </a:r>
            <a:r>
              <a:rPr lang="en-US" altLang="ko-KR" dirty="0"/>
              <a:t>, </a:t>
            </a:r>
            <a:r>
              <a:rPr lang="ko-KR" altLang="en-US" dirty="0"/>
              <a:t>데이터의 </a:t>
            </a:r>
            <a:r>
              <a:rPr lang="ko-KR" altLang="en-US" b="1" dirty="0"/>
              <a:t>물리적 정렬</a:t>
            </a:r>
            <a:r>
              <a:rPr lang="ko-KR" altLang="en-US" dirty="0"/>
              <a:t> 여부와 관계없이 작동합니다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데이터 위치를 포인터로 참조</a:t>
            </a:r>
            <a:r>
              <a:rPr lang="ko-KR" altLang="en-US" dirty="0"/>
              <a:t>하므로</a:t>
            </a:r>
            <a:r>
              <a:rPr lang="en-US" altLang="ko-KR" dirty="0"/>
              <a:t>, </a:t>
            </a:r>
            <a:r>
              <a:rPr lang="ko-KR" altLang="en-US" dirty="0"/>
              <a:t>클러스터형 인덱스가 없는 테이블에서도 동작할 수 있습니다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정리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클러스터형 인덱스는 데이터 정렬과 직접적인 연관이 있지만</a:t>
            </a:r>
            <a:r>
              <a:rPr lang="en-US" altLang="ko-KR" dirty="0"/>
              <a:t>, </a:t>
            </a:r>
            <a:r>
              <a:rPr lang="ko-KR" altLang="en-US" dirty="0"/>
              <a:t>비클러스터형 인덱스는 독립적으로 생성되고 사용할 수 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b="1" dirty="0"/>
              <a:t>즉</a:t>
            </a:r>
            <a:r>
              <a:rPr lang="en-US" altLang="ko-KR" b="1" dirty="0"/>
              <a:t>, </a:t>
            </a:r>
            <a:r>
              <a:rPr lang="ko-KR" altLang="en-US" b="1" dirty="0"/>
              <a:t>테이블이 정렬되지 않았더라도</a:t>
            </a:r>
            <a:r>
              <a:rPr lang="en-US" altLang="ko-KR" b="1" dirty="0"/>
              <a:t>(</a:t>
            </a:r>
            <a:r>
              <a:rPr lang="ko-KR" altLang="en-US" b="1" dirty="0"/>
              <a:t>클러스터형 인덱스가 없더라도</a:t>
            </a:r>
            <a:r>
              <a:rPr lang="en-US" altLang="ko-KR" b="1" dirty="0"/>
              <a:t>) </a:t>
            </a:r>
            <a:r>
              <a:rPr lang="ko-KR" altLang="en-US" b="1" dirty="0"/>
              <a:t>비클러스터형 인덱스를 활용해 특정 컬럼에 대한 검색 성능을 향상시킬 수 있습니다</a:t>
            </a:r>
            <a:r>
              <a:rPr lang="en-US" altLang="ko-KR" b="1" dirty="0"/>
              <a:t>.</a:t>
            </a:r>
            <a:br>
              <a:rPr lang="en-US" altLang="ko-KR" b="1" dirty="0"/>
            </a:br>
            <a:br>
              <a:rPr lang="en-US" altLang="ko-KR" b="1" dirty="0"/>
            </a:br>
            <a:r>
              <a:rPr lang="ko-KR" altLang="en-US" b="1" dirty="0"/>
              <a:t>비클러스터형 인덱스 </a:t>
            </a:r>
            <a:r>
              <a:rPr lang="en-US" altLang="ko-KR" sz="1200" dirty="0"/>
              <a:t>@Table(indexes = @Index(name = “</a:t>
            </a:r>
            <a:r>
              <a:rPr lang="en-US" altLang="ko-KR" sz="1200" dirty="0" err="1"/>
              <a:t>first_name</a:t>
            </a:r>
            <a:r>
              <a:rPr lang="en-US" altLang="ko-KR" sz="1200" dirty="0"/>
              <a:t>", </a:t>
            </a:r>
            <a:r>
              <a:rPr lang="en-US" altLang="ko-KR" sz="1200" dirty="0" err="1"/>
              <a:t>columnList</a:t>
            </a:r>
            <a:r>
              <a:rPr lang="en-US" altLang="ko-KR" sz="1200" dirty="0"/>
              <a:t> = “</a:t>
            </a:r>
            <a:r>
              <a:rPr lang="en-US" altLang="ko-KR" dirty="0"/>
              <a:t>name</a:t>
            </a:r>
            <a:r>
              <a:rPr lang="en-US" altLang="ko-KR" sz="1200" dirty="0"/>
              <a:t>")</a:t>
            </a:r>
            <a:endParaRPr kumimoji="0" lang="en-US" altLang="ko-K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935E43-465A-48C2-B99D-D24827D9C7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73EF8-31DE-4DE3-86F5-7701B374C13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388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92C1F-F4E1-A562-F22F-3E7FB9A7A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F9D2B3F-E54C-44B8-D48E-60D0F10CA8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F63C9F5-4B4F-6AD1-6EDE-F61D5F3B17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복합인덱스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first_name</a:t>
            </a:r>
            <a:r>
              <a:rPr kumimoji="0" lang="ko-KR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별로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정렬 후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first_name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내에서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last_name</a:t>
            </a:r>
            <a:r>
              <a:rPr kumimoji="0" lang="ko-KR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별로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정렬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r>
              <a:rPr lang="en-US" altLang="ko-KR" dirty="0"/>
              <a:t>indexes = @Index(name = "</a:t>
            </a:r>
            <a:r>
              <a:rPr lang="en-US" altLang="ko-KR" dirty="0" err="1"/>
              <a:t>idx_name_email</a:t>
            </a:r>
            <a:r>
              <a:rPr lang="en-US" altLang="ko-KR" dirty="0"/>
              <a:t>", </a:t>
            </a:r>
            <a:r>
              <a:rPr lang="en-US" altLang="ko-KR" dirty="0" err="1"/>
              <a:t>columnList</a:t>
            </a:r>
            <a:r>
              <a:rPr lang="en-US" altLang="ko-KR" dirty="0"/>
              <a:t> = "name, email") </a:t>
            </a:r>
          </a:p>
          <a:p>
            <a:r>
              <a:rPr lang="nb-NO" altLang="ko-KR" dirty="0"/>
              <a:t>@Column(nullable = false)</a:t>
            </a:r>
          </a:p>
          <a:p>
            <a:r>
              <a:rPr lang="nb-NO" altLang="ko-KR" dirty="0"/>
              <a:t> private String name; </a:t>
            </a:r>
          </a:p>
          <a:p>
            <a:r>
              <a:rPr lang="nb-NO" altLang="ko-KR" dirty="0"/>
              <a:t>@Column(nullable = false)</a:t>
            </a:r>
          </a:p>
          <a:p>
            <a:r>
              <a:rPr lang="nb-NO" altLang="ko-KR" dirty="0"/>
              <a:t> private String email</a:t>
            </a:r>
            <a:br>
              <a:rPr lang="nb-NO" altLang="ko-KR" dirty="0"/>
            </a:br>
            <a:br>
              <a:rPr lang="nb-NO" altLang="ko-KR" dirty="0"/>
            </a:br>
            <a:r>
              <a:rPr lang="ko-KR" altLang="en-US" dirty="0"/>
              <a:t>유니크 인덱스</a:t>
            </a:r>
            <a:endParaRPr lang="en-US" altLang="ko-KR" dirty="0"/>
          </a:p>
          <a:p>
            <a:r>
              <a:rPr lang="fr-FR" altLang="ko-KR" dirty="0"/>
              <a:t>@Column(nullable = false, unique = true)</a:t>
            </a:r>
            <a:r>
              <a:rPr lang="ko-KR" altLang="en-US" dirty="0" err="1"/>
              <a:t>붙이면됨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하나만 </a:t>
            </a:r>
            <a:r>
              <a:rPr lang="ko-KR" altLang="en-US" dirty="0" err="1"/>
              <a:t>있을때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@Table( name = "</a:t>
            </a:r>
            <a:r>
              <a:rPr lang="en-US" altLang="ko-KR" dirty="0" err="1"/>
              <a:t>unique_table_composite</a:t>
            </a:r>
            <a:r>
              <a:rPr lang="en-US" altLang="ko-KR" dirty="0"/>
              <a:t>", </a:t>
            </a:r>
            <a:r>
              <a:rPr lang="en-US" altLang="ko-KR" dirty="0" err="1"/>
              <a:t>uniqueConstraints</a:t>
            </a:r>
            <a:r>
              <a:rPr lang="en-US" altLang="ko-KR" dirty="0"/>
              <a:t> = @UniqueConstraint(columnNames = {"username", "email"}) // </a:t>
            </a:r>
            <a:r>
              <a:rPr lang="ko-KR" altLang="en-US" dirty="0"/>
              <a:t>복합 유니크 인덱스 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</a:t>
            </a:r>
            <a:r>
              <a:rPr lang="ko-KR" altLang="en-US" dirty="0" err="1"/>
              <a:t>여러컬럼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7A58DB-4D0B-598D-B317-6D1EADEDD7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73EF8-31DE-4DE3-86F5-7701B374C13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943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15D1-CC47-4D48-9A0D-DF4B940E4D24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1CFA-1EC6-4127-904C-DB3BEC638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20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15D1-CC47-4D48-9A0D-DF4B940E4D24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1CFA-1EC6-4127-904C-DB3BEC638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83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15D1-CC47-4D48-9A0D-DF4B940E4D24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1CFA-1EC6-4127-904C-DB3BEC638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7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15D1-CC47-4D48-9A0D-DF4B940E4D24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1CFA-1EC6-4127-904C-DB3BEC638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821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15D1-CC47-4D48-9A0D-DF4B940E4D24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1CFA-1EC6-4127-904C-DB3BEC638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16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15D1-CC47-4D48-9A0D-DF4B940E4D24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1CFA-1EC6-4127-904C-DB3BEC638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8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15D1-CC47-4D48-9A0D-DF4B940E4D24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1CFA-1EC6-4127-904C-DB3BEC638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53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15D1-CC47-4D48-9A0D-DF4B940E4D24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1CFA-1EC6-4127-904C-DB3BEC638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8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15D1-CC47-4D48-9A0D-DF4B940E4D24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1CFA-1EC6-4127-904C-DB3BEC638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83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15D1-CC47-4D48-9A0D-DF4B940E4D24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1CFA-1EC6-4127-904C-DB3BEC638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709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15D1-CC47-4D48-9A0D-DF4B940E4D24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1CFA-1EC6-4127-904C-DB3BEC638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27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C15D1-CC47-4D48-9A0D-DF4B940E4D24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E1CFA-1EC6-4127-904C-DB3BEC638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71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47358" y="2883729"/>
            <a:ext cx="4097284" cy="1090541"/>
          </a:xfrm>
        </p:spPr>
        <p:txBody>
          <a:bodyPr>
            <a:normAutofit/>
          </a:bodyPr>
          <a:lstStyle/>
          <a:p>
            <a:r>
              <a:rPr lang="en-US" altLang="ko-KR" dirty="0"/>
              <a:t>DATABASE</a:t>
            </a:r>
            <a:br>
              <a:rPr lang="en-US" altLang="ko-KR" dirty="0"/>
            </a:br>
            <a:r>
              <a:rPr lang="en-US" altLang="ko-KR" sz="1200" dirty="0"/>
              <a:t>(</a:t>
            </a:r>
            <a:r>
              <a:rPr lang="ko-KR" altLang="en-US" sz="1200" b="1" i="0" dirty="0">
                <a:solidFill>
                  <a:srgbClr val="212529"/>
                </a:solidFill>
                <a:effectLst/>
                <a:latin typeface="-apple-system"/>
              </a:rPr>
              <a:t>본 </a:t>
            </a:r>
            <a:r>
              <a:rPr lang="en-US" altLang="ko-KR" sz="1200" b="1" i="0" dirty="0">
                <a:solidFill>
                  <a:srgbClr val="212529"/>
                </a:solidFill>
                <a:effectLst/>
                <a:latin typeface="-apple-system"/>
              </a:rPr>
              <a:t>ppt</a:t>
            </a:r>
            <a:r>
              <a:rPr lang="ko-KR" altLang="en-US" sz="1200" b="1" i="0" dirty="0">
                <a:solidFill>
                  <a:srgbClr val="212529"/>
                </a:solidFill>
                <a:effectLst/>
                <a:latin typeface="-apple-system"/>
              </a:rPr>
              <a:t>는 </a:t>
            </a:r>
            <a:r>
              <a:rPr lang="en-US" altLang="ko-KR" sz="1200" b="1" i="0" dirty="0">
                <a:solidFill>
                  <a:srgbClr val="212529"/>
                </a:solidFill>
                <a:effectLst/>
                <a:latin typeface="-apple-system"/>
              </a:rPr>
              <a:t>MariaDB</a:t>
            </a:r>
            <a:r>
              <a:rPr lang="ko-KR" altLang="en-US" sz="1200" b="1" i="0" dirty="0">
                <a:solidFill>
                  <a:srgbClr val="212529"/>
                </a:solidFill>
                <a:effectLst/>
                <a:latin typeface="-apple-system"/>
              </a:rPr>
              <a:t>기준으로 작성되었습니다</a:t>
            </a:r>
            <a:r>
              <a:rPr lang="en-US" altLang="ko-KR" sz="1200" b="1" i="0" dirty="0">
                <a:solidFill>
                  <a:srgbClr val="212529"/>
                </a:solidFill>
                <a:effectLst/>
                <a:latin typeface="-apple-system"/>
              </a:rPr>
              <a:t>.)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57007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AAC37B13-F535-97A3-7025-F671DFB26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48" y="136722"/>
            <a:ext cx="10058311" cy="160581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4D56402-48DD-EF5E-9EE3-71B5A8A59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155" y="1415793"/>
            <a:ext cx="9107235" cy="537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985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AAB38AF3-ECD0-199E-BE67-EDDB45E08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3" y="0"/>
            <a:ext cx="6427793" cy="6858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582BAC6-BB61-B27E-02C8-71A47C301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350" y="813559"/>
            <a:ext cx="5629316" cy="588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118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30C68-90E0-B3A0-08B2-BF306B110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AA371-9572-BBA9-CB01-AE958935A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8340" y="2930422"/>
            <a:ext cx="3610490" cy="997155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인덱싱</a:t>
            </a:r>
            <a:br>
              <a:rPr lang="en-US" altLang="ko-KR" b="1" dirty="0"/>
            </a:b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927226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B8726-852B-C180-9E64-5551A18A5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33404C-FC83-6739-028D-8D2BEAC85A61}"/>
              </a:ext>
            </a:extLst>
          </p:cNvPr>
          <p:cNvSpPr txBox="1"/>
          <p:nvPr/>
        </p:nvSpPr>
        <p:spPr>
          <a:xfrm>
            <a:off x="328936" y="151716"/>
            <a:ext cx="1099311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rgbClr val="252525"/>
                </a:solidFill>
                <a:effectLst/>
              </a:rPr>
              <a:t>클러스터형 인덱스</a:t>
            </a:r>
            <a:r>
              <a:rPr lang="en-US" altLang="ko-KR" sz="1800" b="1" dirty="0">
                <a:solidFill>
                  <a:srgbClr val="252525"/>
                </a:solidFill>
                <a:effectLst/>
              </a:rPr>
              <a:t>(Clustered Index)</a:t>
            </a:r>
            <a:endParaRPr kumimoji="0" lang="en-US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rtl="0"/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rtl="0"/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특징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600" dirty="0">
                <a:latin typeface="Arial" panose="020B0604020202020204" pitchFamily="34" charset="0"/>
              </a:rPr>
              <a:t>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 테이블에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하나만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존재할 수 있다.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(PK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기준으로 생성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장점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600" dirty="0">
                <a:latin typeface="Arial" panose="020B0604020202020204" pitchFamily="34" charset="0"/>
              </a:rPr>
              <a:t>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정렬된 데이터를 기반으로 검색 속도가 빠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름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단점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데이터 삽입, 수정 시 정렬을 유지해야 하므로 </a:t>
            </a: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lang="ko-KR" altLang="en-US" sz="1600" b="1" dirty="0">
                <a:latin typeface="Arial" panose="020B0604020202020204" pitchFamily="34" charset="0"/>
              </a:rPr>
              <a:t>쓰기작업</a:t>
            </a:r>
            <a:r>
              <a:rPr lang="ko-KR" altLang="en-US" sz="1600" dirty="0">
                <a:latin typeface="Arial" panose="020B0604020202020204" pitchFamily="34" charset="0"/>
              </a:rPr>
              <a:t> 속도 느림</a:t>
            </a:r>
            <a:endParaRPr lang="en-US" altLang="ko-KR" dirty="0">
              <a:solidFill>
                <a:srgbClr val="252525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/>
              <a:t> </a:t>
            </a:r>
            <a:br>
              <a:rPr lang="ko-KR" altLang="en-US" dirty="0"/>
            </a:br>
            <a:r>
              <a:rPr lang="ko-KR" altLang="en-US" sz="1800" b="1" dirty="0">
                <a:solidFill>
                  <a:srgbClr val="252525"/>
                </a:solidFill>
                <a:effectLst/>
              </a:rPr>
              <a:t>비클러스터형 인덱스</a:t>
            </a:r>
            <a:r>
              <a:rPr lang="en-US" altLang="ko-KR" sz="1800" b="1" dirty="0">
                <a:solidFill>
                  <a:srgbClr val="252525"/>
                </a:solidFill>
                <a:effectLst/>
              </a:rPr>
              <a:t>(Non-clustered Index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lang="en-US" altLang="ko-KR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특징</a:t>
            </a:r>
          </a:p>
          <a:p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lang="ko-KR" altLang="en-US" sz="1600" dirty="0"/>
              <a:t>데이터를 정렬하지 않고</a:t>
            </a:r>
            <a:r>
              <a:rPr lang="en-US" altLang="ko-KR" sz="1600" dirty="0"/>
              <a:t>, </a:t>
            </a:r>
            <a:r>
              <a:rPr lang="ko-KR" altLang="en-US" sz="1600" b="1" dirty="0"/>
              <a:t>별도의 인덱스 구조</a:t>
            </a:r>
            <a:r>
              <a:rPr lang="ko-KR" altLang="en-US" sz="1600" dirty="0"/>
              <a:t>로 저장</a:t>
            </a:r>
            <a:endParaRPr lang="en-US" altLang="ko-KR" sz="1600" dirty="0"/>
          </a:p>
          <a:p>
            <a:r>
              <a:rPr lang="ko-KR" altLang="en-US" sz="1600" dirty="0"/>
              <a:t>  인덱스는 테이블의 </a:t>
            </a:r>
            <a:r>
              <a:rPr lang="ko-KR" altLang="en-US" sz="1600" b="1" dirty="0"/>
              <a:t>데이터 위치를 참조하는 포인터</a:t>
            </a:r>
            <a:r>
              <a:rPr lang="ko-KR" altLang="en-US" sz="1600" dirty="0"/>
              <a:t>를 포함</a:t>
            </a:r>
            <a:endParaRPr lang="en-US" altLang="ko-KR" sz="1600" dirty="0"/>
          </a:p>
          <a:p>
            <a:r>
              <a:rPr lang="ko-KR" altLang="en-US" sz="1600" dirty="0"/>
              <a:t>  한 테이블에 여러 개의 비클러스터형 인덱스를 생성할 수 있다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장점</a:t>
            </a:r>
          </a:p>
          <a:p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ko-KR" altLang="en-US" sz="1600" dirty="0"/>
              <a:t>특정 컬럼이나 컬럼 조합에 대해 빠른 검색 성능을 제공</a:t>
            </a:r>
            <a:endParaRPr lang="en-US" altLang="ko-KR" sz="1600" dirty="0"/>
          </a:p>
          <a:p>
            <a:r>
              <a:rPr lang="ko-KR" altLang="en-US" sz="1600" dirty="0"/>
              <a:t>  데이터가 정렬되지 않으므로</a:t>
            </a:r>
            <a:r>
              <a:rPr lang="en-US" altLang="ko-KR" sz="1600" dirty="0"/>
              <a:t>, </a:t>
            </a:r>
            <a:r>
              <a:rPr lang="ko-KR" altLang="en-US" sz="1600" dirty="0"/>
              <a:t>쓰기 작업</a:t>
            </a:r>
            <a:r>
              <a:rPr lang="en-US" altLang="ko-KR" sz="1600" dirty="0"/>
              <a:t>(</a:t>
            </a:r>
            <a:r>
              <a:rPr lang="ko-KR" altLang="en-US" sz="1600" dirty="0"/>
              <a:t>삽입</a:t>
            </a:r>
            <a:r>
              <a:rPr lang="en-US" altLang="ko-KR" sz="1600" dirty="0"/>
              <a:t>, </a:t>
            </a:r>
            <a:r>
              <a:rPr lang="ko-KR" altLang="en-US" sz="1600" dirty="0"/>
              <a:t>수정</a:t>
            </a:r>
            <a:r>
              <a:rPr lang="en-US" altLang="ko-KR" sz="1600" dirty="0"/>
              <a:t>, </a:t>
            </a:r>
            <a:r>
              <a:rPr lang="ko-KR" altLang="en-US" sz="1600" dirty="0"/>
              <a:t>삭제</a:t>
            </a:r>
            <a:r>
              <a:rPr lang="en-US" altLang="ko-KR" sz="1600" dirty="0"/>
              <a:t>)</a:t>
            </a:r>
            <a:r>
              <a:rPr lang="ko-KR" altLang="en-US" sz="1600" dirty="0"/>
              <a:t>에 클러스터형 인덱스보다 쓰기작업시 빠름</a:t>
            </a:r>
            <a:endParaRPr lang="en-US" altLang="ko-KR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단점</a:t>
            </a:r>
          </a:p>
          <a:p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ko-KR" altLang="en-US" sz="1600" dirty="0"/>
              <a:t>데이터를 참조하려면 포인터를 따라가야 하므로</a:t>
            </a:r>
            <a:r>
              <a:rPr lang="en-US" altLang="ko-KR" sz="1600" dirty="0"/>
              <a:t>, </a:t>
            </a:r>
            <a:r>
              <a:rPr lang="ko-KR" altLang="en-US" sz="1600" dirty="0"/>
              <a:t>클러스터형 인덱스보다 검색 속도가 느릴 수 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  많은 비클러스터형 인덱스를 생성하면 </a:t>
            </a:r>
            <a:r>
              <a:rPr lang="ko-KR" altLang="en-US" sz="1600" b="1" dirty="0"/>
              <a:t>저장 공간</a:t>
            </a:r>
            <a:r>
              <a:rPr lang="ko-KR" altLang="en-US" sz="1600" dirty="0"/>
              <a:t>이 증가하고</a:t>
            </a:r>
            <a:r>
              <a:rPr lang="en-US" altLang="ko-KR" sz="1600" dirty="0"/>
              <a:t>, </a:t>
            </a:r>
            <a:r>
              <a:rPr lang="ko-KR" altLang="en-US" sz="1600" dirty="0"/>
              <a:t>인덱스 유지 비용이 증가합니다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rtl="0"/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9673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D0CE4-FF94-7588-59B6-C24536BD9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C40B5-A352-5FA7-1DB1-0087D1D6BA34}"/>
              </a:ext>
            </a:extLst>
          </p:cNvPr>
          <p:cNvSpPr txBox="1"/>
          <p:nvPr/>
        </p:nvSpPr>
        <p:spPr>
          <a:xfrm>
            <a:off x="328936" y="151716"/>
            <a:ext cx="10993114" cy="6940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복합 인덱스 (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Composite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rtl="0"/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rtl="0"/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특징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600" dirty="0">
                <a:latin typeface="Arial" panose="020B0604020202020204" pitchFamily="34" charset="0"/>
              </a:rPr>
              <a:t>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두 개 이상의 컬럼을 결합하여 만든 인덱스입니다.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컬럼의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순서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 검색 효율에 중요한 영향을 미칩니다.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first_name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last_name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순서로 인덱스를 만들었다면,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first_name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조건이 포함된 검색에서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효율적입니다.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장점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600" dirty="0">
                <a:latin typeface="Arial" panose="020B0604020202020204" pitchFamily="34" charset="0"/>
              </a:rPr>
              <a:t>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여러 컬럼을 기반으로 하는 쿼리의 성능을 최적화합니다.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600" dirty="0">
                <a:latin typeface="Arial" panose="020B0604020202020204" pitchFamily="34" charset="0"/>
              </a:rPr>
              <a:t>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단일 컬럼 인덱스를 여러 개 사용하는 것보다 효율적일 수 있습니다.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단점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데이터 삽입, 수정 시 정렬을 유지해야 하므로 </a:t>
            </a: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lang="ko-KR" altLang="en-US" sz="1600" b="1" dirty="0">
                <a:latin typeface="Arial" panose="020B0604020202020204" pitchFamily="34" charset="0"/>
              </a:rPr>
              <a:t>쓰기작업</a:t>
            </a:r>
            <a:r>
              <a:rPr lang="ko-KR" altLang="en-US" sz="1600" dirty="0">
                <a:latin typeface="Arial" panose="020B0604020202020204" pitchFamily="34" charset="0"/>
              </a:rPr>
              <a:t> 속도 느림</a:t>
            </a:r>
            <a:endParaRPr lang="en-US" altLang="ko-KR" dirty="0">
              <a:solidFill>
                <a:srgbClr val="252525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/>
              <a:t> </a:t>
            </a:r>
            <a:br>
              <a:rPr lang="ko-KR" altLang="en-US" dirty="0"/>
            </a:b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유니크 인덱스 (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Unique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lang="en-US" altLang="ko-KR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특징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인덱스가 적용된 컬럼에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중복된 값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 존재할 수 없습니다.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PRIMARY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UNIQUE 제약 조건이 포함된 인덱스입니다.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테이블에 여러 개의 유니크 인덱스를 생성할 수 있습니다.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장점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데이터 무결성을 보장합니다.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검색 성능을 최적화하며, 중복 확인 작업을 자동화합니다.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단점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인덱스가 적용된 컬럼에서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중복 값 삽입 시 에러가 발생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할 수 있습니다.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쓰기 작업이 많을 경우, 중복 확인 과정에서 성능이 저하될 수 있습니다.</a:t>
            </a:r>
          </a:p>
          <a:p>
            <a:pPr rtl="0"/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3410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0FEE3-BD9C-A3D9-C752-7B9DA6512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132ED-A411-E9C5-1599-2CD7C2641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740" y="457201"/>
            <a:ext cx="2251710" cy="933450"/>
          </a:xfrm>
        </p:spPr>
        <p:txBody>
          <a:bodyPr>
            <a:normAutofit fontScale="90000"/>
          </a:bodyPr>
          <a:lstStyle/>
          <a:p>
            <a:r>
              <a:rPr lang="ko-KR" altLang="en-US" sz="4400" b="1" dirty="0"/>
              <a:t>적용방법</a:t>
            </a:r>
            <a:br>
              <a:rPr lang="en-US" altLang="ko-KR" b="1" dirty="0"/>
            </a:br>
            <a:endParaRPr lang="ko-KR" altLang="en-US" sz="12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B8B4BB6-6A3B-AEC6-0D22-425B70B37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644295"/>
            <a:ext cx="8420895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클러스터형 인덱스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@Id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로 기본 키를 설정하면 자동 생성됩니다.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비클러스터형 인덱스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@Index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를 사용하여 추가로 정의할 수 있습니다.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복합 인덱스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@Index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의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columnList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에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여러 컬럼을 지정합니다.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유니크 인덱스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@Column(unique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true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또는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@UniqueConstraint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를 활용합니다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47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데이터 베이스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(DATABASE)</a:t>
            </a:r>
            <a:endParaRPr lang="en-US" altLang="ko-KR" dirty="0"/>
          </a:p>
          <a:p>
            <a:pPr algn="l"/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DBMS(Database Management System)</a:t>
            </a:r>
          </a:p>
          <a:p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데이터 베이스의 인덱싱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6904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9AD8E-6C8E-DDB3-4AB9-FADF50AF3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27413-292B-71CA-C7B9-AE7A27D9F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7088" y="2883729"/>
            <a:ext cx="4557824" cy="1090541"/>
          </a:xfrm>
        </p:spPr>
        <p:txBody>
          <a:bodyPr>
            <a:normAutofit/>
          </a:bodyPr>
          <a:lstStyle/>
          <a:p>
            <a:r>
              <a:rPr lang="en-US" altLang="ko-KR" b="1" dirty="0"/>
              <a:t>DATABASE</a:t>
            </a:r>
            <a:br>
              <a:rPr lang="en-US" altLang="ko-KR" b="1" dirty="0"/>
            </a:b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00534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9976" y="620306"/>
            <a:ext cx="4095308" cy="687498"/>
          </a:xfrm>
        </p:spPr>
        <p:txBody>
          <a:bodyPr>
            <a:noAutofit/>
          </a:bodyPr>
          <a:lstStyle/>
          <a:p>
            <a:r>
              <a:rPr lang="ko-KR" altLang="en-US" sz="4000" b="1" dirty="0"/>
              <a:t>데이터와 정보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F20EBCC-74FD-079A-D43D-6AF963E97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76" y="1460740"/>
            <a:ext cx="11036596" cy="50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02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4A2CE-6ABF-9479-AFC3-B36ADAD54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DFDB3-B5F3-FF93-210C-FC90CDD0D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976" y="620306"/>
            <a:ext cx="4095308" cy="687498"/>
          </a:xfrm>
        </p:spPr>
        <p:txBody>
          <a:bodyPr>
            <a:noAutofit/>
          </a:bodyPr>
          <a:lstStyle/>
          <a:p>
            <a:r>
              <a:rPr lang="ko-KR" altLang="en-US" sz="4000" b="1" dirty="0"/>
              <a:t>데이터와 정보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FA5C3BE-A0E8-C544-5BB8-29310D820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60" y="2131490"/>
            <a:ext cx="11537450" cy="6527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76DB0A8-5209-6875-7343-EC4F37A44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29" y="2757630"/>
            <a:ext cx="10295466" cy="161183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6449407-A96C-6D68-F59D-535F7D76C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38" y="535242"/>
            <a:ext cx="10838807" cy="169689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D287D5B-32D4-0451-F041-F51A6925A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79" y="20147"/>
            <a:ext cx="2333951" cy="60015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36F38FA-131C-7F4F-929A-9BF0F1AF32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679" y="4498196"/>
            <a:ext cx="2871781" cy="39675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8C93462-7611-7535-0A4E-BB0F918B8C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194" y="5044954"/>
            <a:ext cx="11308252" cy="171735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C3A9807-BDF5-5CAB-36FA-33246001ED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7941" y="1"/>
            <a:ext cx="63349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037FE-CF78-057F-F5CA-B0B1EC74A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DF9A0-E30C-7374-C5E4-FEC142641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3255" y="2830567"/>
            <a:ext cx="2445489" cy="997155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DBMS</a:t>
            </a:r>
            <a:br>
              <a:rPr lang="en-US" altLang="ko-KR" b="1" dirty="0"/>
            </a:b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290472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0161ADC-F744-34EE-3CD0-D27725D94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730" y="343754"/>
            <a:ext cx="9092609" cy="617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77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D6B8D6FC-6D3E-8110-3E32-BDF33374A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88" y="409317"/>
            <a:ext cx="9266558" cy="584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82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7E56F-EED4-2EF3-F99D-67B7A776E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F3FF3-4F14-67F0-534B-53C001269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8340" y="2930422"/>
            <a:ext cx="3195319" cy="997155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MariaDB</a:t>
            </a:r>
            <a:br>
              <a:rPr lang="en-US" altLang="ko-KR" b="1" dirty="0"/>
            </a:b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97359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2722</TotalTime>
  <Words>694</Words>
  <Application>Microsoft Office PowerPoint</Application>
  <PresentationFormat>와이드스크린</PresentationFormat>
  <Paragraphs>95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-apple-system</vt:lpstr>
      <vt:lpstr>Arial Unicode MS</vt:lpstr>
      <vt:lpstr>맑은 고딕</vt:lpstr>
      <vt:lpstr>Arial</vt:lpstr>
      <vt:lpstr>Office 테마</vt:lpstr>
      <vt:lpstr>DATABASE (본 ppt는 MariaDB기준으로 작성되었습니다.)</vt:lpstr>
      <vt:lpstr>목차</vt:lpstr>
      <vt:lpstr>DATABASE </vt:lpstr>
      <vt:lpstr>데이터와 정보</vt:lpstr>
      <vt:lpstr>데이터와 정보</vt:lpstr>
      <vt:lpstr>DBMS </vt:lpstr>
      <vt:lpstr>PowerPoint 프레젠테이션</vt:lpstr>
      <vt:lpstr>PowerPoint 프레젠테이션</vt:lpstr>
      <vt:lpstr>MariaDB </vt:lpstr>
      <vt:lpstr>PowerPoint 프레젠테이션</vt:lpstr>
      <vt:lpstr>PowerPoint 프레젠테이션</vt:lpstr>
      <vt:lpstr>인덱싱 </vt:lpstr>
      <vt:lpstr>PowerPoint 프레젠테이션</vt:lpstr>
      <vt:lpstr>PowerPoint 프레젠테이션</vt:lpstr>
      <vt:lpstr>적용방법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Filter / Interceptor / AOP  Bean과 IoC란?</dc:title>
  <dc:creator>HH_amd</dc:creator>
  <cp:lastModifiedBy>민석 김</cp:lastModifiedBy>
  <cp:revision>154</cp:revision>
  <dcterms:created xsi:type="dcterms:W3CDTF">2024-11-11T06:57:55Z</dcterms:created>
  <dcterms:modified xsi:type="dcterms:W3CDTF">2025-01-23T05:50:47Z</dcterms:modified>
</cp:coreProperties>
</file>