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8" r:id="rId6"/>
    <p:sldId id="262" r:id="rId7"/>
    <p:sldId id="260" r:id="rId8"/>
    <p:sldId id="269" r:id="rId9"/>
    <p:sldId id="264" r:id="rId10"/>
    <p:sldId id="270" r:id="rId11"/>
    <p:sldId id="263" r:id="rId12"/>
    <p:sldId id="267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H_amd" initials="H" lastIdx="1" clrIdx="0">
    <p:extLst>
      <p:ext uri="{19B8F6BF-5375-455C-9EA6-DF929625EA0E}">
        <p15:presenceInfo xmlns:p15="http://schemas.microsoft.com/office/powerpoint/2012/main" userId="89ab4d4e4828bf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30T14:28:15.259" idx="1">
    <p:pos x="10" y="10"/>
    <p:text>대략적인 설명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30T14:28:15.259" idx="1">
    <p:pos x="10" y="10"/>
    <p:text>대략적인 설명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8F6-E624-4BE4-828A-99AF74908FF3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7949-C094-44C7-BCC2-0DCD2CABC00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33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8F6-E624-4BE4-828A-99AF74908FF3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7949-C094-44C7-BCC2-0DCD2CABC00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96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8F6-E624-4BE4-828A-99AF74908FF3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7949-C094-44C7-BCC2-0DCD2CABC00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52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8F6-E624-4BE4-828A-99AF74908FF3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7949-C094-44C7-BCC2-0DCD2CABC00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03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8F6-E624-4BE4-828A-99AF74908FF3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7949-C094-44C7-BCC2-0DCD2CABC00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81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8F6-E624-4BE4-828A-99AF74908FF3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7949-C094-44C7-BCC2-0DCD2CABC00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97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8F6-E624-4BE4-828A-99AF74908FF3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7949-C094-44C7-BCC2-0DCD2CABC00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11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8F6-E624-4BE4-828A-99AF74908FF3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7949-C094-44C7-BCC2-0DCD2CABC00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11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8F6-E624-4BE4-828A-99AF74908FF3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7949-C094-44C7-BCC2-0DCD2CABC00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01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8F6-E624-4BE4-828A-99AF74908FF3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7949-C094-44C7-BCC2-0DCD2CABC00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73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8F6-E624-4BE4-828A-99AF74908FF3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7949-C094-44C7-BCC2-0DCD2CABC00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37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E58F6-E624-4BE4-828A-99AF74908FF3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17949-C094-44C7-BCC2-0DCD2CABC00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0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JVM(Java Virtual Machine)</a:t>
            </a:r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제인</a:t>
            </a:r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0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Runtime Data Area – Method Area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919159" y="1755468"/>
            <a:ext cx="5434641" cy="3868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Class </a:t>
            </a:r>
            <a:r>
              <a:rPr lang="en-US" altLang="ko-KR" sz="20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Constant Pool : </a:t>
            </a:r>
            <a:endParaRPr lang="en-US" altLang="ko-KR" sz="2000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컴파일시</a:t>
            </a:r>
            <a:r>
              <a:rPr lang="ko-KR" altLang="en-US" sz="1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</a:t>
            </a:r>
            <a:r>
              <a:rPr lang="ko-KR" altLang="en-US" sz="16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클래스 파일 내부에 존재하는 영역으로</a:t>
            </a:r>
            <a:r>
              <a:rPr lang="en-US" altLang="ko-KR" sz="16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sz="16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클래스 </a:t>
            </a:r>
            <a:r>
              <a:rPr lang="ko-KR" altLang="en-US" sz="1600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로더에</a:t>
            </a:r>
            <a:r>
              <a:rPr lang="ko-KR" altLang="en-US" sz="16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의해 </a:t>
            </a:r>
            <a:r>
              <a:rPr lang="en-US" altLang="ko-KR" sz="16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JVM</a:t>
            </a:r>
            <a:r>
              <a:rPr lang="ko-KR" altLang="en-US" sz="16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에 </a:t>
            </a:r>
            <a:r>
              <a:rPr lang="ko-KR" altLang="en-US" sz="1600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로드될</a:t>
            </a:r>
            <a:r>
              <a:rPr lang="ko-KR" altLang="en-US" sz="16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때 메모리에 </a:t>
            </a:r>
            <a:r>
              <a:rPr lang="ko-KR" altLang="en-US" sz="1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로드</a:t>
            </a:r>
            <a:endParaRPr lang="en-US" altLang="ko-KR" sz="1600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클래스의 구성요소</a:t>
            </a:r>
            <a:r>
              <a:rPr lang="en-US" altLang="ko-KR" sz="16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</a:t>
            </a:r>
            <a:r>
              <a:rPr lang="ko-KR" altLang="en-US" sz="16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상수</a:t>
            </a:r>
            <a:r>
              <a:rPr lang="en-US" altLang="ko-KR" sz="16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sz="16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문자열</a:t>
            </a:r>
            <a:r>
              <a:rPr lang="en-US" altLang="ko-KR" sz="16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sz="16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클래스</a:t>
            </a:r>
            <a:r>
              <a:rPr lang="en-US" altLang="ko-KR" sz="16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/</a:t>
            </a:r>
            <a:r>
              <a:rPr lang="ko-KR" altLang="en-US" sz="16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인터페이스 참조</a:t>
            </a:r>
            <a:r>
              <a:rPr lang="en-US" altLang="ko-KR" sz="16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) </a:t>
            </a:r>
            <a:r>
              <a:rPr lang="ko-KR" altLang="en-US" sz="16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데이터를 </a:t>
            </a:r>
            <a:r>
              <a:rPr lang="ko-KR" altLang="en-US" sz="1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저장</a:t>
            </a:r>
            <a:endParaRPr lang="en-US" altLang="ko-KR" sz="2000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Runtime Constant Pool : </a:t>
            </a:r>
            <a:r>
              <a:rPr lang="ko-KR" altLang="en-US" dirty="0"/>
              <a:t> </a:t>
            </a:r>
            <a:r>
              <a:rPr lang="ko-KR" altLang="en-US" sz="20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클래스와 관련된 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메타 데이터를 </a:t>
            </a:r>
            <a:r>
              <a:rPr lang="ko-KR" altLang="en-US" sz="20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저장하고 클래스 구조</a:t>
            </a:r>
            <a:r>
              <a:rPr lang="en-US" altLang="ko-KR" sz="20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sz="20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필드</a:t>
            </a:r>
            <a:r>
              <a:rPr lang="en-US" altLang="ko-KR" sz="20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sz="20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메서드와 같은 데이터를 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저장</a:t>
            </a:r>
            <a:endParaRPr lang="en-US" altLang="ko-KR" sz="2000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966159" y="3398805"/>
            <a:ext cx="4321834" cy="264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17762" y="4011276"/>
            <a:ext cx="3835879" cy="201858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Runtime Constant Pool</a:t>
            </a:r>
            <a:endParaRPr lang="ko-KR" altLang="en-US" sz="2400" dirty="0">
              <a:solidFill>
                <a:schemeClr val="tx1"/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1355" y="6119108"/>
            <a:ext cx="2691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Method Area</a:t>
            </a:r>
            <a:endParaRPr lang="ko-KR" altLang="en-US" sz="2800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90623" y="1720964"/>
            <a:ext cx="2631057" cy="13716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Class File</a:t>
            </a:r>
            <a:r>
              <a:rPr lang="ko-KR" altLang="en-US" sz="2000" dirty="0" smtClean="0">
                <a:solidFill>
                  <a:schemeClr val="tx1"/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의 </a:t>
            </a:r>
            <a:endParaRPr lang="en-US" altLang="ko-KR" sz="2000" dirty="0" smtClean="0">
              <a:solidFill>
                <a:schemeClr val="tx1"/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Class Constant Pool</a:t>
            </a:r>
            <a:endParaRPr lang="ko-KR" altLang="en-US" sz="2000" dirty="0">
              <a:solidFill>
                <a:schemeClr val="tx1"/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cxnSp>
        <p:nvCxnSpPr>
          <p:cNvPr id="11" name="구부러진 연결선 10"/>
          <p:cNvCxnSpPr>
            <a:stCxn id="10" idx="1"/>
            <a:endCxn id="7" idx="1"/>
          </p:cNvCxnSpPr>
          <p:nvPr/>
        </p:nvCxnSpPr>
        <p:spPr>
          <a:xfrm rot="10800000" flipV="1">
            <a:off x="1217763" y="2406767"/>
            <a:ext cx="672861" cy="2613800"/>
          </a:xfrm>
          <a:prstGeom prst="curvedConnector3">
            <a:avLst>
              <a:gd name="adj1" fmla="val 13397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Execution Engine</a:t>
            </a:r>
            <a:endParaRPr lang="ko-KR" altLang="en-US" dirty="0"/>
          </a:p>
        </p:txBody>
      </p:sp>
      <p:pic>
        <p:nvPicPr>
          <p:cNvPr id="4" name="Picture 2" descr="https://blog.kakaocdn.net/dn/bhMn2W/btsGe7q0ySa/Okicw2k4BcCTuy0tHr2Tk0/im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8" t="20128" r="22385" b="55112"/>
          <a:stretch/>
        </p:blipFill>
        <p:spPr bwMode="auto">
          <a:xfrm>
            <a:off x="838200" y="1570007"/>
            <a:ext cx="4654088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096000" y="1690687"/>
            <a:ext cx="5434641" cy="4408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Class Loader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에 의해 </a:t>
            </a: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Runtime Data Area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에 배치된 바이트 코드의 명령어를 읽어서 실행</a:t>
            </a:r>
            <a:endParaRPr lang="en-US" altLang="ko-KR" sz="2000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Interpreter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와 </a:t>
            </a: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JIT Compiler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이용해서 명령어를 실행</a:t>
            </a:r>
            <a:endParaRPr lang="en-US" altLang="ko-KR" sz="2000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인터프리터가 자주 사용하는 메서드의 바이트 코드를 </a:t>
            </a:r>
            <a:r>
              <a:rPr lang="en-US" altLang="ko-KR" sz="1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JIT Compiler</a:t>
            </a:r>
            <a:r>
              <a:rPr lang="ko-KR" altLang="en-US" sz="1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가 컴파일 해서 바이너리 코드로 변환</a:t>
            </a:r>
            <a:endParaRPr lang="en-US" altLang="ko-KR" sz="1600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cxnSp>
        <p:nvCxnSpPr>
          <p:cNvPr id="10" name="꺾인 연결선 9"/>
          <p:cNvCxnSpPr/>
          <p:nvPr/>
        </p:nvCxnSpPr>
        <p:spPr>
          <a:xfrm rot="5400000" flipH="1" flipV="1">
            <a:off x="-232910" y="3812879"/>
            <a:ext cx="2932978" cy="1224948"/>
          </a:xfrm>
          <a:prstGeom prst="bentConnector3">
            <a:avLst>
              <a:gd name="adj1" fmla="val 1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8200" y="5503653"/>
            <a:ext cx="465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운영체제마다 다른 인터프리터</a:t>
            </a:r>
            <a:endParaRPr lang="ko-KR" altLang="en-US" sz="2400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34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5374" y="1122363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✨ </a:t>
            </a:r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감사합니다 ✨</a:t>
            </a:r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3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14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출처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514647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52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목차</a:t>
            </a:r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JVM</a:t>
            </a:r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이란</a:t>
            </a:r>
            <a:endParaRPr lang="en-US" altLang="ko-KR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자바 파일의 실행 </a:t>
            </a:r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과정</a:t>
            </a:r>
            <a:endParaRPr lang="en-US" altLang="ko-KR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JVM</a:t>
            </a:r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의 구조</a:t>
            </a:r>
            <a:endParaRPr lang="en-US" altLang="ko-KR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JVM</a:t>
            </a:r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내에 있는 요소들의 기능</a:t>
            </a:r>
            <a:endParaRPr lang="en-US" altLang="ko-KR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1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JVM</a:t>
            </a:r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이란</a:t>
            </a:r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Java Virtual Machine</a:t>
            </a:r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의 약자</a:t>
            </a:r>
            <a:endParaRPr lang="en-US" altLang="ko-KR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CPU</a:t>
            </a:r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가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Java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인식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실행할 수 있게 하는 가상 </a:t>
            </a:r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컴퓨터</a:t>
            </a:r>
            <a:endParaRPr lang="en-US" altLang="ko-KR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JVM</a:t>
            </a:r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은 </a:t>
            </a:r>
            <a:r>
              <a:rPr lang="en-US" altLang="ko-KR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JDK</a:t>
            </a:r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에 속함 </a:t>
            </a:r>
            <a:endParaRPr lang="en-US" altLang="ko-KR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Java</a:t>
            </a:r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언어 자체는 운영체제 독립적이지만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</a:t>
            </a:r>
            <a:r>
              <a:rPr lang="en-US" altLang="ko-KR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JVM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</a:t>
            </a:r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운영체제 종속적</a:t>
            </a:r>
            <a:endParaRPr lang="en-US" altLang="ko-KR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JDK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</a:t>
            </a:r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운영체제에 따라서 선택하여 설치해서 사용 가능</a:t>
            </a:r>
            <a:endParaRPr lang="en-US" altLang="ko-KR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3021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자바 파일의 실행 과정</a:t>
            </a:r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1424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컴파일러를 통해 자바 파일을 클래스 파일로 컴파일</a:t>
            </a:r>
            <a:r>
              <a:rPr lang="en-US" altLang="ko-KR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(</a:t>
            </a:r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여기서 클래스 파일은 바이트 코드로 이루어짐</a:t>
            </a:r>
            <a:r>
              <a:rPr lang="en-US" altLang="ko-KR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87593" y="3976776"/>
            <a:ext cx="1949569" cy="1009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*.Java </a:t>
            </a:r>
            <a:r>
              <a:rPr lang="ko-KR" altLang="en-US" dirty="0" smtClean="0">
                <a:solidFill>
                  <a:schemeClr val="tx1"/>
                </a:solidFill>
              </a:rPr>
              <a:t>파일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69038" y="3976777"/>
            <a:ext cx="1952445" cy="1009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*.Class </a:t>
            </a:r>
            <a:r>
              <a:rPr lang="ko-KR" altLang="en-US" dirty="0" smtClean="0">
                <a:solidFill>
                  <a:schemeClr val="tx1"/>
                </a:solidFill>
              </a:rPr>
              <a:t>파일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183811" y="4641129"/>
            <a:ext cx="3053751" cy="12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72104" y="41120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0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자바 파일의 실행 과정</a:t>
            </a:r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42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2. Class Loader</a:t>
            </a:r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가 클래스파일의 바이트코드를 읽어서 </a:t>
            </a:r>
            <a:r>
              <a:rPr lang="en-US" altLang="ko-KR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Runtime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D</a:t>
            </a:r>
            <a:r>
              <a:rPr lang="en-US" altLang="ko-KR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ata Area</a:t>
            </a:r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에 배치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3. Execution Engine</a:t>
            </a:r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의 인터프리터와 </a:t>
            </a:r>
            <a:r>
              <a:rPr lang="en-US" altLang="ko-KR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JIT compiler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로</a:t>
            </a:r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코드를 해석</a:t>
            </a:r>
            <a:endParaRPr lang="en-US" altLang="ko-KR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85002" y="4477109"/>
            <a:ext cx="2130724" cy="948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Class Loader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165893" y="4942936"/>
            <a:ext cx="1414732" cy="86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940059" y="4477109"/>
            <a:ext cx="2130724" cy="9489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Runtime Data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430217" y="4951561"/>
            <a:ext cx="1414732" cy="86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204383" y="4468483"/>
            <a:ext cx="2130724" cy="948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Execution Engine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접힌 도형 15"/>
          <p:cNvSpPr/>
          <p:nvPr/>
        </p:nvSpPr>
        <p:spPr>
          <a:xfrm>
            <a:off x="9765104" y="4502987"/>
            <a:ext cx="1052422" cy="897148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Byte Code</a:t>
            </a:r>
            <a:endParaRPr lang="ko-KR" altLang="en-US" sz="1600" dirty="0"/>
          </a:p>
        </p:txBody>
      </p:sp>
      <p:sp>
        <p:nvSpPr>
          <p:cNvPr id="12" name="모서리가 접힌 도형 11"/>
          <p:cNvSpPr/>
          <p:nvPr/>
        </p:nvSpPr>
        <p:spPr>
          <a:xfrm>
            <a:off x="1355787" y="4511616"/>
            <a:ext cx="1052422" cy="87989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*.class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80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0.09153 0.04005 C 0.11067 0.04907 0.13932 0.05394 0.1694 0.05394 C 0.20351 0.05394 0.23086 0.04907 0.25 0.04005 L 0.34166 -7.40741E-7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JVM</a:t>
            </a:r>
            <a:r>
              <a:rPr lang="ko-KR" altLang="en-US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의 구조</a:t>
            </a:r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2050" name="Picture 2" descr="https://blog.kakaocdn.net/dn/bhMn2W/btsGe7q0ySa/Okicw2k4BcCTuy0tHr2Tk0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8469"/>
            <a:ext cx="10212238" cy="540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04849" y="2424024"/>
            <a:ext cx="4641008" cy="1337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5699" y="2424024"/>
            <a:ext cx="3763418" cy="1337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04849" y="3821503"/>
            <a:ext cx="8514268" cy="15429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6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Loader System</a:t>
            </a:r>
            <a:endParaRPr lang="ko-KR" altLang="en-US" dirty="0"/>
          </a:p>
        </p:txBody>
      </p:sp>
      <p:pic>
        <p:nvPicPr>
          <p:cNvPr id="2050" name="Picture 2" descr="https://velog.velcdn.com/images/ddangle/post/f3d3383b-2883-4840-98e9-a9c4b08d8c49/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82" y="1690688"/>
            <a:ext cx="6248952" cy="399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583393" y="1690688"/>
            <a:ext cx="5434641" cy="18979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자바 클래스 파일을 전달받음</a:t>
            </a:r>
            <a:endParaRPr lang="en-US" altLang="ko-KR" sz="2000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JVM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의 메서드 영역에 동적으로 </a:t>
            </a: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Java 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클래스를 로드 해주는 역할 </a:t>
            </a:r>
            <a:endParaRPr lang="en-US" altLang="ko-KR" sz="20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655834" y="3690449"/>
            <a:ext cx="5434641" cy="28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Loading 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단계 </a:t>
            </a: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 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자바 바이트 코드를 메서드 영역에 저장 </a:t>
            </a:r>
            <a:endParaRPr lang="en-US" altLang="ko-KR" sz="2000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Linking 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단계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검증 </a:t>
            </a: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-&gt; 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준비 </a:t>
            </a: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-&gt; 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분석 단계로 나뉨</a:t>
            </a:r>
            <a:endParaRPr lang="en-US" altLang="ko-KR" sz="2000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Initialization 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단계 </a:t>
            </a: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 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클래스 변수</a:t>
            </a: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(static 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변수</a:t>
            </a: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)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을 설정된 값으로 초기화 </a:t>
            </a:r>
            <a:endParaRPr lang="en-US" altLang="ko-KR" sz="2000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09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Loader System – Linking 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pic>
        <p:nvPicPr>
          <p:cNvPr id="2050" name="Picture 2" descr="https://velog.velcdn.com/images/ddangle/post/f3d3383b-2883-4840-98e9-a9c4b08d8c49/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1" t="13158" r="34314" b="7038"/>
          <a:stretch/>
        </p:blipFill>
        <p:spPr bwMode="auto">
          <a:xfrm>
            <a:off x="838200" y="1690688"/>
            <a:ext cx="2682815" cy="417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425351" y="1690688"/>
            <a:ext cx="6811109" cy="4572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Linking 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단계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검증 </a:t>
            </a: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-&gt; 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준비 </a:t>
            </a: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-&gt; 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분석 단계로 나뉨</a:t>
            </a:r>
            <a:endParaRPr lang="en-US" altLang="ko-KR" sz="2000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검증</a:t>
            </a:r>
            <a:endParaRPr lang="en-US" altLang="ko-KR" sz="2000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- </a:t>
            </a:r>
            <a:r>
              <a:rPr lang="ko-KR" altLang="en-US" sz="1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읽어 들인 클래스가 자바 언어 명세와 </a:t>
            </a:r>
            <a:r>
              <a:rPr lang="en-US" altLang="ko-KR" sz="1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JVM </a:t>
            </a:r>
            <a:r>
              <a:rPr lang="ko-KR" altLang="en-US" sz="1600" b="1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명세를 잘 따라서 구성</a:t>
            </a:r>
            <a:r>
              <a:rPr lang="ko-KR" altLang="en-US" sz="1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되어 있는지 검사</a:t>
            </a:r>
            <a:endParaRPr lang="en-US" altLang="ko-KR" sz="1600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준비</a:t>
            </a:r>
            <a:endParaRPr lang="en-US" altLang="ko-KR" sz="2000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클래스가 필요로 하는 </a:t>
            </a:r>
            <a:r>
              <a:rPr lang="ko-KR" altLang="en-US" sz="1600" b="1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메모리를 할당</a:t>
            </a:r>
            <a:endParaRPr lang="en-US" altLang="ko-KR" sz="1600" b="1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클래스에 정의된 필드</a:t>
            </a:r>
            <a:r>
              <a:rPr lang="en-US" altLang="ko-KR" sz="1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sz="1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메서드</a:t>
            </a:r>
            <a:r>
              <a:rPr lang="en-US" altLang="ko-KR" sz="1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sz="1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인터페이스를 나타내는 </a:t>
            </a:r>
            <a:r>
              <a:rPr lang="ko-KR" altLang="en-US" sz="1600" b="1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데이터 구조 준비</a:t>
            </a:r>
            <a:endParaRPr lang="en-US" altLang="ko-KR" sz="1600" b="1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분석</a:t>
            </a:r>
            <a:endParaRPr lang="en-US" altLang="ko-KR" sz="2000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심볼릭</a:t>
            </a:r>
            <a:r>
              <a:rPr lang="ko-KR" altLang="en-US" sz="16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메모리 레퍼런스를 </a:t>
            </a:r>
            <a:r>
              <a:rPr lang="ko-KR" altLang="en-US" sz="16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메서드 </a:t>
            </a:r>
            <a:r>
              <a:rPr lang="ko-KR" altLang="en-US" sz="16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영역에 있는 </a:t>
            </a:r>
            <a:r>
              <a:rPr lang="ko-KR" altLang="en-US" sz="1600" b="1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실제 레퍼런스로 </a:t>
            </a:r>
            <a:r>
              <a:rPr lang="ko-KR" altLang="en-US" sz="1600" b="1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교체</a:t>
            </a:r>
            <a:endParaRPr lang="en-US" altLang="ko-KR" sz="1600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Runtime Data Area</a:t>
            </a:r>
            <a:endParaRPr lang="ko-KR" altLang="en-US" dirty="0"/>
          </a:p>
        </p:txBody>
      </p:sp>
      <p:pic>
        <p:nvPicPr>
          <p:cNvPr id="1026" name="Picture 2" descr="concurr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55" y="1540953"/>
            <a:ext cx="6097438" cy="470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583393" y="1690688"/>
            <a:ext cx="5434641" cy="18979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JVM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 프로그램을 실행하기 위해 운영체제로부터 할당 받은 메모리 영역</a:t>
            </a:r>
            <a:endParaRPr lang="en-US" altLang="ko-KR" sz="2000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처음에 클래스 </a:t>
            </a:r>
            <a:r>
              <a:rPr lang="ko-KR" altLang="en-US" sz="2000" dirty="0" err="1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로더가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필요한 클래스를 이곳에 배치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583393" y="3847381"/>
            <a:ext cx="5434641" cy="2398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Method Area</a:t>
            </a:r>
            <a:r>
              <a:rPr lang="ko-KR" altLang="en-US" sz="20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</a:t>
            </a: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 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클래스에 대한 모든 정보가 모여 있음</a:t>
            </a:r>
            <a:endParaRPr lang="en-US" altLang="ko-KR" sz="2000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Heap : </a:t>
            </a:r>
            <a:r>
              <a:rPr lang="en-US" altLang="ko-KR" sz="20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new </a:t>
            </a:r>
            <a:r>
              <a:rPr lang="ko-KR" altLang="en-US" sz="2000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키워드를 통해 생성된 인스턴스가 생성되는 영역</a:t>
            </a:r>
            <a:r>
              <a:rPr lang="en-US" altLang="ko-KR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GC</a:t>
            </a:r>
            <a:r>
              <a:rPr lang="ko-KR" altLang="en-US" sz="20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가 관리하는 영역</a:t>
            </a:r>
            <a:endParaRPr lang="en-US" altLang="ko-KR" sz="2000" dirty="0" smtClean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06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379</Words>
  <Application>Microsoft Office PowerPoint</Application>
  <PresentationFormat>와이드스크린</PresentationFormat>
  <Paragraphs>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KBIZ한마음고딕 R</vt:lpstr>
      <vt:lpstr>맑은 고딕</vt:lpstr>
      <vt:lpstr>Arial</vt:lpstr>
      <vt:lpstr>Office 테마</vt:lpstr>
      <vt:lpstr>JVM(Java Virtual Machine)</vt:lpstr>
      <vt:lpstr>목차</vt:lpstr>
      <vt:lpstr>JVM이란</vt:lpstr>
      <vt:lpstr>자바 파일의 실행 과정</vt:lpstr>
      <vt:lpstr>자바 파일의 실행 과정</vt:lpstr>
      <vt:lpstr>JVM의 구조</vt:lpstr>
      <vt:lpstr>Class Loader System</vt:lpstr>
      <vt:lpstr>Class Loader System – Linking 단계</vt:lpstr>
      <vt:lpstr>Runtime Data Area</vt:lpstr>
      <vt:lpstr>Runtime Data Area – Method Area</vt:lpstr>
      <vt:lpstr>Execution Engine</vt:lpstr>
      <vt:lpstr>✨ 감사합니다 ✨</vt:lpstr>
      <vt:lpstr>출처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</dc:title>
  <dc:creator>HH_amd</dc:creator>
  <cp:lastModifiedBy>HH_amd</cp:lastModifiedBy>
  <cp:revision>62</cp:revision>
  <dcterms:created xsi:type="dcterms:W3CDTF">2024-10-29T06:33:52Z</dcterms:created>
  <dcterms:modified xsi:type="dcterms:W3CDTF">2024-11-18T14:50:00Z</dcterms:modified>
</cp:coreProperties>
</file>