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71" r:id="rId7"/>
    <p:sldId id="269" r:id="rId8"/>
    <p:sldId id="259" r:id="rId9"/>
    <p:sldId id="270" r:id="rId10"/>
    <p:sldId id="272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76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5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91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2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5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3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2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C127-4A37-4196-BD50-AB40E3B130C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E7792-DDCC-44DB-93CE-B78CD70D3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3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elog.io/@fnrkp089/HTTP%ED%86%B5%EC%8B%A0-%ED%86%B5%EC%8B%A0-%ED%94%84%EB%A1%9C%ED%86%A0%EC%BD%9C" TargetMode="External"/><Relationship Id="rId3" Type="http://schemas.openxmlformats.org/officeDocument/2006/relationships/hyperlink" Target="https://kswims.tistory.com/112" TargetMode="External"/><Relationship Id="rId7" Type="http://schemas.openxmlformats.org/officeDocument/2006/relationships/hyperlink" Target="https://gaebalsogi.tistory.com/91#HTTP%20%EC%A7%80%EC%86%8D%20%EC%97%B0%EA%B2%B0-1" TargetMode="External"/><Relationship Id="rId12" Type="http://schemas.openxmlformats.org/officeDocument/2006/relationships/hyperlink" Target="https://uchupura.tistory.com/174" TargetMode="External"/><Relationship Id="rId2" Type="http://schemas.openxmlformats.org/officeDocument/2006/relationships/hyperlink" Target="https://mangkyu.tistory.com/9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rmaomina/network-http" TargetMode="External"/><Relationship Id="rId11" Type="http://schemas.openxmlformats.org/officeDocument/2006/relationships/hyperlink" Target="https://velog.io/@ajm0718/HTTPS%EB%9E%80-%EB%AC%B4%EC%97%87%EC%9D%B8%EA%B0%80" TargetMode="External"/><Relationship Id="rId5" Type="http://schemas.openxmlformats.org/officeDocument/2006/relationships/hyperlink" Target="https://mangkyu.tistory.com/98?pidx=0" TargetMode="External"/><Relationship Id="rId10" Type="http://schemas.openxmlformats.org/officeDocument/2006/relationships/hyperlink" Target="https://m.blog.naver.com/xcripts/70122755291" TargetMode="External"/><Relationship Id="rId4" Type="http://schemas.openxmlformats.org/officeDocument/2006/relationships/hyperlink" Target="https://sooolog.dev/HTTP-%ED%86%B5%EC%8B%A0%EA%B3%BC-TCP-%ED%86%B5%EC%8B%A0-%EA%B7%B8%EB%A6%AC%EA%B3%A0-%EC%9B%B9-%EC%86%8C%EC%BC%93%EC%97%90-%EB%8C%80%ED%95%9C-%EA%B8%B0%EB%B3%B8-%EA%B0%9C%EB%85%90-%EC%A0%95%EB%A6%AC/" TargetMode="External"/><Relationship Id="rId9" Type="http://schemas.openxmlformats.org/officeDocument/2006/relationships/hyperlink" Target="https://velog.io/@gs0351/%EB%8C%80%EC%B9%AD%ED%82%A4-vs-%EA%B3%B5%EA%B0%9C%ED%82%A4%EB%B9%84%EB%8C%80%EC%B9%AD%ED%82%A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184"/>
            <a:ext cx="9144000" cy="2387600"/>
          </a:xfrm>
        </p:spPr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와 </a:t>
            </a:r>
            <a:r>
              <a:rPr lang="en-US" altLang="ko-KR" dirty="0"/>
              <a:t>Https </a:t>
            </a:r>
            <a:r>
              <a:rPr lang="ko-KR" altLang="en-US" dirty="0"/>
              <a:t>차이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5120" y="4988516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  <p:pic>
        <p:nvPicPr>
          <p:cNvPr id="4" name="Picture 4" descr="post-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67" y="2588470"/>
            <a:ext cx="6123305" cy="221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14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출처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48906"/>
            <a:ext cx="10515600" cy="5514647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>
                <a:hlinkClick r:id="rId2"/>
              </a:rPr>
              <a:t>https://</a:t>
            </a:r>
            <a:r>
              <a:rPr lang="en-US" altLang="ko-KR" sz="2000" dirty="0" smtClean="0">
                <a:hlinkClick r:id="rId2"/>
              </a:rPr>
              <a:t>mangkyu.tistory.com/98</a:t>
            </a:r>
            <a:endParaRPr lang="en-US" altLang="ko-KR" sz="2000" dirty="0" smtClean="0"/>
          </a:p>
          <a:p>
            <a:r>
              <a:rPr lang="en-US" altLang="ko-KR" sz="2000" dirty="0">
                <a:hlinkClick r:id="rId3"/>
              </a:rPr>
              <a:t>https://</a:t>
            </a:r>
            <a:r>
              <a:rPr lang="en-US" altLang="ko-KR" sz="2000" dirty="0" smtClean="0">
                <a:hlinkClick r:id="rId3"/>
              </a:rPr>
              <a:t>kswims.tistory.com/112</a:t>
            </a:r>
            <a:endParaRPr lang="en-US" altLang="ko-KR" sz="2000" dirty="0" smtClean="0"/>
          </a:p>
          <a:p>
            <a:r>
              <a:rPr lang="en-US" altLang="ko-KR" sz="2000" dirty="0">
                <a:hlinkClick r:id="rId4"/>
              </a:rPr>
              <a:t>https://sooolog.dev/HTTP-%ED%86%B5%EC%8B%A0%EA%B3%BC-TCP-%ED%86%B5%EC%8B%A0-%EA%B7%B8%EB%A6%AC%EA%B3%A0-%EC%9B%B9-%EC%86%8C%EC%BC%93%EC%97%90-%EB%8C%80%ED%95%9C-%EA%B8%B0%EB%B3%B8-%EA%B0%9C%EB%85%90-%EC%A0%95%EB%A6%AC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r>
              <a:rPr lang="en-US" altLang="ko-KR" sz="2000" dirty="0"/>
              <a:t>https://aws-hyoh.tistory.com/entry/HTTPS-%ED%86%B5%EC%8B%A0%EA%B3%BC%EC%A0%95-%EC%89%BD%EA%B2%8C-%EC%9D%B4%ED%95%B4%ED%95%98%EA%B8%B0%EC%9A%B0%EB%A6%AC%EB%8A%94-%EA%B5%AC%EA%B8%80%EC%97%90-%EC%96%B4%EB%96%BB%EA%B2%8C-%</a:t>
            </a:r>
            <a:r>
              <a:rPr lang="en-US" altLang="ko-KR" sz="2000" dirty="0" smtClean="0"/>
              <a:t>EB%93%A4%EC%96%B4%EA%B0%80%EB%8A%94%EA%B0%80</a:t>
            </a:r>
          </a:p>
          <a:p>
            <a:r>
              <a:rPr lang="en-US" altLang="ko-KR" sz="2000" dirty="0">
                <a:hlinkClick r:id="rId5"/>
              </a:rPr>
              <a:t>https://</a:t>
            </a:r>
            <a:r>
              <a:rPr lang="en-US" altLang="ko-KR" sz="2000" dirty="0" smtClean="0">
                <a:hlinkClick r:id="rId5"/>
              </a:rPr>
              <a:t>mangkyu.tistory.com/98?pidx=0</a:t>
            </a:r>
            <a:endParaRPr lang="en-US" altLang="ko-KR" sz="2000" dirty="0" smtClean="0"/>
          </a:p>
          <a:p>
            <a:r>
              <a:rPr lang="en-US" altLang="ko-KR" sz="2000" dirty="0">
                <a:hlinkClick r:id="rId6"/>
              </a:rPr>
              <a:t>https://velog.io/@</a:t>
            </a:r>
            <a:r>
              <a:rPr lang="en-US" altLang="ko-KR" sz="2000" dirty="0" smtClean="0">
                <a:hlinkClick r:id="rId6"/>
              </a:rPr>
              <a:t>rmaomina/network-http</a:t>
            </a:r>
            <a:endParaRPr lang="en-US" altLang="ko-KR" sz="2000" dirty="0" smtClean="0"/>
          </a:p>
          <a:p>
            <a:r>
              <a:rPr lang="en-US" altLang="ko-KR" sz="2000" dirty="0">
                <a:hlinkClick r:id="rId7"/>
              </a:rPr>
              <a:t>https://</a:t>
            </a:r>
            <a:r>
              <a:rPr lang="en-US" altLang="ko-KR" sz="2000" dirty="0" smtClean="0">
                <a:hlinkClick r:id="rId7"/>
              </a:rPr>
              <a:t>gaebalsogi.tistory.com/91#HTTP%20%EC%A7%80%EC%86%8D%20%EC%97%B0%EA%B2%B0-1</a:t>
            </a:r>
            <a:endParaRPr lang="en-US" altLang="ko-KR" sz="2000" dirty="0" smtClean="0"/>
          </a:p>
          <a:p>
            <a:r>
              <a:rPr lang="en-US" altLang="ko-KR" sz="2000" dirty="0">
                <a:hlinkClick r:id="rId8"/>
              </a:rPr>
              <a:t>https://velog.io/@fnrkp089/HTTP%ED%86%B5%EC%8B%A0-%ED%86%B5%EC%8B%A0-%</a:t>
            </a:r>
            <a:r>
              <a:rPr lang="en-US" altLang="ko-KR" sz="2000" dirty="0" smtClean="0">
                <a:hlinkClick r:id="rId8"/>
              </a:rPr>
              <a:t>ED%94%84%EB%A1%9C%ED%86%A0%EC%BD%9C</a:t>
            </a:r>
            <a:endParaRPr lang="en-US" altLang="ko-KR" sz="2000" dirty="0" smtClean="0"/>
          </a:p>
          <a:p>
            <a:r>
              <a:rPr lang="en-US" altLang="ko-KR" sz="2000" dirty="0">
                <a:hlinkClick r:id="rId9"/>
              </a:rPr>
              <a:t>https://velog.io/@gs0351/%EB%8C%80%EC%B9%AD%ED%82%A4-vs-%</a:t>
            </a:r>
            <a:r>
              <a:rPr lang="en-US" altLang="ko-KR" sz="2000" dirty="0" smtClean="0">
                <a:hlinkClick r:id="rId9"/>
              </a:rPr>
              <a:t>EA%B3%B5%EA%B0%9C%ED%82%A4%EB%B9%84%EB%8C%80%EC%B9%AD%ED%82%A4</a:t>
            </a:r>
            <a:endParaRPr lang="en-US" altLang="ko-KR" sz="2000" dirty="0" smtClean="0"/>
          </a:p>
          <a:p>
            <a:r>
              <a:rPr lang="en-US" altLang="ko-KR" sz="2000" dirty="0">
                <a:hlinkClick r:id="rId10"/>
              </a:rPr>
              <a:t>https://</a:t>
            </a:r>
            <a:r>
              <a:rPr lang="en-US" altLang="ko-KR" sz="2000" dirty="0" smtClean="0">
                <a:hlinkClick r:id="rId10"/>
              </a:rPr>
              <a:t>m.blog.naver.com/xcripts/70122755291</a:t>
            </a:r>
            <a:endParaRPr lang="en-US" altLang="ko-KR" sz="2000" dirty="0" smtClean="0"/>
          </a:p>
          <a:p>
            <a:r>
              <a:rPr lang="en-US" altLang="ko-KR" sz="2000" dirty="0">
                <a:hlinkClick r:id="rId11"/>
              </a:rPr>
              <a:t>https://velog.io/@ajm0718/HTTPS%EB%9E%80-%</a:t>
            </a:r>
            <a:r>
              <a:rPr lang="en-US" altLang="ko-KR" sz="2000" dirty="0" smtClean="0">
                <a:hlinkClick r:id="rId11"/>
              </a:rPr>
              <a:t>EB%AC%B4%EC%97%87%EC%9D%B8%EA%B0%80</a:t>
            </a:r>
            <a:endParaRPr lang="en-US" altLang="ko-KR" sz="2000" dirty="0" smtClean="0"/>
          </a:p>
          <a:p>
            <a:r>
              <a:rPr lang="en-US" altLang="ko-KR" sz="2000" dirty="0">
                <a:hlinkClick r:id="rId12"/>
              </a:rPr>
              <a:t>https://</a:t>
            </a:r>
            <a:r>
              <a:rPr lang="en-US" altLang="ko-KR" sz="2000" dirty="0" smtClean="0">
                <a:hlinkClick r:id="rId12"/>
              </a:rPr>
              <a:t>uchupura.tistory.com/174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88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7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3935822"/>
            <a:ext cx="6600825" cy="27062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57512"/>
            <a:ext cx="10515600" cy="26369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HTTP(Hyper Text Transfer Protocol)</a:t>
            </a:r>
            <a:r>
              <a:rPr lang="ko-KR" altLang="en-US" sz="1800" dirty="0" smtClean="0"/>
              <a:t>은 서버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클라이언트 모델을 따라 데이터를 주고 받기 위한 프로토콜이다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인터넷에서 하이퍼텍스트를 교환하기 위한 통신 규약이다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HTTP </a:t>
            </a:r>
            <a:r>
              <a:rPr lang="ko-KR" altLang="en-US" sz="1800" dirty="0" smtClean="0"/>
              <a:t>서버가 </a:t>
            </a:r>
            <a:r>
              <a:rPr lang="en-US" altLang="ko-KR" sz="1800" dirty="0" smtClean="0"/>
              <a:t>80</a:t>
            </a:r>
            <a:r>
              <a:rPr lang="ko-KR" altLang="en-US" sz="1800" dirty="0" smtClean="0"/>
              <a:t>번 포트에서 요청을 기다리고 클라이언트는 </a:t>
            </a:r>
            <a:r>
              <a:rPr lang="en-US" altLang="ko-KR" sz="1800" dirty="0" smtClean="0"/>
              <a:t>80</a:t>
            </a:r>
            <a:r>
              <a:rPr lang="ko-KR" altLang="en-US" sz="1800" dirty="0" smtClean="0"/>
              <a:t>번 포트로 요청을 보내게 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HTML </a:t>
            </a:r>
            <a:r>
              <a:rPr lang="ko-KR" altLang="en-US" sz="1800" dirty="0" smtClean="0"/>
              <a:t>파일을 전송하는 프로토콜로 시작해서 현재는 </a:t>
            </a:r>
            <a:r>
              <a:rPr lang="en-US" altLang="ko-KR" sz="1800" dirty="0" smtClean="0"/>
              <a:t>JSON, IMG </a:t>
            </a:r>
            <a:r>
              <a:rPr lang="ko-KR" altLang="en-US" sz="1800" dirty="0" smtClean="0"/>
              <a:t>파일 등 또한 전송이 가능하다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/>
              <a:t>클라이언트에서 서버로 요청을 보내고 서버가 응답하는 방식으로 통신이 이루어진다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클라이언트 요청이 있을 때 서버가 응답하는 </a:t>
            </a:r>
            <a:r>
              <a:rPr lang="ko-KR" altLang="en-US" sz="1800" dirty="0" err="1"/>
              <a:t>단방향</a:t>
            </a:r>
            <a:r>
              <a:rPr lang="ko-KR" altLang="en-US" sz="1800" dirty="0"/>
              <a:t> 통신이다</a:t>
            </a:r>
            <a:r>
              <a:rPr lang="en-US" altLang="ko-KR" sz="1800" dirty="0"/>
              <a:t>.</a:t>
            </a:r>
          </a:p>
          <a:p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934200" y="4094480"/>
            <a:ext cx="4923503" cy="2542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HTTP </a:t>
            </a:r>
            <a:r>
              <a:rPr lang="ko-KR" altLang="en-US" sz="2000" dirty="0" smtClean="0"/>
              <a:t>요청 메시지 구조다</a:t>
            </a:r>
            <a:endParaRPr lang="en-US" altLang="ko-KR" sz="2000" dirty="0" smtClean="0"/>
          </a:p>
          <a:p>
            <a:r>
              <a:rPr lang="ko-KR" altLang="en-US" sz="2000" dirty="0" smtClean="0"/>
              <a:t>시작 라인에 </a:t>
            </a:r>
            <a:r>
              <a:rPr lang="en-US" altLang="ko-KR" sz="2000" dirty="0" smtClean="0"/>
              <a:t>HTTP Method</a:t>
            </a:r>
            <a:r>
              <a:rPr lang="ko-KR" altLang="en-US" sz="2000" dirty="0" smtClean="0"/>
              <a:t>와 경로 그리고 </a:t>
            </a:r>
            <a:r>
              <a:rPr lang="en-US" altLang="ko-KR" sz="2000" dirty="0" smtClean="0"/>
              <a:t>HTTP </a:t>
            </a:r>
            <a:r>
              <a:rPr lang="ko-KR" altLang="en-US" sz="2000" dirty="0" smtClean="0"/>
              <a:t>버전으로 이루어져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두번째 라인에는 서버에 대한 추가 정보를 전달하는 헤더이다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예를 들어</a:t>
            </a:r>
            <a:r>
              <a:rPr lang="en-US" altLang="ko-KR" sz="2000" dirty="0"/>
              <a:t>, request </a:t>
            </a:r>
            <a:r>
              <a:rPr lang="ko-KR" altLang="en-US" sz="2000" dirty="0" err="1"/>
              <a:t>메세지</a:t>
            </a:r>
            <a:r>
              <a:rPr lang="ko-KR" altLang="en-US" sz="2000" dirty="0"/>
              <a:t> </a:t>
            </a:r>
            <a:r>
              <a:rPr lang="en-US" altLang="ko-KR" sz="2000" dirty="0"/>
              <a:t>body</a:t>
            </a:r>
            <a:r>
              <a:rPr lang="ko-KR" altLang="en-US" sz="2000" dirty="0"/>
              <a:t>의 총 길이 </a:t>
            </a:r>
            <a:r>
              <a:rPr lang="en-US" altLang="ko-KR" sz="2000" dirty="0"/>
              <a:t>(Content-Length) </a:t>
            </a:r>
            <a:r>
              <a:rPr lang="ko-KR" altLang="en-US" sz="2000" dirty="0"/>
              <a:t>등 </a:t>
            </a:r>
            <a:r>
              <a:rPr lang="en-US" altLang="ko-KR" sz="2000" dirty="0" err="1"/>
              <a:t>Key:Value</a:t>
            </a:r>
            <a:r>
              <a:rPr lang="en-US" altLang="ko-KR" sz="2000" dirty="0"/>
              <a:t> </a:t>
            </a:r>
            <a:r>
              <a:rPr lang="ko-KR" altLang="en-US" sz="2000" dirty="0"/>
              <a:t>형태로 구성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290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625" y="365125"/>
            <a:ext cx="5911645" cy="63201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 smtClean="0"/>
              <a:t>HTTP</a:t>
            </a:r>
            <a:r>
              <a:rPr lang="ko-KR" altLang="en-US" sz="2000" dirty="0" smtClean="0"/>
              <a:t>는 애플리케이션 레벨의 프로토콜이고 </a:t>
            </a:r>
            <a:r>
              <a:rPr lang="en-US" altLang="ko-KR" sz="2000" dirty="0" smtClean="0"/>
              <a:t>TCP/IP </a:t>
            </a:r>
            <a:r>
              <a:rPr lang="ko-KR" altLang="en-US" sz="2000" dirty="0" smtClean="0"/>
              <a:t>위에서 작동한다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000" dirty="0" smtClean="0"/>
              <a:t>HTTP</a:t>
            </a:r>
            <a:r>
              <a:rPr lang="ko-KR" altLang="en-US" sz="2000" dirty="0" smtClean="0"/>
              <a:t>는 상태를 가지고 있지 않은 </a:t>
            </a:r>
            <a:r>
              <a:rPr lang="en-US" altLang="ko-KR" sz="2000" dirty="0" smtClean="0"/>
              <a:t>Stateless </a:t>
            </a:r>
            <a:r>
              <a:rPr lang="ko-KR" altLang="en-US" sz="2000" dirty="0" smtClean="0"/>
              <a:t>특성을 가진다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20000"/>
              </a:lnSpc>
            </a:pPr>
            <a:r>
              <a:rPr lang="ko-KR" altLang="en-US" sz="2000" dirty="0" err="1" smtClean="0"/>
              <a:t>무상태성을</a:t>
            </a:r>
            <a:r>
              <a:rPr lang="ko-KR" altLang="en-US" sz="2000" dirty="0" smtClean="0"/>
              <a:t> 띄고 있기 때문에 서버가 클라이언트 상태를 보존하지 않는다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그렇기 때문에 매번 서버에 요청을 보낼 때마다 추가 데이터를 같이 포함해서 보내야한다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브라우저에서 추가 데이터를 저장 </a:t>
            </a:r>
            <a:r>
              <a:rPr lang="ko-KR" altLang="en-US" sz="2000" dirty="0" err="1" smtClean="0"/>
              <a:t>해둬서</a:t>
            </a:r>
            <a:r>
              <a:rPr lang="ko-KR" altLang="en-US" sz="2000" dirty="0" smtClean="0"/>
              <a:t> 요청할 때 보낼 수 있는데 그 예시로는 쿠키가 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서버가 클라이언트 관련 데이터를 보관하고 있는 것이 아니라 클라이언트가 직접 필요한 데이터를 다 포함해서 보내기 때문에 같은 기능을 하고 있는 아무 서버나 호출이 가능하다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000" dirty="0" smtClean="0"/>
              <a:t>처음에 요청한 서버에 장애가 생겨도 다른 서버에서 응답을 전달하기 때문에 다시 요청을 할 필요가 없다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2050" name="Picture 2" descr="https://velog.velcdn.com/images/pikadev1771/post/7790e28b-1998-43f5-81cc-67287afa1c03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7" y="1501159"/>
            <a:ext cx="5203440" cy="350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91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7625" y="487680"/>
            <a:ext cx="5911645" cy="629920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이전에 </a:t>
            </a:r>
            <a:r>
              <a:rPr lang="en-US" altLang="ko-KR" sz="2000" dirty="0" smtClean="0"/>
              <a:t>HTTP/1.0 </a:t>
            </a:r>
            <a:r>
              <a:rPr lang="ko-KR" altLang="en-US" sz="2000" dirty="0" smtClean="0"/>
              <a:t>당시 </a:t>
            </a:r>
            <a:r>
              <a:rPr lang="ko-KR" altLang="en-US" sz="2000" dirty="0" err="1" smtClean="0"/>
              <a:t>비연결성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Connectinoless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특성도 띄고 있었다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비연결성이란 실제로 요청을 주고받을 때만 연결을 유지하고 응답을 해주고 나면 </a:t>
            </a:r>
            <a:r>
              <a:rPr lang="en-US" altLang="ko-KR" sz="2000" dirty="0" err="1" smtClean="0"/>
              <a:t>tcp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ip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연결을 끊는 것을 말한다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HTTP</a:t>
            </a:r>
            <a:r>
              <a:rPr lang="ko-KR" altLang="en-US" sz="2000" dirty="0" smtClean="0"/>
              <a:t>는 연결을 유지하지 않았고 요청을 주고 받을 때만 연결을 유지하고 응답이 끝나면 </a:t>
            </a:r>
            <a:r>
              <a:rPr lang="en-US" altLang="ko-KR" sz="2000" dirty="0" smtClean="0"/>
              <a:t>TCP/IP</a:t>
            </a:r>
            <a:r>
              <a:rPr lang="ko-KR" altLang="en-US" sz="2000" dirty="0" smtClean="0"/>
              <a:t>연결을 끊는 것이 특징이었다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요청 연결을 했어야 했고 </a:t>
            </a:r>
            <a:r>
              <a:rPr lang="ko-KR" altLang="en-US" sz="2000" dirty="0" err="1" smtClean="0"/>
              <a:t>요청시</a:t>
            </a:r>
            <a:r>
              <a:rPr lang="ko-KR" altLang="en-US" sz="2000" dirty="0" smtClean="0"/>
              <a:t> 수많은 자원이 다운로드 됨에도 각 </a:t>
            </a:r>
            <a:r>
              <a:rPr lang="ko-KR" altLang="en-US" sz="2000" dirty="0" err="1" smtClean="0"/>
              <a:t>자원마다</a:t>
            </a:r>
            <a:r>
              <a:rPr lang="ko-KR" altLang="en-US" sz="2000" dirty="0" smtClean="0"/>
              <a:t> 연결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종료를 반복하는 것이 비효율적</a:t>
            </a:r>
            <a:endParaRPr lang="en-US" altLang="ko-KR" sz="2000" dirty="0" smtClean="0"/>
          </a:p>
          <a:p>
            <a:r>
              <a:rPr lang="ko-KR" altLang="en-US" sz="2000" dirty="0" smtClean="0"/>
              <a:t>이후에 </a:t>
            </a:r>
            <a:r>
              <a:rPr lang="en-US" altLang="ko-KR" sz="2000" dirty="0" smtClean="0"/>
              <a:t>HTTP</a:t>
            </a:r>
            <a:r>
              <a:rPr lang="ko-KR" altLang="en-US" sz="2000" dirty="0" smtClean="0"/>
              <a:t>를 지속 연결하는 옵션이 생겨나면서 문제를 해결하게 됐다</a:t>
            </a:r>
            <a:r>
              <a:rPr lang="en-US" altLang="ko-KR" sz="2000" dirty="0" smtClean="0"/>
              <a:t>. (Keep Alive </a:t>
            </a:r>
            <a:r>
              <a:rPr lang="ko-KR" altLang="en-US" sz="2000" dirty="0" smtClean="0"/>
              <a:t>옵션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연결이 이뤄지고 난 뒤에 각각의 자원들을 요청하고 모든 자원에 대한 응답이 돌아온 후 연결을 종료함으로써 네트워크 부하를 효율적으로 제어할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3074" name="Picture 2" descr="https://velog.velcdn.com/images/pikadev1771/post/298ad97d-4e00-408d-a061-ebf527367366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94" y="1412158"/>
            <a:ext cx="5271831" cy="31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88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Https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83508" y="274320"/>
            <a:ext cx="5734172" cy="5506719"/>
          </a:xfrm>
        </p:spPr>
        <p:txBody>
          <a:bodyPr>
            <a:noAutofit/>
          </a:bodyPr>
          <a:lstStyle/>
          <a:p>
            <a:r>
              <a:rPr lang="en-US" altLang="ko-KR" sz="1800" dirty="0" smtClean="0"/>
              <a:t>HTTP</a:t>
            </a:r>
            <a:r>
              <a:rPr lang="ko-KR" altLang="en-US" sz="1800" dirty="0" smtClean="0"/>
              <a:t>에 데이터 암호화가 추가된 프로토콜이다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443</a:t>
            </a:r>
            <a:r>
              <a:rPr lang="ko-KR" altLang="en-US" sz="1800" dirty="0" smtClean="0"/>
              <a:t>번 포트를 사용하고 네트워크 상에서 제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자가 정보를 볼 수 없도록 암호화를 지원한다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HTTPS</a:t>
            </a:r>
            <a:r>
              <a:rPr lang="ko-KR" altLang="en-US" sz="1800" dirty="0"/>
              <a:t>를 사용하는 </a:t>
            </a:r>
            <a:r>
              <a:rPr lang="ko-KR" altLang="en-US" sz="1800" dirty="0" err="1"/>
              <a:t>웹페이지의</a:t>
            </a:r>
            <a:r>
              <a:rPr lang="ko-KR" altLang="en-US" sz="1800" dirty="0"/>
              <a:t> </a:t>
            </a:r>
            <a:r>
              <a:rPr lang="en-US" altLang="ko-KR" sz="1800" dirty="0"/>
              <a:t>URI</a:t>
            </a:r>
            <a:r>
              <a:rPr lang="ko-KR" altLang="en-US" sz="1800" dirty="0"/>
              <a:t>는 </a:t>
            </a:r>
            <a:r>
              <a:rPr lang="en-US" altLang="ko-KR" sz="1800" dirty="0"/>
              <a:t>‘https://’</a:t>
            </a:r>
            <a:r>
              <a:rPr lang="ko-KR" altLang="en-US" sz="1800" dirty="0"/>
              <a:t>로 시작한다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데이터를 서버와 주고 받을 때에 서버가 신뢰할 수 있음을 인증하기 위해서 공인 기관으로부터 별도의 인증서를 받게 되는데 이를 </a:t>
            </a:r>
            <a:r>
              <a:rPr lang="en-US" altLang="ko-KR" sz="1800" dirty="0"/>
              <a:t>SSL(Secure Sockets Layer)/TLS(Transport Layer Security)</a:t>
            </a:r>
            <a:r>
              <a:rPr lang="ko-KR" altLang="en-US" sz="1800" dirty="0"/>
              <a:t>인증서 라고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소켓 통신에서 일반 텍스트를 이용하면서 </a:t>
            </a:r>
            <a:r>
              <a:rPr lang="en-US" altLang="ko-KR" sz="1800" dirty="0" smtClean="0"/>
              <a:t>SSL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TLS </a:t>
            </a:r>
            <a:r>
              <a:rPr lang="ko-KR" altLang="en-US" sz="1800" dirty="0" smtClean="0"/>
              <a:t>프로토콜을 통해서 세션 데이터를 암호화한다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여기서 말하는 </a:t>
            </a:r>
            <a:r>
              <a:rPr lang="en-US" altLang="ko-KR" sz="1800" dirty="0" smtClean="0"/>
              <a:t>SSL/TLS </a:t>
            </a:r>
            <a:r>
              <a:rPr lang="ko-KR" altLang="en-US" sz="1800" dirty="0" smtClean="0"/>
              <a:t>프로토콜은 </a:t>
            </a:r>
            <a:r>
              <a:rPr lang="en-US" altLang="ko-KR" sz="1800" dirty="0" smtClean="0"/>
              <a:t>OSI 7</a:t>
            </a:r>
            <a:r>
              <a:rPr lang="ko-KR" altLang="en-US" sz="1800" dirty="0" smtClean="0"/>
              <a:t>계층 중에서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계층인 </a:t>
            </a:r>
            <a:r>
              <a:rPr lang="ko-KR" altLang="en-US" sz="1800" dirty="0" err="1" smtClean="0"/>
              <a:t>표현계층에</a:t>
            </a:r>
            <a:r>
              <a:rPr lang="ko-KR" altLang="en-US" sz="1800" dirty="0" smtClean="0"/>
              <a:t> 속한다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SSL/TLS</a:t>
            </a:r>
            <a:r>
              <a:rPr lang="ko-KR" altLang="en-US" sz="1800" dirty="0"/>
              <a:t>는 </a:t>
            </a:r>
            <a:r>
              <a:rPr lang="en-US" altLang="ko-KR" sz="1800" dirty="0"/>
              <a:t>TCP</a:t>
            </a:r>
            <a:r>
              <a:rPr lang="ko-KR" altLang="en-US" sz="1800" dirty="0"/>
              <a:t>의 신뢰성 있는 채널 위에서 암호화 및 인증을 제공하여</a:t>
            </a:r>
            <a:r>
              <a:rPr lang="en-US" altLang="ko-KR" sz="1800" dirty="0"/>
              <a:t>, </a:t>
            </a:r>
            <a:r>
              <a:rPr lang="ko-KR" altLang="en-US" sz="1800" dirty="0"/>
              <a:t>전송되는 데이터가 보안을 유지하도록 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 err="1"/>
              <a:t>응용계층의</a:t>
            </a:r>
            <a:r>
              <a:rPr lang="ko-KR" altLang="en-US" sz="1800" dirty="0"/>
              <a:t> </a:t>
            </a:r>
            <a:r>
              <a:rPr lang="en-US" altLang="ko-KR" sz="1800" dirty="0"/>
              <a:t>HTTP </a:t>
            </a:r>
            <a:r>
              <a:rPr lang="ko-KR" altLang="en-US" sz="1800" dirty="0"/>
              <a:t>프로토콜에서 사용자의 데이터를 받고</a:t>
            </a:r>
            <a:r>
              <a:rPr lang="en-US" altLang="ko-KR" sz="1800" dirty="0"/>
              <a:t>, </a:t>
            </a:r>
            <a:r>
              <a:rPr lang="ko-KR" altLang="en-US" sz="1800" dirty="0"/>
              <a:t>전송계층으로 </a:t>
            </a:r>
            <a:r>
              <a:rPr lang="ko-KR" altLang="en-US" sz="1800" dirty="0" err="1"/>
              <a:t>캡슐화되기</a:t>
            </a:r>
            <a:r>
              <a:rPr lang="ko-KR" altLang="en-US" sz="1800" dirty="0"/>
              <a:t> 이전에 </a:t>
            </a:r>
            <a:r>
              <a:rPr lang="en-US" altLang="ko-KR" sz="1800" dirty="0"/>
              <a:t>SSL </a:t>
            </a:r>
            <a:r>
              <a:rPr lang="ko-KR" altLang="en-US" sz="1800" dirty="0"/>
              <a:t>프로토콜에 의해 데이터가 암호화된다</a:t>
            </a:r>
            <a:r>
              <a:rPr lang="en-US" altLang="ko-KR" sz="1800" dirty="0"/>
              <a:t>. </a:t>
            </a:r>
            <a:r>
              <a:rPr lang="ko-KR" altLang="en-US" sz="1800" dirty="0"/>
              <a:t>반대 과정도 마찬가지로 </a:t>
            </a:r>
            <a:r>
              <a:rPr lang="ko-KR" altLang="en-US" sz="1800" dirty="0" err="1"/>
              <a:t>복호화를</a:t>
            </a:r>
            <a:r>
              <a:rPr lang="ko-KR" altLang="en-US" sz="1800" dirty="0"/>
              <a:t> 하고 응용계층으로 보낸다</a:t>
            </a:r>
            <a:r>
              <a:rPr lang="en-US" altLang="ko-KR" sz="1800" dirty="0"/>
              <a:t>.</a:t>
            </a:r>
            <a:r>
              <a:rPr lang="ko-KR" altLang="en-US" sz="1800" dirty="0"/>
              <a:t/>
            </a:r>
            <a:br>
              <a:rPr lang="ko-KR" altLang="en-US" sz="1800" dirty="0"/>
            </a:br>
            <a:endParaRPr lang="en-US" altLang="ko-KR" sz="1800" dirty="0"/>
          </a:p>
        </p:txBody>
      </p:sp>
      <p:pic>
        <p:nvPicPr>
          <p:cNvPr id="4102" name="Picture 6" descr="https://blog.kakaocdn.net/dn/b0HBJv/btsHldwabON/btIbwb9yv7EGioCqkN75u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431925"/>
            <a:ext cx="5913120" cy="367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8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Https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6260" y="1558212"/>
            <a:ext cx="11079480" cy="4338735"/>
          </a:xfrm>
        </p:spPr>
        <p:txBody>
          <a:bodyPr>
            <a:noAutofit/>
          </a:bodyPr>
          <a:lstStyle/>
          <a:p>
            <a:r>
              <a:rPr lang="ko-KR" altLang="en-US" sz="1800" dirty="0" smtClean="0"/>
              <a:t>장점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웹 사이트와 사용자 브라우저 사이의 통신을 침입자가 건드리지 못하도록 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사진 촬영이나 오디오 녹음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프로그레시브</a:t>
            </a:r>
            <a:r>
              <a:rPr lang="ko-KR" altLang="en-US" sz="1800" dirty="0"/>
              <a:t> 웹 </a:t>
            </a:r>
            <a:r>
              <a:rPr lang="ko-KR" altLang="en-US" sz="1800" dirty="0" smtClean="0"/>
              <a:t>앱과 </a:t>
            </a:r>
            <a:r>
              <a:rPr lang="ko-KR" altLang="en-US" sz="1800" dirty="0"/>
              <a:t>같은 강력한 웹 플랫폼 신기능들은 실행하려면 사용자의 명시적인 권한 허락을 필요로 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sz="1800" dirty="0" smtClean="0"/>
          </a:p>
          <a:p>
            <a:r>
              <a:rPr lang="ko-KR" altLang="en-US" sz="1800" dirty="0" smtClean="0"/>
              <a:t>단점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모든 사이트에서 텍스트를 암호화해서 주고 받으면 과부하가 걸려 속도가 느려질 수 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중요한 사이트는 </a:t>
            </a:r>
            <a:r>
              <a:rPr lang="en-US" altLang="ko-KR" sz="1800" dirty="0" smtClean="0"/>
              <a:t>HTTPS</a:t>
            </a:r>
            <a:r>
              <a:rPr lang="ko-KR" altLang="en-US" sz="1800" dirty="0" smtClean="0"/>
              <a:t>로 관리하고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그렇지 않은 사이트는 </a:t>
            </a:r>
            <a:r>
              <a:rPr lang="en-US" altLang="ko-KR" sz="1800" dirty="0" smtClean="0"/>
              <a:t>HTTP</a:t>
            </a:r>
            <a:r>
              <a:rPr lang="ko-KR" altLang="en-US" sz="1800" dirty="0" smtClean="0"/>
              <a:t>를 사용한다</a:t>
            </a:r>
            <a:r>
              <a:rPr lang="en-US" altLang="ko-KR" sz="1800" dirty="0" smtClean="0"/>
              <a:t>.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 smtClean="0"/>
              <a:t>신뢰할 수 있는 </a:t>
            </a:r>
            <a:r>
              <a:rPr lang="en-US" altLang="ko-KR" sz="1800" dirty="0" smtClean="0"/>
              <a:t>CA </a:t>
            </a:r>
            <a:r>
              <a:rPr lang="ko-KR" altLang="en-US" sz="1800" dirty="0" smtClean="0"/>
              <a:t>기업이 아니라 자체적으로 인증서를 발급할 수도 있고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신뢰할 수 없는 </a:t>
            </a:r>
            <a:r>
              <a:rPr lang="en-US" altLang="ko-KR" sz="1800" dirty="0" smtClean="0"/>
              <a:t>CA </a:t>
            </a:r>
            <a:r>
              <a:rPr lang="ko-KR" altLang="en-US" sz="1800" dirty="0" smtClean="0"/>
              <a:t>기업을 통해서 인증서를 발급받을 수도 있기 때문에 </a:t>
            </a:r>
            <a:r>
              <a:rPr lang="en-US" altLang="ko-KR" sz="1800" dirty="0"/>
              <a:t>HTTPS</a:t>
            </a:r>
            <a:r>
              <a:rPr lang="ko-KR" altLang="en-US" sz="1800" dirty="0"/>
              <a:t>를 지원한다고 해서 무조건 안전한 것은 아니다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481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대칭키</a:t>
            </a:r>
            <a:r>
              <a:rPr lang="ko-KR" altLang="en-US" dirty="0" smtClean="0"/>
              <a:t> 암호화와 </a:t>
            </a:r>
            <a:r>
              <a:rPr lang="ko-KR" altLang="en-US" dirty="0" err="1" smtClean="0"/>
              <a:t>비대칭키</a:t>
            </a:r>
            <a:r>
              <a:rPr lang="ko-KR" altLang="en-US" dirty="0" smtClean="0"/>
              <a:t>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678" y="1489586"/>
            <a:ext cx="6793762" cy="536841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HTTPS</a:t>
            </a:r>
            <a:r>
              <a:rPr lang="ko-KR" altLang="en-US" sz="1800" dirty="0" smtClean="0"/>
              <a:t>는 </a:t>
            </a:r>
            <a:r>
              <a:rPr lang="ko-KR" altLang="en-US" sz="1800" dirty="0" err="1" smtClean="0"/>
              <a:t>대칭키</a:t>
            </a:r>
            <a:r>
              <a:rPr lang="ko-KR" altLang="en-US" sz="1800" dirty="0" smtClean="0"/>
              <a:t> 암호화 방식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비대칭키</a:t>
            </a:r>
            <a:r>
              <a:rPr lang="ko-KR" altLang="en-US" sz="1800" dirty="0" smtClean="0"/>
              <a:t> 암호화 방식 두가지 모두 사용하고 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err="1" smtClean="0"/>
              <a:t>대칭키</a:t>
            </a:r>
            <a:r>
              <a:rPr lang="ko-KR" altLang="en-US" sz="1800" dirty="0" smtClean="0"/>
              <a:t> 암호화는 클라이언트와 서버가 동일한 키를 사용해서 암호화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복호화를</a:t>
            </a:r>
            <a:r>
              <a:rPr lang="ko-KR" altLang="en-US" sz="1800" dirty="0" smtClean="0"/>
              <a:t>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키가 노출이 되면 위험하지만 속도가 빠르다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r>
              <a:rPr lang="ko-KR" altLang="en-US" sz="1800" dirty="0" err="1" smtClean="0"/>
              <a:t>비대칭키</a:t>
            </a:r>
            <a:r>
              <a:rPr lang="ko-KR" altLang="en-US" sz="1800" dirty="0" smtClean="0"/>
              <a:t> 암호화는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개의 쌍으로 구성된 </a:t>
            </a:r>
            <a:r>
              <a:rPr lang="ko-KR" altLang="en-US" sz="1800" dirty="0" err="1" smtClean="0"/>
              <a:t>공개키와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개인키를</a:t>
            </a:r>
            <a:r>
              <a:rPr lang="ko-KR" altLang="en-US" sz="1800" dirty="0" smtClean="0"/>
              <a:t> 암호화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복호화</a:t>
            </a:r>
            <a:r>
              <a:rPr lang="ko-KR" altLang="en-US" sz="1800" dirty="0" smtClean="0"/>
              <a:t> 하는데 사용한다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키가 노출되어도 상대적으로 안전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연산 속도는 상대적으로 느리다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여기서 공개키는 모두에게 공개가 가능하고 개인키는 자신만 알고 있어야 </a:t>
            </a:r>
            <a:r>
              <a:rPr lang="ko-KR" altLang="en-US" sz="1800" dirty="0" err="1" smtClean="0"/>
              <a:t>하는키</a:t>
            </a:r>
            <a:r>
              <a:rPr lang="ko-KR" altLang="en-US" sz="1800" dirty="0" smtClean="0"/>
              <a:t> 이다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smtClean="0"/>
              <a:t>만약 공개키로 암호화를 한다면 </a:t>
            </a:r>
            <a:r>
              <a:rPr lang="ko-KR" altLang="en-US" sz="1800" dirty="0" err="1" smtClean="0"/>
              <a:t>개인키로만</a:t>
            </a:r>
            <a:r>
              <a:rPr lang="ko-KR" altLang="en-US" sz="1800" dirty="0" smtClean="0"/>
              <a:t> 복호화가 가능하고 </a:t>
            </a:r>
            <a:endParaRPr lang="en-US" altLang="ko-KR" sz="1800" dirty="0" smtClean="0"/>
          </a:p>
          <a:p>
            <a:r>
              <a:rPr lang="ko-KR" altLang="en-US" sz="1800" dirty="0" smtClean="0"/>
              <a:t>개인키로 암호화한다면 </a:t>
            </a:r>
            <a:r>
              <a:rPr lang="ko-KR" altLang="en-US" sz="1800" dirty="0" err="1" smtClean="0"/>
              <a:t>공개키로만</a:t>
            </a:r>
            <a:r>
              <a:rPr lang="ko-KR" altLang="en-US" sz="1800" dirty="0" smtClean="0"/>
              <a:t> 복호화가 가능하다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146" name="Picture 2" descr="https://velog.velcdn.com/images%2Fgs0351%2Fpost%2Fe6ba5378-7c0d-4e3b-9106-1ce0055bb1b3%2Fimage-2020122814333189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7" r="13973"/>
          <a:stretch/>
        </p:blipFill>
        <p:spPr bwMode="auto">
          <a:xfrm>
            <a:off x="7631962" y="1335088"/>
            <a:ext cx="4316197" cy="266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velog.velcdn.com/images%2Fgs0351%2Fpost%2Ff8e3eb30-2eda-47ac-954e-915515066bbc%2Fimage-20201228143511804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1" r="15080"/>
          <a:stretch/>
        </p:blipFill>
        <p:spPr bwMode="auto">
          <a:xfrm>
            <a:off x="7589520" y="4173792"/>
            <a:ext cx="4358640" cy="250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71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Https</a:t>
            </a:r>
            <a:r>
              <a:rPr lang="ko-KR" altLang="en-US" sz="3200" dirty="0"/>
              <a:t> </a:t>
            </a:r>
            <a:r>
              <a:rPr lang="ko-KR" altLang="en-US" sz="3200" dirty="0" smtClean="0"/>
              <a:t>동작 과정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438" y="952500"/>
            <a:ext cx="6221361" cy="57002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smtClean="0"/>
              <a:t>Https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대칭키</a:t>
            </a:r>
            <a:r>
              <a:rPr lang="ko-KR" altLang="en-US" sz="2000" dirty="0" smtClean="0"/>
              <a:t> 암호화와 </a:t>
            </a:r>
            <a:r>
              <a:rPr lang="ko-KR" altLang="en-US" sz="2000" dirty="0" err="1" smtClean="0"/>
              <a:t>비대칭키</a:t>
            </a:r>
            <a:r>
              <a:rPr lang="ko-KR" altLang="en-US" sz="2000" dirty="0" smtClean="0"/>
              <a:t> 암호화를 둘다 사용</a:t>
            </a:r>
            <a:endParaRPr lang="en-US" altLang="ko-KR" sz="2000" dirty="0" smtClean="0"/>
          </a:p>
          <a:p>
            <a:endParaRPr lang="ko-KR" altLang="en-US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처음 연결을 성립하여 안전하게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공유하는 과정에서 </a:t>
            </a:r>
            <a:r>
              <a:rPr lang="ko-KR" altLang="en-US" sz="2000" dirty="0" err="1"/>
              <a:t>비대칭키가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사용된다</a:t>
            </a:r>
            <a:endParaRPr lang="en-US" altLang="ko-KR" sz="2000" dirty="0"/>
          </a:p>
          <a:p>
            <a:r>
              <a:rPr lang="ko-KR" altLang="en-US" sz="2000" dirty="0" smtClean="0"/>
              <a:t>이후에 </a:t>
            </a:r>
            <a:r>
              <a:rPr lang="ko-KR" altLang="en-US" sz="2000" dirty="0"/>
              <a:t>데이터를 교환하는 과정에서 빠른 연산 속도를 위해 </a:t>
            </a:r>
            <a:r>
              <a:rPr lang="ko-KR" altLang="en-US" sz="2000" dirty="0" err="1"/>
              <a:t>대칭키가</a:t>
            </a:r>
            <a:r>
              <a:rPr lang="ko-KR" altLang="en-US" sz="2000" dirty="0"/>
              <a:t> 사용되는 것이다</a:t>
            </a:r>
            <a:r>
              <a:rPr lang="en-US" altLang="ko-KR" sz="2000" dirty="0"/>
              <a:t>.</a:t>
            </a:r>
            <a:endParaRPr lang="en-US" altLang="ko-KR" sz="2000" dirty="0" smtClean="0"/>
          </a:p>
          <a:p>
            <a:r>
              <a:rPr lang="ko-KR" altLang="en-US" sz="2000" dirty="0" smtClean="0"/>
              <a:t>클라이언트</a:t>
            </a:r>
            <a:r>
              <a:rPr lang="en-US" altLang="ko-KR" sz="2000" dirty="0"/>
              <a:t>(</a:t>
            </a:r>
            <a:r>
              <a:rPr lang="ko-KR" altLang="en-US" sz="2000" dirty="0"/>
              <a:t>브라우저</a:t>
            </a:r>
            <a:r>
              <a:rPr lang="en-US" altLang="ko-KR" sz="2000" dirty="0"/>
              <a:t>)</a:t>
            </a:r>
            <a:r>
              <a:rPr lang="ko-KR" altLang="en-US" sz="2000" dirty="0"/>
              <a:t>가 서버로 최초 연결 시도를 함</a:t>
            </a:r>
          </a:p>
          <a:p>
            <a:r>
              <a:rPr lang="ko-KR" altLang="en-US" sz="2000" dirty="0"/>
              <a:t>서버는 </a:t>
            </a:r>
            <a:r>
              <a:rPr lang="en-US" altLang="ko-KR" sz="2000" dirty="0"/>
              <a:t>(</a:t>
            </a:r>
            <a:r>
              <a:rPr lang="ko-KR" altLang="en-US" sz="2000" dirty="0"/>
              <a:t>인증서를 </a:t>
            </a:r>
            <a:r>
              <a:rPr lang="ko-KR" altLang="en-US" sz="2000" dirty="0" err="1"/>
              <a:t>복호화할</a:t>
            </a:r>
            <a:r>
              <a:rPr lang="ko-KR" altLang="en-US" sz="2000" dirty="0"/>
              <a:t> 수 있는</a:t>
            </a:r>
            <a:r>
              <a:rPr lang="en-US" altLang="ko-KR" sz="2000" dirty="0"/>
              <a:t>) </a:t>
            </a:r>
            <a:r>
              <a:rPr lang="ko-KR" altLang="en-US" sz="2000" dirty="0" err="1" smtClean="0"/>
              <a:t>공개키를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브라우저에게 넘겨줌</a:t>
            </a:r>
          </a:p>
          <a:p>
            <a:r>
              <a:rPr lang="ko-KR" altLang="en-US" sz="2000" dirty="0" smtClean="0"/>
              <a:t>클라이언트는 인증서의 </a:t>
            </a:r>
            <a:r>
              <a:rPr lang="ko-KR" altLang="en-US" sz="2000" dirty="0"/>
              <a:t>유효성을 검사하고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발급함</a:t>
            </a:r>
          </a:p>
          <a:p>
            <a:r>
              <a:rPr lang="ko-KR" altLang="en-US" sz="2000" dirty="0" smtClean="0"/>
              <a:t>클라이언트는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보관하며 추가로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인증서를 </a:t>
            </a:r>
            <a:r>
              <a:rPr lang="ko-KR" altLang="en-US" sz="2000" dirty="0" err="1" smtClean="0"/>
              <a:t>복호화하게</a:t>
            </a:r>
            <a:r>
              <a:rPr lang="ko-KR" altLang="en-US" sz="2000" dirty="0" smtClean="0"/>
              <a:t> 되면 안에 서버의 공개키가 존재함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서버의 </a:t>
            </a:r>
            <a:r>
              <a:rPr lang="ko-KR" altLang="en-US" sz="2000" dirty="0"/>
              <a:t>공개키로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암호화하여 서버로 전송함</a:t>
            </a:r>
          </a:p>
          <a:p>
            <a:r>
              <a:rPr lang="ko-KR" altLang="en-US" sz="2000" dirty="0"/>
              <a:t>서버는 개인키로 암호화된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복호화하여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얻음</a:t>
            </a:r>
          </a:p>
          <a:p>
            <a:r>
              <a:rPr lang="ko-KR" altLang="en-US" sz="2000" dirty="0"/>
              <a:t>클라이언트와 서버는 동일한 </a:t>
            </a:r>
            <a:r>
              <a:rPr lang="ko-KR" altLang="en-US" sz="2000" dirty="0" err="1">
                <a:solidFill>
                  <a:srgbClr val="FF0000"/>
                </a:solidFill>
              </a:rPr>
              <a:t>세션키를</a:t>
            </a:r>
            <a:r>
              <a:rPr lang="ko-KR" altLang="en-US" sz="2000" dirty="0">
                <a:solidFill>
                  <a:srgbClr val="FF0000"/>
                </a:solidFill>
              </a:rPr>
              <a:t> 공유</a:t>
            </a:r>
            <a:r>
              <a:rPr lang="ko-KR" altLang="en-US" sz="2000" dirty="0"/>
              <a:t>하므로 데이터를 전달할 때 </a:t>
            </a:r>
            <a:r>
              <a:rPr lang="ko-KR" altLang="en-US" sz="2000" dirty="0" err="1"/>
              <a:t>세션키로</a:t>
            </a:r>
            <a:r>
              <a:rPr lang="ko-KR" altLang="en-US" sz="2000" dirty="0"/>
              <a:t> 암호화</a:t>
            </a:r>
            <a:r>
              <a:rPr lang="en-US" altLang="ko-KR" sz="2000" dirty="0"/>
              <a:t>/</a:t>
            </a:r>
            <a:r>
              <a:rPr lang="ko-KR" altLang="en-US" sz="2000" dirty="0" err="1"/>
              <a:t>복호화를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진행함</a:t>
            </a:r>
            <a:endParaRPr lang="en-US" altLang="ko-KR" sz="2000" dirty="0" smtClean="0"/>
          </a:p>
        </p:txBody>
      </p:sp>
      <p:pic>
        <p:nvPicPr>
          <p:cNvPr id="7170" name="Picture 2" descr="https://blog.kakaocdn.net/dn/cCodLU/btrqRZnoOFq/e6kFHjADoVby70466Jkq5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1"/>
            <a:ext cx="4726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20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인증서 </a:t>
            </a:r>
            <a:r>
              <a:rPr lang="ko-KR" altLang="en-US" dirty="0" err="1" smtClean="0"/>
              <a:t>발급과정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8568" y="1489586"/>
            <a:ext cx="5719915" cy="536841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</a:t>
            </a:r>
            <a:r>
              <a:rPr lang="ko-KR" altLang="en-US" sz="2000" dirty="0"/>
              <a:t>기업은 </a:t>
            </a:r>
            <a:r>
              <a:rPr lang="en-US" altLang="ko-KR" sz="2000" dirty="0"/>
              <a:t>HTTP </a:t>
            </a:r>
            <a:r>
              <a:rPr lang="ko-KR" altLang="en-US" sz="2000" dirty="0"/>
              <a:t>기반의 애플리케이션에 </a:t>
            </a:r>
            <a:r>
              <a:rPr lang="en-US" altLang="ko-KR" sz="2000" dirty="0"/>
              <a:t>HTTPS</a:t>
            </a:r>
            <a:r>
              <a:rPr lang="ko-KR" altLang="en-US" sz="2000" dirty="0"/>
              <a:t>를 적용하기 위해 공개키</a:t>
            </a:r>
            <a:r>
              <a:rPr lang="en-US" altLang="ko-KR" sz="2000" dirty="0"/>
              <a:t>/</a:t>
            </a:r>
            <a:r>
              <a:rPr lang="ko-KR" altLang="en-US" sz="2000" dirty="0" err="1"/>
              <a:t>개인키를</a:t>
            </a:r>
            <a:r>
              <a:rPr lang="ko-KR" altLang="en-US" sz="2000" dirty="0"/>
              <a:t> 발급함</a:t>
            </a:r>
          </a:p>
          <a:p>
            <a:r>
              <a:rPr lang="ko-KR" altLang="en-US" sz="2000" dirty="0" err="1" smtClean="0"/>
              <a:t>인증기관에게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돈을 지불하고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공개키를</a:t>
            </a:r>
            <a:r>
              <a:rPr lang="ko-KR" altLang="en-US" sz="2000" dirty="0"/>
              <a:t> 저장하는 인증서의 발급을 요청함</a:t>
            </a:r>
          </a:p>
          <a:p>
            <a:r>
              <a:rPr lang="ko-KR" altLang="en-US" sz="2000" dirty="0"/>
              <a:t>인증기관</a:t>
            </a:r>
            <a:r>
              <a:rPr lang="ko-KR" altLang="en-US" sz="2000" dirty="0" smtClean="0"/>
              <a:t>은 </a:t>
            </a:r>
            <a:r>
              <a:rPr lang="ko-KR" altLang="en-US" sz="2000" dirty="0"/>
              <a:t>인증기관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서버의 공개키</a:t>
            </a:r>
            <a:r>
              <a:rPr lang="en-US" altLang="ko-KR" sz="2000" dirty="0"/>
              <a:t>, </a:t>
            </a:r>
            <a:r>
              <a:rPr lang="ko-KR" altLang="en-US" sz="2000" dirty="0"/>
              <a:t>서버의 정보 등을 기반으로 인증서를 생성하고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인증기관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개인키로 암호화하여 </a:t>
            </a:r>
            <a:r>
              <a:rPr lang="en-US" altLang="ko-KR" sz="2000" dirty="0"/>
              <a:t>A</a:t>
            </a:r>
            <a:r>
              <a:rPr lang="ko-KR" altLang="en-US" sz="2000" dirty="0"/>
              <a:t>기업에게 이를 제공함</a:t>
            </a:r>
          </a:p>
          <a:p>
            <a:r>
              <a:rPr lang="en-US" altLang="ko-KR" sz="2000" dirty="0"/>
              <a:t>A</a:t>
            </a:r>
            <a:r>
              <a:rPr lang="ko-KR" altLang="en-US" sz="2000" dirty="0"/>
              <a:t>기업은 </a:t>
            </a:r>
            <a:r>
              <a:rPr lang="ko-KR" altLang="en-US" sz="2000" dirty="0" smtClean="0"/>
              <a:t>클라이언트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브라우저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에게 </a:t>
            </a:r>
            <a:r>
              <a:rPr lang="ko-KR" altLang="en-US" sz="2000" dirty="0"/>
              <a:t>암호화된 인증서를 제공함</a:t>
            </a:r>
          </a:p>
          <a:p>
            <a:r>
              <a:rPr lang="ko-KR" altLang="en-US" sz="2000" dirty="0" smtClean="0"/>
              <a:t>클라이언트는 인증기관의 </a:t>
            </a:r>
            <a:r>
              <a:rPr lang="ko-KR" altLang="en-US" sz="2000" dirty="0" err="1" smtClean="0"/>
              <a:t>공개키를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미리 다운받아 </a:t>
            </a:r>
            <a:r>
              <a:rPr lang="ko-KR" altLang="en-US" sz="2000" dirty="0" smtClean="0"/>
              <a:t>가지고 있어서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암호화된 인증서를 </a:t>
            </a:r>
            <a:r>
              <a:rPr lang="ko-KR" altLang="en-US" sz="2000" dirty="0" err="1"/>
              <a:t>복호화함</a:t>
            </a:r>
            <a:endParaRPr lang="ko-KR" altLang="en-US" sz="2000" dirty="0"/>
          </a:p>
          <a:p>
            <a:r>
              <a:rPr lang="ko-KR" altLang="en-US" sz="2000" dirty="0"/>
              <a:t>암호화된 인증서를 </a:t>
            </a:r>
            <a:r>
              <a:rPr lang="ko-KR" altLang="en-US" sz="2000" dirty="0" err="1"/>
              <a:t>복호화하여</a:t>
            </a:r>
            <a:r>
              <a:rPr lang="ko-KR" altLang="en-US" sz="2000" dirty="0"/>
              <a:t> 얻은 </a:t>
            </a:r>
            <a:r>
              <a:rPr lang="en-US" altLang="ko-KR" sz="2000" dirty="0"/>
              <a:t>A</a:t>
            </a:r>
            <a:r>
              <a:rPr lang="ko-KR" altLang="en-US" sz="2000" dirty="0"/>
              <a:t>기업의 공개키로 </a:t>
            </a:r>
            <a:r>
              <a:rPr lang="ko-KR" altLang="en-US" sz="2000" dirty="0" err="1"/>
              <a:t>세션키를</a:t>
            </a:r>
            <a:r>
              <a:rPr lang="ko-KR" altLang="en-US" sz="2000" dirty="0"/>
              <a:t> 공유함</a:t>
            </a:r>
          </a:p>
        </p:txBody>
      </p:sp>
      <p:pic>
        <p:nvPicPr>
          <p:cNvPr id="4098" name="Picture 2" descr="https://blog.kakaocdn.net/dn/Z55PL/btqCPzS8UDz/7fSnS0rDhhklqRuqV7KDFK/im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3" y="1657607"/>
            <a:ext cx="5758528" cy="38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4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861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Http와 Https 차이</vt:lpstr>
      <vt:lpstr>Http란</vt:lpstr>
      <vt:lpstr>Http란</vt:lpstr>
      <vt:lpstr>Http란</vt:lpstr>
      <vt:lpstr>Https란</vt:lpstr>
      <vt:lpstr>Https란</vt:lpstr>
      <vt:lpstr>대칭키 암호화와 비대칭키 암호화</vt:lpstr>
      <vt:lpstr>Https 동작 과정</vt:lpstr>
      <vt:lpstr>인증서 발급과정</vt:lpstr>
      <vt:lpstr>출처</vt:lpstr>
      <vt:lpstr>감사합니다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HH_amd</dc:creator>
  <cp:lastModifiedBy>HH_amd</cp:lastModifiedBy>
  <cp:revision>55</cp:revision>
  <dcterms:created xsi:type="dcterms:W3CDTF">2024-11-02T14:01:39Z</dcterms:created>
  <dcterms:modified xsi:type="dcterms:W3CDTF">2024-11-18T15:37:21Z</dcterms:modified>
</cp:coreProperties>
</file>