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71" r:id="rId6"/>
    <p:sldId id="272" r:id="rId7"/>
    <p:sldId id="273" r:id="rId8"/>
    <p:sldId id="274" r:id="rId9"/>
    <p:sldId id="261" r:id="rId10"/>
    <p:sldId id="263" r:id="rId11"/>
    <p:sldId id="266" r:id="rId12"/>
    <p:sldId id="265" r:id="rId13"/>
    <p:sldId id="268" r:id="rId14"/>
    <p:sldId id="269" r:id="rId15"/>
    <p:sldId id="267" r:id="rId16"/>
    <p:sldId id="270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4EF3-F26D-44B3-8F2D-10CB8124939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0F2-29C1-41D0-91EC-2D5E62B10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4EF3-F26D-44B3-8F2D-10CB8124939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0F2-29C1-41D0-91EC-2D5E62B10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7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4EF3-F26D-44B3-8F2D-10CB8124939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0F2-29C1-41D0-91EC-2D5E62B10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0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4EF3-F26D-44B3-8F2D-10CB8124939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0F2-29C1-41D0-91EC-2D5E62B10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4EF3-F26D-44B3-8F2D-10CB8124939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0F2-29C1-41D0-91EC-2D5E62B10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5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4EF3-F26D-44B3-8F2D-10CB8124939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0F2-29C1-41D0-91EC-2D5E62B10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2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4EF3-F26D-44B3-8F2D-10CB8124939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0F2-29C1-41D0-91EC-2D5E62B10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4EF3-F26D-44B3-8F2D-10CB8124939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0F2-29C1-41D0-91EC-2D5E62B10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4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4EF3-F26D-44B3-8F2D-10CB8124939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0F2-29C1-41D0-91EC-2D5E62B10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4EF3-F26D-44B3-8F2D-10CB8124939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0F2-29C1-41D0-91EC-2D5E62B10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4EF3-F26D-44B3-8F2D-10CB8124939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D0F2-29C1-41D0-91EC-2D5E62B10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4EF3-F26D-44B3-8F2D-10CB8124939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D0F2-29C1-41D0-91EC-2D5E62B10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3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kong2520/%ED%94%84%EB%A1%9C%EC%84%B8%EC%8A%A4-%EB%8F%99%EA%B8%B0%ED%99%94-2" TargetMode="External"/><Relationship Id="rId3" Type="http://schemas.openxmlformats.org/officeDocument/2006/relationships/hyperlink" Target="https://velog.io/@spolice/OS-%EC%8B%9D%EC%82%AC%ED%95%98%EB%8A%94-%EC%B2%A0%ED%95%99%EC%9E%90-Dining-Philosopher" TargetMode="External"/><Relationship Id="rId7" Type="http://schemas.openxmlformats.org/officeDocument/2006/relationships/hyperlink" Target="https://velog.io/@passion_man/%EC%9A%B4%EC%98%81%EC%B2%B4%EC%A0%9C-7.-%EA%B5%90%EC%B0%A9%EC%83%81%ED%83%9C" TargetMode="External"/><Relationship Id="rId2" Type="http://schemas.openxmlformats.org/officeDocument/2006/relationships/hyperlink" Target="https://velog.io/@onenewarm/%EA%B5%90%EC%B0%A9-%EC%83%81%ED%83%9C%EC%99%80-%EA%B8%B0%EC%95%84-%EC%83%81%ED%83%9C#%EC%A0%90%EC%9C%A0%EC%99%80-%EB%8C%80%EA%B8%B0-%EC%A1%B0%EA%B1%B4-%EC%A0%9C%EA%B1%B0hold-and-wa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lea.tistory.com/244" TargetMode="External"/><Relationship Id="rId5" Type="http://schemas.openxmlformats.org/officeDocument/2006/relationships/hyperlink" Target="https://hoyeonkim795.github.io/posts/mutex-semaphore/" TargetMode="External"/><Relationship Id="rId4" Type="http://schemas.openxmlformats.org/officeDocument/2006/relationships/hyperlink" Target="https://dar0m.tistory.com/23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500" dirty="0" smtClean="0"/>
              <a:t>프로세스의 동기화 및 교착상태 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04468"/>
          </a:xfrm>
        </p:spPr>
        <p:txBody>
          <a:bodyPr/>
          <a:lstStyle/>
          <a:p>
            <a:r>
              <a:rPr lang="ko-KR" altLang="en-US" dirty="0" smtClean="0"/>
              <a:t>제인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5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교착상태 발생 조건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9292"/>
            <a:ext cx="10626306" cy="53052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교착 상태가 발생하는 조건에는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가지가 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err="1" smtClean="0"/>
              <a:t>상호배제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점유와 대기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비선점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원형 대기</a:t>
            </a:r>
            <a:endParaRPr lang="en-US" altLang="ko-KR" sz="2000" dirty="0" smtClean="0"/>
          </a:p>
          <a:p>
            <a:r>
              <a:rPr lang="ko-KR" altLang="en-US" sz="2000" dirty="0" smtClean="0"/>
              <a:t>이 조건을 하나도 만족하지 않으면 교착 상태는 발생하지 않는다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네 가지 조건이 모두 만족하게 되면 교착 상태가 발생할 가능성이 생긴다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 smtClean="0"/>
              <a:t>상호배제</a:t>
            </a:r>
            <a:endParaRPr lang="ko-KR" altLang="en-US" sz="1600" dirty="0"/>
          </a:p>
          <a:p>
            <a:pPr lvl="1"/>
            <a:r>
              <a:rPr lang="ko-KR" altLang="en-US" sz="1600" dirty="0"/>
              <a:t>교착 상태가 발생한 근본적인 원인이 해당 자원을 한 번에 하나의 프로세스만 이용 가능하도록 해놓았기 때문이다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식사하는 철학자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하나의 </a:t>
            </a:r>
            <a:r>
              <a:rPr lang="ko-KR" altLang="en-US" sz="1600" dirty="0"/>
              <a:t>프로세스가 사용하는 자원을 다른 프로세스가 사용할 수 없을 때 </a:t>
            </a:r>
            <a:r>
              <a:rPr lang="ko-KR" altLang="en-US" sz="1600" dirty="0" smtClean="0"/>
              <a:t>상호 배제상황에서 </a:t>
            </a:r>
            <a:r>
              <a:rPr lang="ko-KR" altLang="en-US" sz="1600" dirty="0"/>
              <a:t>교착상태가 발생할 수 있다</a:t>
            </a:r>
            <a:r>
              <a:rPr lang="en-US" altLang="ko-KR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점유와 대기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프로세스가 어떤 자원을 할당 받은 상태에서 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ko-KR" altLang="en-US" sz="1600" dirty="0" smtClean="0"/>
              <a:t>다른 자원을 할당 받기를 기다린다면</a:t>
            </a:r>
            <a:r>
              <a:rPr lang="en-US" altLang="ko-KR" sz="1600" dirty="0" smtClean="0"/>
              <a:t>, </a:t>
            </a:r>
          </a:p>
          <a:p>
            <a:pPr marL="457200" lvl="1" indent="0">
              <a:buNone/>
            </a:pPr>
            <a:r>
              <a:rPr lang="ko-KR" altLang="en-US" sz="1600" dirty="0" smtClean="0"/>
              <a:t>즉 어떤 자원을 </a:t>
            </a:r>
            <a:r>
              <a:rPr lang="ko-KR" altLang="en-US" sz="1600" b="1" dirty="0" smtClean="0"/>
              <a:t>점유</a:t>
            </a:r>
            <a:r>
              <a:rPr lang="ko-KR" altLang="en-US" sz="1600" dirty="0" smtClean="0"/>
              <a:t>하고 다른 자원을 할당 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ko-KR" altLang="en-US" sz="1600" dirty="0" smtClean="0"/>
              <a:t>받기를 </a:t>
            </a:r>
            <a:r>
              <a:rPr lang="ko-KR" altLang="en-US" sz="1600" b="1" dirty="0" smtClean="0"/>
              <a:t>대기</a:t>
            </a:r>
            <a:r>
              <a:rPr lang="ko-KR" altLang="en-US" sz="1600" dirty="0" smtClean="0"/>
              <a:t> 하게 되면 교착상태가 발생할 수 있다</a:t>
            </a:r>
            <a:r>
              <a:rPr lang="en-US" altLang="ko-KR" sz="1600" dirty="0" smtClean="0"/>
              <a:t>.</a:t>
            </a:r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7" name="Picture 2" descr="운영체제] 교착 상태(데드락, Deadlock) - 5/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55" y="4400483"/>
            <a:ext cx="5952226" cy="227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3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교착상태 발생 조건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3556"/>
            <a:ext cx="10515600" cy="3736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000" dirty="0" smtClean="0"/>
              <a:t>3.   </a:t>
            </a:r>
            <a:r>
              <a:rPr lang="ko-KR" altLang="en-US" sz="2000" dirty="0" err="1" smtClean="0"/>
              <a:t>비선점</a:t>
            </a:r>
            <a:endParaRPr lang="en-US" altLang="ko-KR" sz="2000" dirty="0" smtClean="0"/>
          </a:p>
          <a:p>
            <a:pPr lvl="1"/>
            <a:r>
              <a:rPr lang="ko-KR" altLang="en-US" sz="1600" dirty="0"/>
              <a:t>자원을 </a:t>
            </a:r>
            <a:r>
              <a:rPr lang="ko-KR" altLang="en-US" sz="1600" dirty="0" err="1"/>
              <a:t>비선점하기</a:t>
            </a:r>
            <a:r>
              <a:rPr lang="ko-KR" altLang="en-US" sz="1600" dirty="0"/>
              <a:t> 때문에 교착상태가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여기서 </a:t>
            </a:r>
            <a:r>
              <a:rPr lang="ko-KR" altLang="en-US" sz="1600" dirty="0" err="1"/>
              <a:t>비선점</a:t>
            </a:r>
            <a:r>
              <a:rPr lang="ko-KR" altLang="en-US" sz="1600" dirty="0"/>
              <a:t> 자원은 그 자원을 이용하는 프로세스의 작업이 끝나야만 비로소 이용할 수 있는 자원을 말한다</a:t>
            </a:r>
            <a:r>
              <a:rPr lang="en-US" altLang="ko-KR" sz="1600" dirty="0" smtClean="0"/>
              <a:t>. 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즉 강제로 선점할 수 없는 자원을 말한다</a:t>
            </a:r>
            <a:r>
              <a:rPr lang="en-US" altLang="ko-KR" sz="1600" dirty="0" smtClean="0"/>
              <a:t>. 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다른 자원을 이용하려고 현재 이용 중인 자원을 가지면서 대기하는 것이 교착상태의 원인이 될 수 있다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 smtClean="0"/>
          </a:p>
          <a:p>
            <a:pPr marL="457200" indent="-457200">
              <a:buAutoNum type="arabicPeriod" startAt="4"/>
            </a:pPr>
            <a:r>
              <a:rPr lang="ko-KR" altLang="en-US" sz="2000" dirty="0" err="1" smtClean="0"/>
              <a:t>원형대기</a:t>
            </a:r>
            <a:endParaRPr lang="en-US" altLang="ko-KR" sz="2000" dirty="0" smtClean="0"/>
          </a:p>
          <a:p>
            <a:pPr marL="457200" indent="-457200">
              <a:buAutoNum type="arabicPeriod" startAt="4"/>
            </a:pPr>
            <a:endParaRPr lang="en-US" altLang="ko-KR" sz="2000" dirty="0" smtClean="0"/>
          </a:p>
          <a:p>
            <a:pPr lvl="1"/>
            <a:r>
              <a:rPr lang="ko-KR" altLang="en-US" sz="1600" dirty="0" smtClean="0"/>
              <a:t>프로세스들과 프로세스가 요청과 할당 받은 자원이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ko-KR" altLang="en-US" sz="1600" dirty="0" smtClean="0"/>
              <a:t>원의 형태를 이루는 상황에서 교착 상태가 발생할 수 있다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 smtClean="0"/>
          </a:p>
          <a:p>
            <a:pPr marL="457200" lvl="1" indent="0">
              <a:buNone/>
            </a:pPr>
            <a:endParaRPr lang="en-US" altLang="ko-KR" sz="1600" dirty="0" smtClean="0"/>
          </a:p>
        </p:txBody>
      </p:sp>
      <p:pic>
        <p:nvPicPr>
          <p:cNvPr id="4100" name="Picture 4" descr="컴퓨터 공학 기초 13 -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213" y="3183147"/>
            <a:ext cx="4088682" cy="350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교착상태 해결 방법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04180"/>
            <a:ext cx="10515600" cy="525348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교착 상태가 해결 방법에는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예방 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회피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검출 후 회복 </a:t>
            </a: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r>
              <a:rPr lang="ko-KR" altLang="en-US" sz="2000" dirty="0" smtClean="0"/>
              <a:t>이렇게 크게 세가지로 나눌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400" b="1" dirty="0" smtClean="0"/>
              <a:t>예방</a:t>
            </a:r>
            <a:endParaRPr lang="en-US" altLang="ko-KR" sz="2400" b="1" dirty="0"/>
          </a:p>
          <a:p>
            <a:r>
              <a:rPr lang="ko-KR" altLang="en-US" sz="2000" dirty="0" smtClean="0"/>
              <a:t>교착 상태를 예방하는 방법은 자원 할당 시 </a:t>
            </a:r>
            <a:endParaRPr lang="en-US" altLang="ko-KR" sz="2000" dirty="0" smtClean="0"/>
          </a:p>
          <a:p>
            <a:r>
              <a:rPr lang="ko-KR" altLang="en-US" sz="2000" dirty="0" smtClean="0"/>
              <a:t>상호 배제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점유 대기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비선점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원형 대기 이 네 가지의 조건을 하나라도 불만족시키도록 할당하면 교착 상태는 발생하지 않는다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교착 상태를 방지 할 수는 있지만 여러 부작용이 따른다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2340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교착상태 해결 방법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04180"/>
            <a:ext cx="10515600" cy="5253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 smtClean="0"/>
              <a:t>상호 배제를 제거하는 경우</a:t>
            </a:r>
            <a:r>
              <a:rPr lang="ko-KR" altLang="en-US" sz="2000" dirty="0" smtClean="0"/>
              <a:t>는 현실에서 적용하기에 무리가 있다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r>
              <a:rPr lang="ko-KR" altLang="en-US" sz="2000" dirty="0" err="1"/>
              <a:t>상호배제가</a:t>
            </a:r>
            <a:r>
              <a:rPr lang="ko-KR" altLang="en-US" sz="2000" dirty="0"/>
              <a:t> 꼭 필요 없는 공유 자원에만 적용 가능</a:t>
            </a:r>
          </a:p>
          <a:p>
            <a:r>
              <a:rPr lang="ko-KR" altLang="en-US" sz="2000" dirty="0" smtClean="0"/>
              <a:t>예를 들어 파일</a:t>
            </a:r>
            <a:r>
              <a:rPr lang="en-US" altLang="ko-KR" sz="2000" dirty="0"/>
              <a:t>(</a:t>
            </a:r>
            <a:r>
              <a:rPr lang="ko-KR" altLang="en-US" sz="2000" dirty="0"/>
              <a:t>쓰기</a:t>
            </a:r>
            <a:r>
              <a:rPr lang="en-US" altLang="ko-KR" sz="2000" dirty="0"/>
              <a:t>), </a:t>
            </a:r>
            <a:r>
              <a:rPr lang="ko-KR" altLang="en-US" sz="2000" dirty="0"/>
              <a:t>프린터는 </a:t>
            </a:r>
            <a:r>
              <a:rPr lang="ko-KR" altLang="en-US" sz="2000" dirty="0" smtClean="0"/>
              <a:t>불가능하다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파일</a:t>
            </a:r>
            <a:r>
              <a:rPr lang="en-US" altLang="ko-KR" sz="2000" dirty="0"/>
              <a:t>(</a:t>
            </a:r>
            <a:r>
              <a:rPr lang="ko-KR" altLang="en-US" sz="2000" dirty="0"/>
              <a:t>읽기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동시에 사용 가능하다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2000" b="1" dirty="0" smtClean="0"/>
              <a:t>점유와 </a:t>
            </a:r>
            <a:r>
              <a:rPr lang="ko-KR" altLang="en-US" sz="2000" b="1" dirty="0"/>
              <a:t>대기를 제거하는 </a:t>
            </a:r>
            <a:r>
              <a:rPr lang="ko-KR" altLang="en-US" sz="2000" b="1" dirty="0" smtClean="0"/>
              <a:t>경우</a:t>
            </a:r>
            <a:endParaRPr lang="en-US" altLang="ko-KR" sz="2000" b="1" dirty="0" smtClean="0"/>
          </a:p>
          <a:p>
            <a:r>
              <a:rPr lang="ko-KR" altLang="en-US" sz="2000" dirty="0" smtClean="0"/>
              <a:t>특정 프로세스에 자원을 모두 할당하거나 아예 할당하지 않도록 배분을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이론적으로 해결 할 수 있지만 </a:t>
            </a:r>
            <a:endParaRPr lang="en-US" altLang="ko-KR" sz="2000" dirty="0" smtClean="0"/>
          </a:p>
          <a:p>
            <a:r>
              <a:rPr lang="ko-KR" altLang="en-US" sz="2000" dirty="0" smtClean="0"/>
              <a:t>프로세스가 당장 자원이 필요해도 기다릴 수 밖에 없다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필요한 자원을 한꺼번에 할당을 받아야 하기 때문에</a:t>
            </a:r>
            <a:r>
              <a:rPr lang="en-US" altLang="ko-KR" sz="2000" dirty="0" smtClean="0"/>
              <a:t>) </a:t>
            </a:r>
            <a:endParaRPr lang="en-US" altLang="ko-KR" sz="2000" dirty="0"/>
          </a:p>
          <a:p>
            <a:r>
              <a:rPr lang="ko-KR" altLang="en-US" sz="2000" dirty="0"/>
              <a:t>자원효율성이 </a:t>
            </a:r>
            <a:r>
              <a:rPr lang="ko-KR" altLang="en-US" sz="2000" dirty="0" smtClean="0"/>
              <a:t>낮다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0962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교착상태 해결 방법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04180"/>
            <a:ext cx="10515600" cy="5400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 err="1" smtClean="0"/>
              <a:t>비선점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조건을 제거하는 </a:t>
            </a:r>
            <a:r>
              <a:rPr lang="ko-KR" altLang="en-US" sz="2000" b="1" dirty="0" smtClean="0"/>
              <a:t>경우</a:t>
            </a:r>
            <a:endParaRPr lang="en-US" altLang="ko-KR" sz="2000" b="1" dirty="0" smtClean="0"/>
          </a:p>
          <a:p>
            <a:r>
              <a:rPr lang="ko-KR" altLang="en-US" sz="2000" dirty="0" smtClean="0"/>
              <a:t>프로세스로부터 해당 자원을 뺏을 수 있게 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모든 자원이 선점 가능한 것은 아니어서 일부 자원에만 효과적이다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모든 자원에 쓰일 수 없는 방안이다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2000" b="1" dirty="0" smtClean="0"/>
              <a:t>원형 </a:t>
            </a:r>
            <a:r>
              <a:rPr lang="ko-KR" altLang="en-US" sz="2000" b="1" dirty="0" err="1" smtClean="0"/>
              <a:t>대기조건을</a:t>
            </a:r>
            <a:r>
              <a:rPr lang="ko-KR" altLang="en-US" sz="2000" b="1" dirty="0"/>
              <a:t> 제거하는 </a:t>
            </a:r>
            <a:r>
              <a:rPr lang="ko-KR" altLang="en-US" sz="2000" b="1" dirty="0" smtClean="0"/>
              <a:t>경우</a:t>
            </a:r>
            <a:endParaRPr lang="en-US" altLang="ko-KR" sz="2000" b="1" dirty="0" smtClean="0"/>
          </a:p>
          <a:p>
            <a:r>
              <a:rPr lang="ko-KR" altLang="en-US" sz="2000" dirty="0" smtClean="0"/>
              <a:t>원형 대기를 없애고 자원에 번호를 붙여서 오름차순으로 자원을 요청하도록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예를 들어 한 프로세스가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번과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 자원이 필요하다</a:t>
            </a:r>
            <a:r>
              <a:rPr lang="en-US" altLang="ko-KR" sz="2000" dirty="0" smtClean="0"/>
              <a:t>. 4</a:t>
            </a:r>
            <a:r>
              <a:rPr lang="ko-KR" altLang="en-US" sz="2000" dirty="0" smtClean="0"/>
              <a:t>번이 먼저 필요함에도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</a:t>
            </a:r>
            <a:r>
              <a:rPr lang="en-US" altLang="ko-KR" sz="2000" dirty="0" smtClean="0"/>
              <a:t>, 4</a:t>
            </a:r>
            <a:r>
              <a:rPr lang="ko-KR" altLang="en-US" sz="2000" dirty="0" smtClean="0"/>
              <a:t>번 순으로 할당 받고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번 자원을 사용하고 나서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번을 사용 해야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프로세스 속도가 저하된다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0709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교착상태 해결 방법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04180"/>
            <a:ext cx="10515600" cy="371166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400" b="1" dirty="0" smtClean="0"/>
              <a:t>회피</a:t>
            </a:r>
            <a:endParaRPr lang="en-US" altLang="ko-KR" sz="2400" b="1" dirty="0" smtClean="0"/>
          </a:p>
          <a:p>
            <a:r>
              <a:rPr lang="ko-KR" altLang="en-US" sz="2000" dirty="0" smtClean="0"/>
              <a:t>안전 상태를 유지하도록 자원을 할당하는 방식이다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/>
              <a:t>검사를 하여 </a:t>
            </a:r>
            <a:r>
              <a:rPr lang="ko-KR" altLang="en-US" sz="2000" dirty="0" smtClean="0"/>
              <a:t>안전 상태와 </a:t>
            </a:r>
            <a:r>
              <a:rPr lang="ko-KR" altLang="en-US" sz="2000" dirty="0"/>
              <a:t>불안전상태로 나누어 안전 상태이면 할당하고 아니면 </a:t>
            </a:r>
            <a:r>
              <a:rPr lang="ko-KR" altLang="en-US" sz="2000" dirty="0" smtClean="0"/>
              <a:t>거부한다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은행가 알고리즘이라고 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안전 상태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교착 상태 없이 모든 프로세스가 정상적으로 자원을 할당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종료할 수 있는 상태</a:t>
            </a:r>
            <a:endParaRPr lang="en-US" altLang="ko-KR" sz="2000" dirty="0" smtClean="0"/>
          </a:p>
          <a:p>
            <a:r>
              <a:rPr lang="ko-KR" altLang="en-US" sz="2000" dirty="0" smtClean="0"/>
              <a:t>불안전 상태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교착 상태가 발생할 수 있는 상태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할당을 안하게 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회피를 선택</a:t>
            </a:r>
            <a:r>
              <a:rPr lang="en-US" altLang="ko-KR" sz="2000" dirty="0" smtClean="0"/>
              <a:t>\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만화 </a:t>
            </a:r>
            <a:r>
              <a:rPr lang="en-US" altLang="ko-KR" sz="2000" dirty="0" smtClean="0"/>
              <a:t>: https</a:t>
            </a:r>
            <a:r>
              <a:rPr lang="en-US" altLang="ko-KR" sz="2000" dirty="0"/>
              <a:t>://velog.io/@minu-j/%EC%9A%B4%EC%98%81%EC%B2%B4%EC%A0%9C-%EB%A7%8C%ED%99%94%EB%A1%9C-%EC%95%8C%EC%95%84%EB%B3%B4%EB%8A%94-%EC%9D%80%ED%96%89%EC%9B%90-%EC%95%8C%EA%B3%A0%EB%A6%AC%EC%A6%98-%EA%B5%90%EC%B0%A9%EC%83%81%ED%83%9C-%ED%9A%8C%ED%94%BC-%EC%95%8C%EA%B3%A0%EB%A6%AC%EC%A6%98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530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교착상태 해결 방법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0280"/>
            <a:ext cx="10515600" cy="5702060"/>
          </a:xfrm>
        </p:spPr>
        <p:txBody>
          <a:bodyPr>
            <a:normAutofit/>
          </a:bodyPr>
          <a:lstStyle/>
          <a:p>
            <a:r>
              <a:rPr lang="ko-KR" altLang="en-US" sz="2200" b="1" dirty="0"/>
              <a:t>교착상태 검출 후 회복</a:t>
            </a:r>
          </a:p>
          <a:p>
            <a:r>
              <a:rPr lang="ko-KR" altLang="en-US" sz="1900" dirty="0"/>
              <a:t>선점을 통한 회복 </a:t>
            </a:r>
            <a:r>
              <a:rPr lang="en-US" altLang="ko-KR" sz="1900" dirty="0"/>
              <a:t>: </a:t>
            </a:r>
            <a:r>
              <a:rPr lang="ko-KR" altLang="en-US" sz="1900" dirty="0"/>
              <a:t>교착 상태가 해결될 때까지 자원을 강제로 뺏어서 한 프로세스에 자원을 몰아주는 방식이다</a:t>
            </a:r>
            <a:r>
              <a:rPr lang="en-US" altLang="ko-KR" sz="1900" dirty="0"/>
              <a:t>. </a:t>
            </a:r>
          </a:p>
          <a:p>
            <a:endParaRPr lang="en-US" altLang="ko-KR" sz="1900" dirty="0"/>
          </a:p>
          <a:p>
            <a:r>
              <a:rPr lang="ko-KR" altLang="en-US" sz="1900" dirty="0"/>
              <a:t>프로세스 강제 종료를 통한 회복 </a:t>
            </a:r>
            <a:r>
              <a:rPr lang="en-US" altLang="ko-KR" sz="1900" dirty="0"/>
              <a:t>: </a:t>
            </a:r>
            <a:r>
              <a:rPr lang="ko-KR" altLang="en-US" sz="1900" dirty="0"/>
              <a:t>교착 상태에 놓인 프로세스를 강제 종료한다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r>
              <a:rPr lang="ko-KR" altLang="en-US" sz="2200" b="1" dirty="0" smtClean="0"/>
              <a:t>무시</a:t>
            </a:r>
            <a:endParaRPr lang="en-US" altLang="ko-KR" sz="2200" b="1" dirty="0" smtClean="0"/>
          </a:p>
          <a:p>
            <a:r>
              <a:rPr lang="ko-KR" altLang="en-US" sz="1900" dirty="0" smtClean="0"/>
              <a:t>타조 알고리즘 </a:t>
            </a:r>
            <a:r>
              <a:rPr lang="en-US" altLang="ko-KR" sz="1900" dirty="0"/>
              <a:t>: Put your head in the sand </a:t>
            </a:r>
            <a:r>
              <a:rPr lang="ko-KR" altLang="en-US" sz="1900" dirty="0" smtClean="0"/>
              <a:t>접근법</a:t>
            </a:r>
            <a:endParaRPr lang="en-US" altLang="ko-KR" sz="1900" dirty="0" smtClean="0"/>
          </a:p>
          <a:p>
            <a:r>
              <a:rPr lang="ko-KR" altLang="en-US" sz="1900" dirty="0" smtClean="0"/>
              <a:t>타조가 </a:t>
            </a:r>
            <a:r>
              <a:rPr lang="ko-KR" altLang="en-US" sz="1900" dirty="0"/>
              <a:t>머리를 모래 속에 </a:t>
            </a:r>
            <a:r>
              <a:rPr lang="ko-KR" altLang="en-US" sz="1900" dirty="0" smtClean="0"/>
              <a:t>자신이 </a:t>
            </a:r>
            <a:r>
              <a:rPr lang="ko-KR" altLang="en-US" sz="1900" dirty="0"/>
              <a:t>보이지 않는 척하는 </a:t>
            </a:r>
            <a:r>
              <a:rPr lang="ko-KR" altLang="en-US" sz="1900" dirty="0" smtClean="0"/>
              <a:t>것이다</a:t>
            </a:r>
            <a:r>
              <a:rPr lang="en-US" altLang="ko-KR" sz="1900" dirty="0" smtClean="0"/>
              <a:t>.</a:t>
            </a:r>
            <a:endParaRPr lang="ko-KR" altLang="en-US" sz="1900" dirty="0"/>
          </a:p>
          <a:p>
            <a:r>
              <a:rPr lang="ko-KR" altLang="en-US" sz="1900" dirty="0" smtClean="0"/>
              <a:t>아무 </a:t>
            </a:r>
            <a:r>
              <a:rPr lang="ko-KR" altLang="en-US" sz="1900" dirty="0"/>
              <a:t>대책을 취하지 </a:t>
            </a:r>
            <a:r>
              <a:rPr lang="ko-KR" altLang="en-US" sz="1900" dirty="0" smtClean="0"/>
              <a:t>않는다</a:t>
            </a:r>
            <a:r>
              <a:rPr lang="en-US" altLang="ko-KR" sz="1900" dirty="0" smtClean="0"/>
              <a:t>.</a:t>
            </a:r>
            <a:endParaRPr lang="ko-KR" altLang="en-US" sz="1900" dirty="0"/>
          </a:p>
          <a:p>
            <a:r>
              <a:rPr lang="en-US" altLang="ko-KR" sz="1900" dirty="0"/>
              <a:t>Unix </a:t>
            </a:r>
            <a:r>
              <a:rPr lang="ko-KR" altLang="en-US" sz="1900" dirty="0"/>
              <a:t>와 </a:t>
            </a:r>
            <a:r>
              <a:rPr lang="en-US" altLang="ko-KR" sz="1900" dirty="0"/>
              <a:t>Window </a:t>
            </a:r>
            <a:r>
              <a:rPr lang="ko-KR" altLang="en-US" sz="1900" dirty="0"/>
              <a:t>등 현재 거의 모든 운영체제에서 </a:t>
            </a:r>
            <a:r>
              <a:rPr lang="ko-KR" altLang="en-US" sz="1900" dirty="0" smtClean="0"/>
              <a:t>사용하고</a:t>
            </a:r>
            <a:endParaRPr lang="ko-KR" altLang="en-US" sz="1900" dirty="0"/>
          </a:p>
          <a:p>
            <a:r>
              <a:rPr lang="ko-KR" altLang="en-US" sz="1900" dirty="0" smtClean="0"/>
              <a:t>의심 가는 </a:t>
            </a:r>
            <a:r>
              <a:rPr lang="ko-KR" altLang="en-US" sz="1900" dirty="0"/>
              <a:t>스레드를 종료시키거나 시스템 </a:t>
            </a:r>
            <a:r>
              <a:rPr lang="ko-KR" altLang="en-US" sz="1900" dirty="0" err="1" smtClean="0"/>
              <a:t>재시작하는</a:t>
            </a:r>
            <a:r>
              <a:rPr lang="ko-KR" altLang="en-US" sz="1900" dirty="0" smtClean="0"/>
              <a:t> 방식이다</a:t>
            </a:r>
            <a:r>
              <a:rPr lang="en-US" altLang="ko-KR" sz="1900" dirty="0" smtClean="0"/>
              <a:t>.</a:t>
            </a:r>
            <a:endParaRPr lang="ko-KR" altLang="en-US" sz="1900" dirty="0"/>
          </a:p>
          <a:p>
            <a:r>
              <a:rPr lang="ko-KR" altLang="en-US" sz="1900" dirty="0" smtClean="0"/>
              <a:t>거의 </a:t>
            </a:r>
            <a:r>
              <a:rPr lang="ko-KR" altLang="en-US" sz="1900" dirty="0"/>
              <a:t>발생하지 않거나 아주 드물게 발생하는 것에 비해 교착상태 해결에는 상대적으로 비용이 많이 들기 </a:t>
            </a:r>
            <a:r>
              <a:rPr lang="ko-KR" altLang="en-US" sz="1900" dirty="0" smtClean="0"/>
              <a:t>때문이다</a:t>
            </a:r>
            <a:r>
              <a:rPr lang="en-US" altLang="ko-KR" sz="1900" dirty="0" smtClean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24974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dirty="0">
                <a:hlinkClick r:id="rId2"/>
              </a:rPr>
              <a:t>https://velog.io/@onenewarm/%EA%B5%90%EC%B0%A9-%EC%83%81%ED%83%9C%EC%99%80-%EA%B8%B0%EC%95%84-%EC%83%81%ED%83%9C#%EC%A0%90%EC%9C%A0%EC%99%80-%EB%8C%80%EA%B8%B0-%EC%A1%B0%EA%B1%B4-%</a:t>
            </a:r>
            <a:r>
              <a:rPr lang="en-US" altLang="ko-KR" sz="1200" dirty="0" smtClean="0">
                <a:hlinkClick r:id="rId2"/>
              </a:rPr>
              <a:t>EC%A0%9C%EA%B1%B0hold-and-wait</a:t>
            </a:r>
            <a:endParaRPr lang="en-US" altLang="ko-KR" sz="1200" dirty="0" smtClean="0"/>
          </a:p>
          <a:p>
            <a:r>
              <a:rPr lang="en-US" altLang="ko-KR" sz="1200" dirty="0">
                <a:hlinkClick r:id="rId3"/>
              </a:rPr>
              <a:t>https://velog.io/@spolice/OS-%EC%8B%9D%EC%82%AC%ED%95%98%EB%8A%94-%</a:t>
            </a:r>
            <a:r>
              <a:rPr lang="en-US" altLang="ko-KR" sz="1200" dirty="0" smtClean="0">
                <a:hlinkClick r:id="rId3"/>
              </a:rPr>
              <a:t>EC%B2%A0%ED%95%99%EC%9E%90-Dining-Philosopher</a:t>
            </a:r>
            <a:endParaRPr lang="en-US" altLang="ko-KR" sz="1200" dirty="0" smtClean="0"/>
          </a:p>
          <a:p>
            <a:r>
              <a:rPr lang="en-US" altLang="ko-KR" sz="1200" dirty="0">
                <a:hlinkClick r:id="rId4"/>
              </a:rPr>
              <a:t>https://</a:t>
            </a:r>
            <a:r>
              <a:rPr lang="en-US" altLang="ko-KR" sz="1200" dirty="0" smtClean="0">
                <a:hlinkClick r:id="rId4"/>
              </a:rPr>
              <a:t>dar0m.tistory.com/234</a:t>
            </a:r>
            <a:endParaRPr lang="en-US" altLang="ko-KR" sz="1200" dirty="0" smtClean="0"/>
          </a:p>
          <a:p>
            <a:r>
              <a:rPr lang="en-US" altLang="ko-KR" sz="1200" dirty="0">
                <a:hlinkClick r:id="rId5"/>
              </a:rPr>
              <a:t>https://hoyeonkim795.github.io/posts/mutex-semaphore</a:t>
            </a:r>
            <a:r>
              <a:rPr lang="en-US" altLang="ko-KR" sz="1200" dirty="0" smtClean="0">
                <a:hlinkClick r:id="rId5"/>
              </a:rPr>
              <a:t>/</a:t>
            </a:r>
            <a:endParaRPr lang="en-US" altLang="ko-KR" sz="1200" dirty="0" smtClean="0"/>
          </a:p>
          <a:p>
            <a:r>
              <a:rPr lang="en-US" altLang="ko-KR" sz="1200" dirty="0">
                <a:hlinkClick r:id="rId6"/>
              </a:rPr>
              <a:t>https://</a:t>
            </a:r>
            <a:r>
              <a:rPr lang="en-US" altLang="ko-KR" sz="1200" dirty="0" smtClean="0">
                <a:hlinkClick r:id="rId6"/>
              </a:rPr>
              <a:t>lealea.tistory.com/244</a:t>
            </a:r>
            <a:endParaRPr lang="en-US" altLang="ko-KR" sz="1200" dirty="0" smtClean="0"/>
          </a:p>
          <a:p>
            <a:r>
              <a:rPr lang="en-US" altLang="ko-KR" sz="1200" dirty="0">
                <a:hlinkClick r:id="rId7"/>
              </a:rPr>
              <a:t>https://velog.io/@passion_man/%EC%9A%B4%EC%98%81%EC%B2%B4%EC%A0%9C-7.-%</a:t>
            </a:r>
            <a:r>
              <a:rPr lang="en-US" altLang="ko-KR" sz="1200" dirty="0" smtClean="0">
                <a:hlinkClick r:id="rId7"/>
              </a:rPr>
              <a:t>EA%B5%90%EC%B0%A9%EC%83%81%ED%83%9C</a:t>
            </a:r>
            <a:endParaRPr lang="en-US" altLang="ko-KR" sz="1200" dirty="0" smtClean="0"/>
          </a:p>
          <a:p>
            <a:r>
              <a:rPr lang="en-US" altLang="ko-KR" sz="1200" dirty="0">
                <a:hlinkClick r:id="rId8"/>
              </a:rPr>
              <a:t>https://velog.io/@kong2520/%ED%94%84%EB%A1%9C%EC%84%B8%EC%8A%A4-%</a:t>
            </a:r>
            <a:r>
              <a:rPr lang="en-US" altLang="ko-KR" sz="1200" dirty="0" smtClean="0">
                <a:hlinkClick r:id="rId8"/>
              </a:rPr>
              <a:t>EB%8F%99%EA%B8%B0%ED%99%94-2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520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동기화와 상호 배제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상호 배제를 위한 동기화 기법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교착 상태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발생 조건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해결 방법</a:t>
            </a:r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32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7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223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동기화와 상호 배제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04513"/>
            <a:ext cx="10515600" cy="4572450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동기화는 특정 자원에 접근할 때 한 개의 프로세스만 접근하게 하거나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프로세스를 올바른 순서대로 실행하게 하는 것을 의미한다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상호 배제는 동시에 접근해서는 안되는 공유 자원에 하나의 프로세스만 접근하도록 하는 것을 뜻한다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그리고 공유가 불가능한 자원의 동시 사용을 피하기 위해 알고리즘을 사용한다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err="1"/>
              <a:t>상호배제를</a:t>
            </a:r>
            <a:r>
              <a:rPr lang="ko-KR" altLang="en-US" sz="2000" dirty="0"/>
              <a:t> 위한 동기화가 필요한 이유는 공유 자원 때문이다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여러 프로세스가 동시에 임계 구역에 진입해서 공유 자원을 사용하는 경우 문제가 생긴다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데이터의 일관성이 깨지게 되기 때문이다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상호 배제를 위한 동기화 기법에는 </a:t>
            </a:r>
            <a:r>
              <a:rPr lang="ko-KR" altLang="en-US" sz="2000" dirty="0" err="1" smtClean="0"/>
              <a:t>뮤텍스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세마포어가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896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223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동기화와 상호 배제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6543"/>
            <a:ext cx="10515600" cy="5150420"/>
          </a:xfrm>
        </p:spPr>
        <p:txBody>
          <a:bodyPr>
            <a:normAutofit/>
          </a:bodyPr>
          <a:lstStyle/>
          <a:p>
            <a:r>
              <a:rPr lang="ko-KR" altLang="en-US" sz="2200" b="1" dirty="0" err="1" smtClean="0"/>
              <a:t>뮤텍스</a:t>
            </a:r>
            <a:r>
              <a:rPr lang="ko-KR" altLang="en-US" sz="2200" b="1" dirty="0" smtClean="0"/>
              <a:t> </a:t>
            </a:r>
            <a:r>
              <a:rPr lang="ko-KR" altLang="en-US" sz="2200" b="1" dirty="0" err="1" smtClean="0"/>
              <a:t>락</a:t>
            </a:r>
            <a:endParaRPr lang="en-US" altLang="ko-KR" sz="2200" b="1" dirty="0" smtClean="0"/>
          </a:p>
          <a:p>
            <a:r>
              <a:rPr lang="ko-KR" altLang="en-US" sz="1800" dirty="0" smtClean="0"/>
              <a:t>동시 접근을 해서는 안되는 자원에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동시 접근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이 불가 하도록 하는 도구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자물쇠 역할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프로세스들이 공유하는 전역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변수 </a:t>
            </a:r>
            <a:r>
              <a:rPr lang="en-US" altLang="ko-KR" sz="1800" dirty="0" smtClean="0"/>
              <a:t>lock</a:t>
            </a:r>
          </a:p>
          <a:p>
            <a:r>
              <a:rPr lang="ko-KR" altLang="en-US" sz="1800" dirty="0" smtClean="0"/>
              <a:t>임계 구역을 잠그는 역할 </a:t>
            </a:r>
            <a:r>
              <a:rPr lang="en-US" altLang="ko-KR" sz="1800" dirty="0" smtClean="0"/>
              <a:t>: acquire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r>
              <a:rPr lang="ko-KR" altLang="en-US" sz="1800" dirty="0" smtClean="0"/>
              <a:t>임계 구역의 잠금을 해제하는 역할 </a:t>
            </a:r>
            <a:r>
              <a:rPr lang="en-US" altLang="ko-KR" sz="1800" dirty="0" smtClean="0"/>
              <a:t>: release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Acquire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전역변수인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lock </a:t>
            </a:r>
            <a:r>
              <a:rPr lang="ko-KR" altLang="en-US" sz="1800" dirty="0" smtClean="0"/>
              <a:t>변수가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가 될 때까지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열릴 때까지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확인하고 </a:t>
            </a:r>
            <a:r>
              <a:rPr lang="en-US" altLang="ko-KR" sz="1800" dirty="0" smtClean="0"/>
              <a:t>false</a:t>
            </a:r>
            <a:r>
              <a:rPr lang="ko-KR" altLang="en-US" sz="1800" dirty="0" smtClean="0"/>
              <a:t>라면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로 바꾸고 잠그는 역할을 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6984" t="17844" r="8175" b="20492"/>
          <a:stretch/>
        </p:blipFill>
        <p:spPr>
          <a:xfrm>
            <a:off x="5852160" y="191063"/>
            <a:ext cx="617081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3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223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동기화와 상호 배제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6543"/>
            <a:ext cx="10515600" cy="5150420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Release </a:t>
            </a:r>
            <a:r>
              <a:rPr lang="ko-KR" altLang="en-US" sz="2000" dirty="0" smtClean="0"/>
              <a:t>함수</a:t>
            </a:r>
            <a:endParaRPr lang="en-US" altLang="ko-KR" sz="2000" dirty="0" smtClean="0"/>
          </a:p>
          <a:p>
            <a:r>
              <a:rPr lang="ko-KR" altLang="en-US" sz="2000" dirty="0" smtClean="0"/>
              <a:t>임계 구역에서의 작업이 끝나고 호출하는 함수다</a:t>
            </a:r>
            <a:r>
              <a:rPr lang="en-US" altLang="ko-KR" sz="2000" dirty="0" smtClean="0"/>
              <a:t>. Lock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로 바꾸는 즉 </a:t>
            </a:r>
            <a:r>
              <a:rPr lang="en-US" altLang="ko-KR" sz="2000" dirty="0" smtClean="0"/>
              <a:t>lock</a:t>
            </a:r>
            <a:r>
              <a:rPr lang="ko-KR" altLang="en-US" sz="2000" dirty="0" smtClean="0"/>
              <a:t>을 여는 역할을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프로세스는 </a:t>
            </a:r>
            <a:r>
              <a:rPr lang="ko-KR" altLang="en-US" sz="2000" dirty="0" err="1" smtClean="0"/>
              <a:t>락을</a:t>
            </a:r>
            <a:r>
              <a:rPr lang="ko-KR" altLang="en-US" sz="2000" dirty="0" smtClean="0"/>
              <a:t> 획득할 때까지 기다리고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락을</a:t>
            </a:r>
            <a:r>
              <a:rPr lang="ko-KR" altLang="en-US" sz="2000" dirty="0" smtClean="0"/>
              <a:t> 획득할 수 있다면 </a:t>
            </a:r>
            <a:r>
              <a:rPr lang="ko-KR" altLang="en-US" sz="2000" dirty="0" err="1" smtClean="0"/>
              <a:t>임계구역에</a:t>
            </a:r>
            <a:r>
              <a:rPr lang="ko-KR" altLang="en-US" sz="2000" dirty="0" smtClean="0"/>
              <a:t> 진입할 수 있다는 의미이니까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임계구역을</a:t>
            </a:r>
            <a:r>
              <a:rPr lang="ko-KR" altLang="en-US" sz="2000" dirty="0" smtClean="0"/>
              <a:t> 잠그고 </a:t>
            </a:r>
            <a:r>
              <a:rPr lang="ko-KR" altLang="en-US" sz="2000" dirty="0" err="1" smtClean="0"/>
              <a:t>임계구역에</a:t>
            </a:r>
            <a:r>
              <a:rPr lang="ko-KR" altLang="en-US" sz="2000" dirty="0" smtClean="0"/>
              <a:t> 진입한다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err="1" smtClean="0"/>
              <a:t>임계구역을</a:t>
            </a:r>
            <a:r>
              <a:rPr lang="ko-KR" altLang="en-US" sz="2000" dirty="0" smtClean="0"/>
              <a:t> 빠져 나올 때 다시 임계 구역의 잠금을 해제한다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pic>
        <p:nvPicPr>
          <p:cNvPr id="11266" name="Picture 2" descr="https://velog.velcdn.com/images/kong2520/post/37dc7f6d-5218-460c-b82e-ce659a518312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2" b="18396"/>
          <a:stretch/>
        </p:blipFill>
        <p:spPr bwMode="auto">
          <a:xfrm>
            <a:off x="1323975" y="2227663"/>
            <a:ext cx="9293225" cy="13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3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223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동기화와 상호 배제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6543"/>
            <a:ext cx="10515600" cy="5150420"/>
          </a:xfrm>
        </p:spPr>
        <p:txBody>
          <a:bodyPr>
            <a:normAutofit/>
          </a:bodyPr>
          <a:lstStyle/>
          <a:p>
            <a:r>
              <a:rPr lang="ko-KR" altLang="en-US" sz="2200" b="1" dirty="0" err="1" smtClean="0"/>
              <a:t>세마포</a:t>
            </a:r>
            <a:r>
              <a:rPr lang="en-US" altLang="ko-KR" sz="2200" b="1" dirty="0" smtClean="0"/>
              <a:t>(</a:t>
            </a:r>
            <a:r>
              <a:rPr lang="ko-KR" altLang="en-US" sz="2200" b="1" dirty="0" err="1" smtClean="0"/>
              <a:t>카운팅</a:t>
            </a:r>
            <a:r>
              <a:rPr lang="ko-KR" altLang="en-US" sz="2200" b="1" dirty="0" smtClean="0"/>
              <a:t> </a:t>
            </a:r>
            <a:r>
              <a:rPr lang="ko-KR" altLang="en-US" sz="2200" b="1" dirty="0" err="1" smtClean="0"/>
              <a:t>세마포</a:t>
            </a:r>
            <a:r>
              <a:rPr lang="en-US" altLang="ko-KR" sz="2200" b="1" dirty="0" smtClean="0"/>
              <a:t>)</a:t>
            </a:r>
          </a:p>
          <a:p>
            <a:r>
              <a:rPr lang="ko-KR" altLang="en-US" sz="1800" dirty="0" err="1" smtClean="0"/>
              <a:t>뮤텍스락과</a:t>
            </a:r>
            <a:r>
              <a:rPr lang="ko-KR" altLang="en-US" sz="1800" dirty="0" smtClean="0"/>
              <a:t> 비슷하지만 더 일반화된 방식이다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공유 자원이 여러 개일 때 접근을 제어하는 방식이다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공유 자원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개에 프로세스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개만 접근 가능한 사실은 같다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 smtClean="0"/>
              <a:t>세마포는</a:t>
            </a:r>
            <a:r>
              <a:rPr lang="ko-KR" altLang="en-US" sz="1800" dirty="0" smtClean="0"/>
              <a:t> 철도 신호기에서 유래한 단어이다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신호기가 내려가 있을 때는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멈춤</a:t>
            </a:r>
            <a:r>
              <a:rPr lang="en-US" altLang="ko-KR" sz="1800" dirty="0" smtClean="0"/>
              <a:t>‘ </a:t>
            </a:r>
            <a:r>
              <a:rPr lang="ko-KR" altLang="en-US" sz="1800" dirty="0" smtClean="0"/>
              <a:t>신호를 뜻하고 올라가 있을 때는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가도 좋다</a:t>
            </a:r>
            <a:r>
              <a:rPr lang="en-US" altLang="ko-KR" sz="1800" dirty="0" smtClean="0"/>
              <a:t>＇</a:t>
            </a:r>
            <a:r>
              <a:rPr lang="ko-KR" altLang="en-US" sz="1800" dirty="0" smtClean="0"/>
              <a:t>라는 신호다</a:t>
            </a:r>
            <a:r>
              <a:rPr lang="en-US" altLang="ko-KR" sz="1800" dirty="0" smtClean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임계 구역에 진입 가능한 프로세스 개수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전역 변수 </a:t>
            </a:r>
            <a:r>
              <a:rPr lang="en-US" altLang="ko-KR" sz="1800" dirty="0" smtClean="0"/>
              <a:t>S</a:t>
            </a:r>
          </a:p>
          <a:p>
            <a:r>
              <a:rPr lang="ko-KR" altLang="en-US" sz="1800" dirty="0" smtClean="0"/>
              <a:t>임계 구역 진입이 가능한지 아닌지 알려주는 함수 </a:t>
            </a:r>
            <a:r>
              <a:rPr lang="en-US" altLang="ko-KR" sz="1800" dirty="0" smtClean="0"/>
              <a:t>: wait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r>
              <a:rPr lang="ko-KR" altLang="en-US" sz="1800" b="1" dirty="0" smtClean="0"/>
              <a:t>임계 구역 앞에서 기다리는 프로세스에게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이제 가도 좋다</a:t>
            </a:r>
            <a:r>
              <a:rPr lang="en-US" altLang="ko-KR" sz="1800" dirty="0" smtClean="0"/>
              <a:t>＇</a:t>
            </a:r>
            <a:r>
              <a:rPr lang="ko-KR" altLang="en-US" sz="1800" dirty="0" smtClean="0"/>
              <a:t>라고 신호를 주는 함수 </a:t>
            </a:r>
            <a:r>
              <a:rPr lang="en-US" altLang="ko-KR" sz="1800" dirty="0" smtClean="0"/>
              <a:t>: signal </a:t>
            </a:r>
            <a:r>
              <a:rPr lang="ko-KR" altLang="en-US" sz="1800" dirty="0" smtClean="0"/>
              <a:t>함수</a:t>
            </a:r>
            <a:endParaRPr lang="en-US" altLang="ko-KR" sz="1800" dirty="0" smtClean="0"/>
          </a:p>
          <a:p>
            <a:r>
              <a:rPr lang="en-US" altLang="ko-KR" sz="1800" dirty="0" smtClean="0"/>
              <a:t>(S</a:t>
            </a:r>
            <a:r>
              <a:rPr lang="ko-KR" altLang="en-US" sz="1800" dirty="0" smtClean="0"/>
              <a:t>의 개수가 늘어났을 테니까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2000" dirty="0" smtClean="0"/>
          </a:p>
          <a:p>
            <a:pPr lvl="1"/>
            <a:endParaRPr lang="en-US" altLang="ko-KR" sz="1600" dirty="0" smtClean="0"/>
          </a:p>
        </p:txBody>
      </p:sp>
      <p:pic>
        <p:nvPicPr>
          <p:cNvPr id="12290" name="Picture 2" descr="OS] 세마포어(Semaphore) vs 뮤텍스(Mutex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00"/>
          <a:stretch/>
        </p:blipFill>
        <p:spPr bwMode="auto">
          <a:xfrm>
            <a:off x="7826375" y="201223"/>
            <a:ext cx="2761031" cy="279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0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223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동기화와 상호 배제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39840" y="1087503"/>
            <a:ext cx="5415280" cy="5150420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뮤텍스락은</a:t>
            </a:r>
            <a:r>
              <a:rPr lang="ko-KR" altLang="en-US" sz="2000" dirty="0" smtClean="0"/>
              <a:t> 계속 </a:t>
            </a:r>
            <a:r>
              <a:rPr lang="en-US" altLang="ko-KR" sz="2000" dirty="0" smtClean="0"/>
              <a:t>while</a:t>
            </a:r>
            <a:r>
              <a:rPr lang="ko-KR" altLang="en-US" sz="2000" dirty="0" smtClean="0"/>
              <a:t>문을 돌면서 진입 가능 여부를 확인해서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를 낭비할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세마포는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뮤텍스락과</a:t>
            </a:r>
            <a:r>
              <a:rPr lang="ko-KR" altLang="en-US" sz="2000" dirty="0" smtClean="0"/>
              <a:t> 다르게 동작한다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wait</a:t>
            </a:r>
            <a:r>
              <a:rPr lang="ko-KR" altLang="en-US" sz="2000" dirty="0" smtClean="0"/>
              <a:t>함수가 대기하고 있는 프로세스를 대기 상태로 만든다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그리고 프로세스의 </a:t>
            </a:r>
            <a:r>
              <a:rPr lang="en-US" altLang="ko-KR" sz="2000" dirty="0" smtClean="0"/>
              <a:t>PCB</a:t>
            </a:r>
            <a:r>
              <a:rPr lang="ko-KR" altLang="en-US" sz="2000" dirty="0" smtClean="0"/>
              <a:t>를 대기 큐에 넣는다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</a:t>
            </a:r>
          </a:p>
          <a:p>
            <a:r>
              <a:rPr lang="ko-KR" altLang="en-US" sz="2000" dirty="0" smtClean="0"/>
              <a:t>다른 프로세스의 임계구역에서 작업이 끝나고 </a:t>
            </a:r>
            <a:r>
              <a:rPr lang="en-US" altLang="ko-KR" sz="2000" dirty="0" smtClean="0"/>
              <a:t>signal</a:t>
            </a:r>
            <a:r>
              <a:rPr lang="ko-KR" altLang="en-US" sz="2000" dirty="0" smtClean="0"/>
              <a:t>함수를 호출하면 </a:t>
            </a:r>
            <a:r>
              <a:rPr lang="ko-KR" altLang="en-US" sz="2000" dirty="0" err="1" smtClean="0"/>
              <a:t>대기큐에</a:t>
            </a:r>
            <a:r>
              <a:rPr lang="ko-KR" altLang="en-US" sz="2000" dirty="0" smtClean="0"/>
              <a:t> 있는 프로세스를 준비 상태로 변경 및 준비 큐로 옮긴다</a:t>
            </a:r>
            <a:r>
              <a:rPr lang="en-US" altLang="ko-KR" sz="2000" dirty="0" smtClean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13318" name="Picture 6" descr="https://velog.velcdn.com/images/kong2520/post/c65b6357-82ac-4b7e-97d6-1179cf2c975a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30" y="952817"/>
            <a:ext cx="5438418" cy="567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223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동기화와 상호 배제</a:t>
            </a:r>
            <a:endParaRPr lang="ko-KR" altLang="en-US" sz="3200" dirty="0"/>
          </a:p>
        </p:txBody>
      </p:sp>
      <p:pic>
        <p:nvPicPr>
          <p:cNvPr id="13316" name="Picture 4" descr="https://velog.velcdn.com/images/kong2520/post/1a91d03e-500e-4beb-86b0-1cb15201686a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4278"/>
            <a:ext cx="10576136" cy="513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9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01223"/>
            <a:ext cx="10515600" cy="60103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교착상태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24619"/>
            <a:ext cx="10515600" cy="136297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프로세스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가 있고 프로세스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가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프로세스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가 가진 자원의 사용이 끝나길 기다리고 있고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프로세스</a:t>
            </a:r>
            <a:r>
              <a:rPr lang="en-US" altLang="ko-KR" sz="2000" dirty="0" smtClean="0"/>
              <a:t>B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의 자원 사용이 끝나기를 기다리고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이렇게 서로 기다리다 어느 하나의 프로세스도 실행이 끝나지 않는 상태를 교착상태라고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식사하는 철학자 문제를 통해 교착상태를 설명할 수 있다</a:t>
            </a:r>
            <a:r>
              <a:rPr lang="en-US" altLang="ko-KR" sz="2000" dirty="0" smtClean="0"/>
              <a:t>.  </a:t>
            </a:r>
          </a:p>
        </p:txBody>
      </p:sp>
      <p:pic>
        <p:nvPicPr>
          <p:cNvPr id="1028" name="Picture 4" descr="https://velog.velcdn.com/images/spolice/post/828e5675-eb6e-45e7-a248-1768aa6d930a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69" y="2242868"/>
            <a:ext cx="3985251" cy="36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5400136" y="2743200"/>
            <a:ext cx="6314536" cy="3545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rgbClr val="212529"/>
                </a:solidFill>
                <a:latin typeface="-apple-system"/>
              </a:rPr>
              <a:t>철학자들은 왼쪽</a:t>
            </a:r>
            <a:r>
              <a:rPr lang="en-US" altLang="ko-KR" sz="2000" dirty="0" smtClean="0">
                <a:solidFill>
                  <a:srgbClr val="212529"/>
                </a:solidFill>
                <a:latin typeface="-apple-system"/>
              </a:rPr>
              <a:t>,</a:t>
            </a:r>
            <a:r>
              <a:rPr lang="ko-KR" altLang="en-US" sz="2000" dirty="0" smtClean="0">
                <a:solidFill>
                  <a:srgbClr val="212529"/>
                </a:solidFill>
                <a:latin typeface="-apple-system"/>
              </a:rPr>
              <a:t>오른쪽 순으로 포크를 </a:t>
            </a:r>
            <a:r>
              <a:rPr lang="ko-KR" altLang="en-US" sz="2000" dirty="0" err="1" smtClean="0">
                <a:solidFill>
                  <a:srgbClr val="212529"/>
                </a:solidFill>
                <a:latin typeface="-apple-system"/>
              </a:rPr>
              <a:t>집어들면</a:t>
            </a:r>
            <a:r>
              <a:rPr lang="ko-KR" altLang="en-US" sz="2000" dirty="0" smtClean="0">
                <a:solidFill>
                  <a:srgbClr val="212529"/>
                </a:solidFill>
                <a:latin typeface="-apple-system"/>
              </a:rPr>
              <a:t> 식사가 가능하고 식사 후에는 오른쪽</a:t>
            </a:r>
            <a:r>
              <a:rPr lang="en-US" altLang="ko-KR" sz="2000" dirty="0" smtClean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sz="2000" dirty="0" smtClean="0">
                <a:solidFill>
                  <a:srgbClr val="212529"/>
                </a:solidFill>
                <a:latin typeface="-apple-system"/>
              </a:rPr>
              <a:t>왼쪽 순으로 포크를 내려놓으며 식사를 마친다</a:t>
            </a:r>
            <a:r>
              <a:rPr lang="en-US" altLang="ko-KR" sz="2000" dirty="0" smtClean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r>
              <a:rPr lang="ko-KR" altLang="en-US" sz="2000" dirty="0" smtClean="0">
                <a:solidFill>
                  <a:srgbClr val="212529"/>
                </a:solidFill>
                <a:latin typeface="-apple-system"/>
              </a:rPr>
              <a:t>만약 철학자가 </a:t>
            </a:r>
            <a:r>
              <a:rPr lang="ko-KR" altLang="en-US" sz="2000" dirty="0">
                <a:solidFill>
                  <a:srgbClr val="212529"/>
                </a:solidFill>
                <a:latin typeface="-apple-system"/>
              </a:rPr>
              <a:t>식사 진행을 위해 </a:t>
            </a:r>
            <a:r>
              <a:rPr lang="ko-KR" altLang="en-US" sz="2000" dirty="0" smtClean="0">
                <a:solidFill>
                  <a:srgbClr val="212529"/>
                </a:solidFill>
                <a:latin typeface="-apple-system"/>
              </a:rPr>
              <a:t>자신의 왼쪽 포크를 </a:t>
            </a:r>
            <a:r>
              <a:rPr lang="ko-KR" altLang="en-US" sz="2000" dirty="0">
                <a:solidFill>
                  <a:srgbClr val="212529"/>
                </a:solidFill>
                <a:latin typeface="-apple-system"/>
              </a:rPr>
              <a:t>하나씩 동시에 집는다고 했을 때 </a:t>
            </a:r>
            <a:endParaRPr lang="en-US" altLang="ko-KR" sz="2000" dirty="0" smtClean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sz="2000" dirty="0" smtClean="0">
                <a:solidFill>
                  <a:srgbClr val="212529"/>
                </a:solidFill>
                <a:latin typeface="-apple-system"/>
              </a:rPr>
              <a:t>2</a:t>
            </a:r>
            <a:r>
              <a:rPr lang="ko-KR" altLang="en-US" sz="2000" dirty="0">
                <a:solidFill>
                  <a:srgbClr val="212529"/>
                </a:solidFill>
                <a:latin typeface="-apple-system"/>
              </a:rPr>
              <a:t>개의 포크를 모두 잡지 못해 </a:t>
            </a:r>
            <a:r>
              <a:rPr lang="ko-KR" altLang="en-US" sz="2000" dirty="0" smtClean="0">
                <a:solidFill>
                  <a:srgbClr val="212529"/>
                </a:solidFill>
                <a:latin typeface="-apple-system"/>
              </a:rPr>
              <a:t>교착상태에 </a:t>
            </a:r>
            <a:r>
              <a:rPr lang="ko-KR" altLang="en-US" sz="2000" dirty="0">
                <a:solidFill>
                  <a:srgbClr val="212529"/>
                </a:solidFill>
                <a:latin typeface="-apple-system"/>
              </a:rPr>
              <a:t>빠지는 모습이 생길 수 있다</a:t>
            </a:r>
            <a:r>
              <a:rPr lang="en-US" altLang="ko-KR" sz="2000" dirty="0">
                <a:solidFill>
                  <a:srgbClr val="212529"/>
                </a:solidFill>
                <a:latin typeface="-apple-system"/>
              </a:rPr>
              <a:t>. </a:t>
            </a:r>
          </a:p>
          <a:p>
            <a:r>
              <a:rPr lang="ko-KR" altLang="en-US" sz="2000" dirty="0" err="1" smtClean="0"/>
              <a:t>뮤텍스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락에서도</a:t>
            </a:r>
            <a:r>
              <a:rPr lang="ko-KR" altLang="en-US" sz="2000" dirty="0" smtClean="0"/>
              <a:t> 이런 교착 상태가 발생할 수 있다</a:t>
            </a:r>
            <a:r>
              <a:rPr lang="en-US" altLang="ko-KR" sz="20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981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1131</Words>
  <Application>Microsoft Office PowerPoint</Application>
  <PresentationFormat>와이드스크린</PresentationFormat>
  <Paragraphs>174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-apple-system</vt:lpstr>
      <vt:lpstr>맑은 고딕</vt:lpstr>
      <vt:lpstr>Arial</vt:lpstr>
      <vt:lpstr>Office 테마</vt:lpstr>
      <vt:lpstr>프로세스의 동기화 및 교착상태 </vt:lpstr>
      <vt:lpstr>PowerPoint 프레젠테이션</vt:lpstr>
      <vt:lpstr>동기화와 상호 배제</vt:lpstr>
      <vt:lpstr>동기화와 상호 배제</vt:lpstr>
      <vt:lpstr>동기화와 상호 배제</vt:lpstr>
      <vt:lpstr>동기화와 상호 배제</vt:lpstr>
      <vt:lpstr>동기화와 상호 배제</vt:lpstr>
      <vt:lpstr>동기화와 상호 배제</vt:lpstr>
      <vt:lpstr>교착상태</vt:lpstr>
      <vt:lpstr>교착상태 발생 조건</vt:lpstr>
      <vt:lpstr>교착상태 발생 조건</vt:lpstr>
      <vt:lpstr>교착상태 해결 방법</vt:lpstr>
      <vt:lpstr>교착상태 해결 방법</vt:lpstr>
      <vt:lpstr>교착상태 해결 방법</vt:lpstr>
      <vt:lpstr>교착상태 해결 방법</vt:lpstr>
      <vt:lpstr>교착상태 해결 방법</vt:lpstr>
      <vt:lpstr>출처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HH_amd</dc:creator>
  <cp:lastModifiedBy>HH_amd</cp:lastModifiedBy>
  <cp:revision>112</cp:revision>
  <dcterms:created xsi:type="dcterms:W3CDTF">2024-11-08T07:34:11Z</dcterms:created>
  <dcterms:modified xsi:type="dcterms:W3CDTF">2024-11-12T05:37:02Z</dcterms:modified>
</cp:coreProperties>
</file>