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8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9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10/30/2024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 descr="파란색과 분홍색의 추상적인 폭발">
            <a:extLst>
              <a:ext uri="{FF2B5EF4-FFF2-40B4-BE49-F238E27FC236}">
                <a16:creationId xmlns:a16="http://schemas.microsoft.com/office/drawing/2014/main" id="{C59639EB-EABC-9092-C36F-DB08FA55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5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8C5339A-4ACE-06C0-1D01-292FDF9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5" y="1850581"/>
            <a:ext cx="7063739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JVM</a:t>
            </a:r>
            <a:endParaRPr lang="ko-KR" altLang="en-US" dirty="0">
              <a:solidFill>
                <a:srgbClr val="FFFFFF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0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0888C-E374-22C9-43AD-1FDAF039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JVM: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정의와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2E6E9-25E2-73FB-9D14-2D0504CD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정의</a:t>
            </a:r>
            <a:endParaRPr lang="en-US" altLang="ko-KR" b="1" dirty="0"/>
          </a:p>
          <a:p>
            <a:pPr lvl="1"/>
            <a:r>
              <a:rPr lang="en-US" altLang="ko-KR" dirty="0"/>
              <a:t>Java Bytecode </a:t>
            </a:r>
            <a:r>
              <a:rPr lang="ko-KR" altLang="en-US" dirty="0"/>
              <a:t>를 </a:t>
            </a:r>
            <a:r>
              <a:rPr lang="en-US" altLang="ko-KR" dirty="0"/>
              <a:t>Load, Verify, Run </a:t>
            </a:r>
            <a:r>
              <a:rPr lang="ko-KR" altLang="en-US" dirty="0"/>
              <a:t>하는 역할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프로그래밍을 실행시키기 때문에 </a:t>
            </a:r>
            <a:r>
              <a:rPr lang="en-US" altLang="ko-KR" dirty="0"/>
              <a:t>Java </a:t>
            </a:r>
            <a:r>
              <a:rPr lang="ko-KR" altLang="en-US" dirty="0"/>
              <a:t>언어의 </a:t>
            </a:r>
            <a:r>
              <a:rPr lang="en-US" altLang="ko-KR" dirty="0"/>
              <a:t>core</a:t>
            </a:r>
            <a:r>
              <a:rPr lang="ko-KR" altLang="en-US" dirty="0"/>
              <a:t>이면서 </a:t>
            </a:r>
            <a:r>
              <a:rPr lang="en-US" altLang="ko-KR" b="1" dirty="0">
                <a:solidFill>
                  <a:srgbClr val="FF0000"/>
                </a:solidFill>
              </a:rPr>
              <a:t>Interpreter</a:t>
            </a:r>
            <a:r>
              <a:rPr lang="ko-KR" altLang="en-US" dirty="0"/>
              <a:t>로 알려짐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b="1" dirty="0"/>
              <a:t>역할</a:t>
            </a:r>
            <a:endParaRPr lang="en-US" altLang="ko-KR" b="1" dirty="0"/>
          </a:p>
          <a:p>
            <a:pPr lvl="1"/>
            <a:r>
              <a:rPr lang="en-US" altLang="ko-KR" dirty="0"/>
              <a:t>OS</a:t>
            </a:r>
            <a:r>
              <a:rPr lang="ko-KR" altLang="en-US" dirty="0"/>
              <a:t>와 </a:t>
            </a:r>
            <a:r>
              <a:rPr lang="en-US" altLang="ko-KR" dirty="0"/>
              <a:t>Java </a:t>
            </a:r>
            <a:r>
              <a:rPr lang="ko-KR" altLang="en-US" dirty="0"/>
              <a:t>애플리케이션 사이의 중개자 역할</a:t>
            </a:r>
            <a:endParaRPr lang="en-US" altLang="ko-KR" dirty="0"/>
          </a:p>
          <a:p>
            <a:pPr lvl="1"/>
            <a:r>
              <a:rPr lang="en-US" altLang="ko-KR" dirty="0"/>
              <a:t>Java Bytecode </a:t>
            </a:r>
            <a:r>
              <a:rPr lang="ko-KR" altLang="en-US" dirty="0"/>
              <a:t>를 실행할 수 있는 환경을 제공</a:t>
            </a:r>
            <a:endParaRPr lang="en-US" altLang="ko-KR" dirty="0"/>
          </a:p>
          <a:p>
            <a:pPr lvl="1"/>
            <a:r>
              <a:rPr lang="en-US" altLang="ko-KR" b="1" dirty="0"/>
              <a:t>Java Bytecode</a:t>
            </a:r>
            <a:r>
              <a:rPr lang="ko-KR" altLang="en-US" b="1" dirty="0"/>
              <a:t>를 </a:t>
            </a:r>
            <a:r>
              <a:rPr lang="en-US" altLang="ko-KR" b="1" dirty="0"/>
              <a:t>Machine </a:t>
            </a:r>
            <a:r>
              <a:rPr lang="en-US" altLang="ko-KR" b="1" dirty="0">
                <a:solidFill>
                  <a:schemeClr val="tx1"/>
                </a:solidFill>
              </a:rPr>
              <a:t>Code</a:t>
            </a:r>
            <a:r>
              <a:rPr lang="ko-KR" altLang="en-US" b="1" dirty="0">
                <a:solidFill>
                  <a:schemeClr val="tx1"/>
                </a:solidFill>
              </a:rPr>
              <a:t>로 </a:t>
            </a:r>
            <a:r>
              <a:rPr lang="ko-KR" altLang="en-US" b="1" dirty="0">
                <a:solidFill>
                  <a:srgbClr val="FF0000"/>
                </a:solidFill>
              </a:rPr>
              <a:t>변환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플랫폼에 독립적이며</a:t>
            </a:r>
            <a:r>
              <a:rPr lang="en-US" altLang="ko-KR" b="1" dirty="0"/>
              <a:t>, OS</a:t>
            </a:r>
            <a:r>
              <a:rPr lang="ko-KR" altLang="en-US" b="1" dirty="0"/>
              <a:t>에 상관없이 어디서든 </a:t>
            </a:r>
            <a:r>
              <a:rPr lang="en-US" altLang="ko-KR" b="1" dirty="0"/>
              <a:t>JAVA </a:t>
            </a:r>
            <a:r>
              <a:rPr lang="ko-KR" altLang="en-US" b="1" dirty="0"/>
              <a:t>애플리케이션을 실행할 수 있게 함</a:t>
            </a:r>
            <a:endParaRPr lang="en-US" altLang="ko-KR" b="1" dirty="0"/>
          </a:p>
          <a:p>
            <a:pPr lvl="1"/>
            <a:r>
              <a:rPr lang="en-US" altLang="ko-KR" dirty="0"/>
              <a:t>JRE</a:t>
            </a:r>
            <a:r>
              <a:rPr lang="ko-KR" altLang="en-US" dirty="0"/>
              <a:t>와 </a:t>
            </a:r>
            <a:r>
              <a:rPr lang="en-US" altLang="ko-KR" dirty="0"/>
              <a:t>JDK</a:t>
            </a:r>
            <a:r>
              <a:rPr lang="ko-KR" altLang="en-US" dirty="0"/>
              <a:t>에 포함되어 </a:t>
            </a:r>
            <a:r>
              <a:rPr lang="en-US" altLang="ko-KR" dirty="0"/>
              <a:t>Java </a:t>
            </a:r>
            <a:r>
              <a:rPr lang="ko-KR" altLang="en-US" dirty="0"/>
              <a:t>프로그래밍을 도움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645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0CFD-B1D0-14DB-D2BF-5518D54D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JVM: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연관 기술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91F05F-7F61-C8E3-22AD-F28C1DF4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572705"/>
            <a:ext cx="10659110" cy="49201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Javac</a:t>
            </a:r>
            <a:endParaRPr lang="en-US" altLang="ko-KR" b="1" dirty="0"/>
          </a:p>
          <a:p>
            <a:pPr lvl="1"/>
            <a:r>
              <a:rPr lang="ko-KR" altLang="en-US" dirty="0"/>
              <a:t>작성된 </a:t>
            </a:r>
            <a:r>
              <a:rPr lang="en-US" altLang="ko-KR" dirty="0"/>
              <a:t>Java </a:t>
            </a:r>
            <a:r>
              <a:rPr lang="ko-KR" altLang="en-US" dirty="0"/>
              <a:t>소스 코드를 </a:t>
            </a:r>
            <a:r>
              <a:rPr lang="en-US" altLang="ko-KR" dirty="0"/>
              <a:t>JVM</a:t>
            </a:r>
            <a:r>
              <a:rPr lang="ko-KR" altLang="en-US" dirty="0"/>
              <a:t>에서 실행이 가능한 </a:t>
            </a:r>
            <a:r>
              <a:rPr lang="en-US" altLang="ko-KR" dirty="0"/>
              <a:t>Bytecode</a:t>
            </a:r>
            <a:r>
              <a:rPr lang="ko-KR" altLang="en-US" dirty="0"/>
              <a:t>로 바꾸는 </a:t>
            </a:r>
            <a:r>
              <a:rPr lang="ko-KR" altLang="en-US" b="1" dirty="0"/>
              <a:t>컴파일러</a:t>
            </a:r>
            <a:endParaRPr lang="en-US" altLang="ko-KR" b="1" dirty="0"/>
          </a:p>
          <a:p>
            <a:pPr lvl="1"/>
            <a:r>
              <a:rPr lang="en-US" altLang="ko-KR" b="1" dirty="0"/>
              <a:t>Hello.java</a:t>
            </a:r>
            <a:r>
              <a:rPr lang="ko-KR" altLang="en-US" b="1" dirty="0"/>
              <a:t>를 </a:t>
            </a:r>
            <a:r>
              <a:rPr lang="en-US" altLang="ko-KR" b="1" dirty="0" err="1"/>
              <a:t>Hello.class</a:t>
            </a:r>
            <a:r>
              <a:rPr lang="en-US" altLang="ko-KR" b="1" dirty="0"/>
              <a:t> </a:t>
            </a:r>
            <a:r>
              <a:rPr lang="ko-KR" altLang="en-US" b="1" dirty="0"/>
              <a:t>로 변환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Just-in-time Compiler (JIT)</a:t>
            </a:r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의 일부</a:t>
            </a:r>
            <a:endParaRPr lang="en-US" altLang="ko-KR" dirty="0"/>
          </a:p>
          <a:p>
            <a:pPr lvl="1"/>
            <a:r>
              <a:rPr lang="en-US" altLang="ko-KR" b="1" dirty="0"/>
              <a:t>Bytecode(</a:t>
            </a:r>
            <a:r>
              <a:rPr lang="en-US" altLang="ko-KR" b="1" dirty="0" err="1"/>
              <a:t>Hello.class</a:t>
            </a:r>
            <a:r>
              <a:rPr lang="en-US" altLang="ko-KR" b="1" dirty="0"/>
              <a:t>)</a:t>
            </a:r>
            <a:r>
              <a:rPr lang="ko-KR" altLang="en-US" b="1" dirty="0"/>
              <a:t>에서 </a:t>
            </a:r>
            <a:r>
              <a:rPr lang="en-US" altLang="ko-KR" b="1" dirty="0"/>
              <a:t>Machine Code</a:t>
            </a:r>
            <a:r>
              <a:rPr lang="ko-KR" altLang="en-US" b="1" dirty="0"/>
              <a:t>로의 변환</a:t>
            </a:r>
            <a:r>
              <a:rPr lang="ko-KR" altLang="en-US" dirty="0"/>
              <a:t>을 최적화함</a:t>
            </a:r>
            <a:endParaRPr lang="en-US" altLang="ko-KR" dirty="0"/>
          </a:p>
          <a:p>
            <a:pPr lvl="1"/>
            <a:r>
              <a:rPr lang="ko-KR" altLang="en-US" dirty="0"/>
              <a:t>비슷한 </a:t>
            </a:r>
            <a:r>
              <a:rPr lang="en-US" altLang="ko-KR" dirty="0"/>
              <a:t>Bytecode</a:t>
            </a:r>
            <a:r>
              <a:rPr lang="ko-KR" altLang="en-US" dirty="0"/>
              <a:t>를 동시에 </a:t>
            </a:r>
            <a:r>
              <a:rPr lang="en-US" altLang="ko-KR" dirty="0"/>
              <a:t>Compile </a:t>
            </a:r>
            <a:r>
              <a:rPr lang="ko-KR" altLang="en-US" dirty="0"/>
              <a:t>되도록 선택해서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Compile </a:t>
            </a:r>
            <a:r>
              <a:rPr lang="ko-KR" altLang="en-US" dirty="0"/>
              <a:t>시간을 줄임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Javadoc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소스 코드의 </a:t>
            </a:r>
            <a:r>
              <a:rPr lang="en-US" altLang="ko-KR" dirty="0"/>
              <a:t>API </a:t>
            </a:r>
            <a:r>
              <a:rPr lang="ko-KR" altLang="en-US" dirty="0"/>
              <a:t>명세를 </a:t>
            </a:r>
            <a:r>
              <a:rPr lang="en-US" altLang="ko-KR" dirty="0"/>
              <a:t>HTML</a:t>
            </a:r>
            <a:r>
              <a:rPr lang="ko-KR" altLang="en-US" dirty="0"/>
              <a:t>로 변경시키는 </a:t>
            </a:r>
            <a:r>
              <a:rPr lang="en-US" altLang="ko-KR" dirty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8050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F8328-179E-A3B2-8BE6-C528D009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64867"/>
            <a:ext cx="1065911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JVM: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D4FCFB-BFF7-7F89-6705-405B44F70F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2" b="1"/>
          <a:stretch/>
        </p:blipFill>
        <p:spPr>
          <a:xfrm>
            <a:off x="755650" y="1468876"/>
            <a:ext cx="7683639" cy="487808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5F7A65E-1DFC-11E7-CD3B-B0F88252598D}"/>
              </a:ext>
            </a:extLst>
          </p:cNvPr>
          <p:cNvSpPr/>
          <p:nvPr/>
        </p:nvSpPr>
        <p:spPr>
          <a:xfrm>
            <a:off x="2898372" y="3745149"/>
            <a:ext cx="953311" cy="2529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DEDA61-030C-F966-9494-3A83ABF3E32E}"/>
              </a:ext>
            </a:extLst>
          </p:cNvPr>
          <p:cNvSpPr/>
          <p:nvPr/>
        </p:nvSpPr>
        <p:spPr>
          <a:xfrm>
            <a:off x="4934697" y="3732179"/>
            <a:ext cx="953311" cy="2658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51A5C2-0627-73E6-9ADD-F50FBB518804}"/>
              </a:ext>
            </a:extLst>
          </p:cNvPr>
          <p:cNvSpPr/>
          <p:nvPr/>
        </p:nvSpPr>
        <p:spPr>
          <a:xfrm>
            <a:off x="3609558" y="5556115"/>
            <a:ext cx="1701273" cy="4263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8DCAD09-E777-AD77-D9C0-8362054C12FA}"/>
              </a:ext>
            </a:extLst>
          </p:cNvPr>
          <p:cNvCxnSpPr>
            <a:cxnSpLocks/>
          </p:cNvCxnSpPr>
          <p:nvPr/>
        </p:nvCxnSpPr>
        <p:spPr>
          <a:xfrm flipV="1">
            <a:off x="5175115" y="1992169"/>
            <a:ext cx="3560323" cy="1538972"/>
          </a:xfrm>
          <a:prstGeom prst="bentConnector3">
            <a:avLst>
              <a:gd name="adj1" fmla="val 10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0507F8-6B4A-07B9-428E-5E45B7E0C63B}"/>
              </a:ext>
            </a:extLst>
          </p:cNvPr>
          <p:cNvSpPr/>
          <p:nvPr/>
        </p:nvSpPr>
        <p:spPr>
          <a:xfrm>
            <a:off x="8800351" y="1617351"/>
            <a:ext cx="2533407" cy="741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OS</a:t>
            </a:r>
            <a:endParaRPr lang="ko-KR" altLang="en-US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CC4AE8-0F83-F908-8D11-87ADE9F88014}"/>
              </a:ext>
            </a:extLst>
          </p:cNvPr>
          <p:cNvSpPr/>
          <p:nvPr/>
        </p:nvSpPr>
        <p:spPr>
          <a:xfrm>
            <a:off x="8800350" y="2990952"/>
            <a:ext cx="2533407" cy="7412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HW</a:t>
            </a:r>
            <a:endParaRPr lang="ko-KR" altLang="en-US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A7214A-CCF8-4945-8F6E-F3D95496FB4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10067054" y="2358578"/>
            <a:ext cx="1" cy="632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06D1A4D-8B21-F01E-59B9-6BF077EFFC03}"/>
              </a:ext>
            </a:extLst>
          </p:cNvPr>
          <p:cNvCxnSpPr/>
          <p:nvPr/>
        </p:nvCxnSpPr>
        <p:spPr>
          <a:xfrm>
            <a:off x="496111" y="3287948"/>
            <a:ext cx="823932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1998DC-FCC7-2B66-5F9D-404EBC4207DE}"/>
              </a:ext>
            </a:extLst>
          </p:cNvPr>
          <p:cNvSpPr txBox="1"/>
          <p:nvPr/>
        </p:nvSpPr>
        <p:spPr>
          <a:xfrm>
            <a:off x="6731540" y="2879387"/>
            <a:ext cx="162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Compile-time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8EA1F9-46E7-61C9-D273-BF7E68FE81C5}"/>
              </a:ext>
            </a:extLst>
          </p:cNvPr>
          <p:cNvSpPr txBox="1"/>
          <p:nvPr/>
        </p:nvSpPr>
        <p:spPr>
          <a:xfrm>
            <a:off x="6731540" y="3314209"/>
            <a:ext cx="162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Run-time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0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1561F-5126-05CA-53BD-039D98E7F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153BF-7F14-1E4C-1B60-EF29C9E8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JVM: Class 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DC6F4-309A-CDC3-AA1C-C8CDF0CC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127" y="1455974"/>
            <a:ext cx="8417533" cy="50369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Class Loader</a:t>
            </a:r>
          </a:p>
          <a:p>
            <a:pPr lvl="1"/>
            <a:r>
              <a:rPr lang="en-US" altLang="ko-KR" b="1" dirty="0"/>
              <a:t>Loading</a:t>
            </a:r>
          </a:p>
          <a:p>
            <a:pPr lvl="2"/>
            <a:r>
              <a:rPr lang="en-US" altLang="ko-KR" dirty="0" err="1"/>
              <a:t>Hello.class</a:t>
            </a:r>
            <a:r>
              <a:rPr lang="ko-KR" altLang="en-US" dirty="0"/>
              <a:t>를 읽은 후</a:t>
            </a:r>
            <a:r>
              <a:rPr lang="en-US" altLang="ko-KR" dirty="0"/>
              <a:t>, binary data</a:t>
            </a:r>
            <a:r>
              <a:rPr lang="ko-KR" altLang="en-US" dirty="0"/>
              <a:t>를 읽어서 </a:t>
            </a:r>
            <a:r>
              <a:rPr lang="en-US" altLang="ko-KR" b="1" dirty="0">
                <a:solidFill>
                  <a:srgbClr val="FF0000"/>
                </a:solidFill>
              </a:rPr>
              <a:t>Method Area</a:t>
            </a:r>
            <a:r>
              <a:rPr lang="ko-KR" altLang="en-US" dirty="0"/>
              <a:t>에 저장함</a:t>
            </a:r>
            <a:endParaRPr lang="en-US" altLang="ko-KR" dirty="0"/>
          </a:p>
          <a:p>
            <a:pPr lvl="2"/>
            <a:r>
              <a:rPr lang="ko-KR" altLang="en-US" b="1" dirty="0"/>
              <a:t>각 </a:t>
            </a:r>
            <a:r>
              <a:rPr lang="en-US" altLang="ko-KR" b="1" dirty="0"/>
              <a:t>class </a:t>
            </a:r>
            <a:r>
              <a:rPr lang="ko-KR" altLang="en-US" b="1" dirty="0"/>
              <a:t>파일에 대해서</a:t>
            </a:r>
            <a:r>
              <a:rPr lang="ko-KR" altLang="en-US" dirty="0"/>
              <a:t> 아래의 정보를 저장한 후</a:t>
            </a:r>
            <a:r>
              <a:rPr lang="en-US" altLang="ko-KR" b="1" dirty="0"/>
              <a:t>, Class </a:t>
            </a:r>
            <a:r>
              <a:rPr lang="ko-KR" altLang="en-US" b="1" dirty="0"/>
              <a:t>자료형 객체를 만듦</a:t>
            </a:r>
            <a:endParaRPr lang="en-US" altLang="ko-KR" b="1" dirty="0"/>
          </a:p>
          <a:p>
            <a:pPr marL="1714500" lvl="3" indent="-342900">
              <a:buAutoNum type="arabicPeriod"/>
            </a:pPr>
            <a:r>
              <a:rPr lang="en-US" altLang="ko-KR" dirty="0"/>
              <a:t>Load</a:t>
            </a:r>
            <a:r>
              <a:rPr lang="ko-KR" altLang="en-US" dirty="0"/>
              <a:t>된 </a:t>
            </a:r>
            <a:r>
              <a:rPr lang="en-US" altLang="ko-KR" dirty="0"/>
              <a:t>Class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부모 클래스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ko-KR" altLang="en-US" dirty="0"/>
              <a:t>접근 </a:t>
            </a:r>
            <a:r>
              <a:rPr lang="ko-KR" altLang="en-US" dirty="0" err="1"/>
              <a:t>제어자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메서드 정보</a:t>
            </a:r>
            <a:endParaRPr lang="en-US" altLang="ko-KR" dirty="0"/>
          </a:p>
          <a:p>
            <a:pPr marL="1143000" marR="0" lvl="2" indent="-2286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1B2830">
                  <a:lumMod val="75000"/>
                  <a:lumOff val="25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70" normalizeH="0" baseline="0" noProof="0" dirty="0">
                <a:ln>
                  <a:noFill/>
                </a:ln>
                <a:solidFill>
                  <a:srgbClr val="1B2830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rPr>
              <a:t>이 </a:t>
            </a:r>
            <a:r>
              <a:rPr lang="ko-KR" altLang="en-US" b="1" dirty="0">
                <a:solidFill>
                  <a:srgbClr val="1B2830"/>
                </a:solidFill>
                <a:latin typeface="Malgun Gothic Semilight"/>
              </a:rPr>
              <a:t>때 생성된 객체는 </a:t>
            </a:r>
            <a:r>
              <a:rPr lang="en-US" altLang="ko-KR" b="1" dirty="0">
                <a:solidFill>
                  <a:srgbClr val="FF0000"/>
                </a:solidFill>
                <a:latin typeface="Malgun Gothic Semilight"/>
              </a:rPr>
              <a:t>Heap</a:t>
            </a:r>
            <a:r>
              <a:rPr lang="ko-KR" altLang="en-US" b="1" dirty="0">
                <a:solidFill>
                  <a:schemeClr val="tx1"/>
                </a:solidFill>
                <a:latin typeface="Malgun Gothic Semilight"/>
              </a:rPr>
              <a:t>에</a:t>
            </a:r>
            <a:r>
              <a:rPr lang="ko-KR" altLang="en-US" b="1" dirty="0">
                <a:solidFill>
                  <a:srgbClr val="1B2830"/>
                </a:solidFill>
                <a:latin typeface="Malgun Gothic Semilight"/>
              </a:rPr>
              <a:t>서 </a:t>
            </a:r>
            <a:r>
              <a:rPr lang="en-US" altLang="ko-KR" b="1" dirty="0">
                <a:solidFill>
                  <a:srgbClr val="1B2830"/>
                </a:solidFill>
                <a:latin typeface="Malgun Gothic Semilight"/>
              </a:rPr>
              <a:t>Class</a:t>
            </a:r>
            <a:r>
              <a:rPr lang="ko-KR" altLang="en-US" b="1" dirty="0">
                <a:solidFill>
                  <a:srgbClr val="1B2830"/>
                </a:solidFill>
                <a:latin typeface="Malgun Gothic Semilight"/>
              </a:rPr>
              <a:t>의 정보를 나타날 때 사용</a:t>
            </a:r>
            <a:endParaRPr lang="en-US" altLang="ko-KR" b="1" dirty="0">
              <a:solidFill>
                <a:srgbClr val="1B2830"/>
              </a:solidFill>
              <a:latin typeface="Malgun Gothic Semilight"/>
            </a:endParaRPr>
          </a:p>
          <a:p>
            <a:pPr marL="914400" marR="0" lvl="2" indent="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1B2830">
                  <a:lumMod val="75000"/>
                  <a:lumOff val="25000"/>
                </a:srgbClr>
              </a:buClr>
              <a:buSzTx/>
              <a:buNone/>
              <a:tabLst/>
              <a:defRPr/>
            </a:pPr>
            <a:endParaRPr lang="en-US" altLang="ko-KR" b="1" dirty="0"/>
          </a:p>
          <a:p>
            <a:pPr lvl="1"/>
            <a:r>
              <a:rPr lang="en-US" altLang="ko-KR" b="1" dirty="0"/>
              <a:t>Linking</a:t>
            </a:r>
          </a:p>
          <a:p>
            <a:pPr lvl="2"/>
            <a:r>
              <a:rPr lang="ko-KR" altLang="en-US" dirty="0"/>
              <a:t>검증</a:t>
            </a:r>
            <a:r>
              <a:rPr lang="en-US" altLang="ko-KR" b="1" dirty="0"/>
              <a:t>,</a:t>
            </a:r>
            <a:r>
              <a:rPr lang="ko-KR" altLang="en-US" b="1" dirty="0"/>
              <a:t> 준비</a:t>
            </a:r>
            <a:r>
              <a:rPr lang="en-US" altLang="ko-KR" b="1" dirty="0"/>
              <a:t>, </a:t>
            </a:r>
            <a:r>
              <a:rPr lang="ko-KR" altLang="en-US" dirty="0"/>
              <a:t>해결</a:t>
            </a:r>
            <a:r>
              <a:rPr lang="ko-KR" altLang="en-US" b="1" dirty="0"/>
              <a:t>의 단계를 거침</a:t>
            </a:r>
            <a:endParaRPr lang="en-US" altLang="ko-KR" b="1" dirty="0"/>
          </a:p>
          <a:p>
            <a:pPr marL="914400" lvl="2" indent="0">
              <a:buNone/>
            </a:pPr>
            <a:endParaRPr lang="en-US" altLang="ko-KR" b="1" dirty="0"/>
          </a:p>
          <a:p>
            <a:pPr lvl="1"/>
            <a:r>
              <a:rPr lang="en-US" altLang="ko-KR" b="1" dirty="0"/>
              <a:t>Initialization</a:t>
            </a:r>
          </a:p>
          <a:p>
            <a:pPr lvl="2"/>
            <a:r>
              <a:rPr lang="ko-KR" altLang="en-US" b="1" dirty="0"/>
              <a:t>모든 </a:t>
            </a:r>
            <a:r>
              <a:rPr lang="en-US" altLang="ko-KR" b="1" dirty="0"/>
              <a:t>static </a:t>
            </a:r>
            <a:r>
              <a:rPr lang="ko-KR" altLang="en-US" b="1" dirty="0"/>
              <a:t>변수들에 소스 코드에서 정의된 값이 대입되게 됨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0DEC4-6E59-2C95-3645-435BD727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9" y="2094521"/>
            <a:ext cx="2900268" cy="26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E7B7E-72A2-51A7-C57D-90C66A197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1436E-211C-74B5-C793-0EE03945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64867"/>
            <a:ext cx="1065911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JVM: Runtime Data Area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6D0499-C0B5-CD4C-EEFF-B762F0AA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3011905"/>
            <a:ext cx="4239217" cy="36295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D0CB56-9F6D-6E50-F3FC-8D9BAA1E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4" y="1443825"/>
            <a:ext cx="4236583" cy="637894"/>
          </a:xfrm>
          <a:prstGeom prst="rect">
            <a:avLst/>
          </a:prstGeom>
        </p:spPr>
      </p:pic>
      <p:sp>
        <p:nvSpPr>
          <p:cNvPr id="12" name="사다리꼴 11">
            <a:extLst>
              <a:ext uri="{FF2B5EF4-FFF2-40B4-BE49-F238E27FC236}">
                <a16:creationId xmlns:a16="http://schemas.microsoft.com/office/drawing/2014/main" id="{68D064CE-BD46-F019-786E-69E2FDB49749}"/>
              </a:ext>
            </a:extLst>
          </p:cNvPr>
          <p:cNvSpPr/>
          <p:nvPr/>
        </p:nvSpPr>
        <p:spPr>
          <a:xfrm>
            <a:off x="1586334" y="2125386"/>
            <a:ext cx="2596802" cy="803726"/>
          </a:xfrm>
          <a:prstGeom prst="trapezoi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46864B0-AC0B-E099-0BCC-BF350E2DDF15}"/>
              </a:ext>
            </a:extLst>
          </p:cNvPr>
          <p:cNvSpPr txBox="1">
            <a:spLocks/>
          </p:cNvSpPr>
          <p:nvPr/>
        </p:nvSpPr>
        <p:spPr>
          <a:xfrm>
            <a:off x="5448812" y="1239544"/>
            <a:ext cx="5976743" cy="5553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정의</a:t>
            </a:r>
            <a:endParaRPr lang="en-US" altLang="ko-KR" b="1" dirty="0"/>
          </a:p>
          <a:p>
            <a:pPr lvl="1"/>
            <a:r>
              <a:rPr lang="en-US" altLang="ko-KR" dirty="0"/>
              <a:t>JVM</a:t>
            </a:r>
            <a:r>
              <a:rPr lang="ko-KR" altLang="en-US" dirty="0"/>
              <a:t>이 프로그램을 수행하기 위해 </a:t>
            </a:r>
            <a:r>
              <a:rPr lang="en-US" altLang="ko-KR" dirty="0"/>
              <a:t>OS</a:t>
            </a:r>
            <a:r>
              <a:rPr lang="ko-KR" altLang="en-US" dirty="0"/>
              <a:t>로부터 별도로 할당 받은 </a:t>
            </a:r>
            <a:r>
              <a:rPr lang="ko-KR" altLang="en-US" b="1" dirty="0"/>
              <a:t>메모리 공간</a:t>
            </a: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en-US" altLang="ko-KR" b="1" dirty="0"/>
              <a:t>PC Register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에서 쓰이는 </a:t>
            </a:r>
            <a:r>
              <a:rPr lang="en-US" altLang="ko-KR" dirty="0"/>
              <a:t>Register</a:t>
            </a:r>
            <a:r>
              <a:rPr lang="ko-KR" altLang="en-US" dirty="0"/>
              <a:t>와는 </a:t>
            </a:r>
            <a:r>
              <a:rPr lang="ko-KR" altLang="en-US" b="1" dirty="0"/>
              <a:t>다름</a:t>
            </a:r>
            <a:endParaRPr lang="en-US" altLang="ko-KR" b="1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Thread</a:t>
            </a:r>
            <a:r>
              <a:rPr lang="ko-KR" altLang="en-US" dirty="0"/>
              <a:t> 별로 하나씩 존재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(=</a:t>
            </a:r>
            <a:r>
              <a:rPr lang="ko-KR" altLang="en-US" b="1" dirty="0"/>
              <a:t>다른 </a:t>
            </a:r>
            <a:r>
              <a:rPr lang="en-US" altLang="ko-KR" b="1" dirty="0"/>
              <a:t>Thread</a:t>
            </a:r>
            <a:r>
              <a:rPr lang="ko-KR" altLang="en-US" b="1" dirty="0"/>
              <a:t>와 공유되지 않음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1"/>
            <a:r>
              <a:rPr lang="ko-KR" altLang="en-US" b="1" dirty="0"/>
              <a:t>현재 실행 중인 </a:t>
            </a:r>
            <a:r>
              <a:rPr lang="en-US" altLang="ko-KR" b="1" dirty="0"/>
              <a:t>JVM Instruction</a:t>
            </a:r>
            <a:r>
              <a:rPr lang="ko-KR" altLang="en-US" b="1" dirty="0"/>
              <a:t>의 주소를 저장</a:t>
            </a: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en-US" altLang="ko-KR" b="1" dirty="0"/>
              <a:t>JVM Stack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Thread</a:t>
            </a:r>
            <a:r>
              <a:rPr lang="ko-KR" altLang="en-US" dirty="0"/>
              <a:t> 별로 하나씩 존재</a:t>
            </a:r>
            <a:endParaRPr lang="en-US" altLang="ko-KR" dirty="0"/>
          </a:p>
          <a:p>
            <a:pPr lvl="1"/>
            <a:r>
              <a:rPr lang="ko-KR" altLang="en-US" b="1" dirty="0"/>
              <a:t>메서드의 정보 저장</a:t>
            </a:r>
            <a:endParaRPr lang="en-US" altLang="ko-KR" b="1" dirty="0"/>
          </a:p>
          <a:p>
            <a:pPr lvl="1"/>
            <a:r>
              <a:rPr lang="en-US" altLang="ko-KR" b="1" dirty="0"/>
              <a:t>Thread</a:t>
            </a:r>
            <a:r>
              <a:rPr lang="ko-KR" altLang="en-US" b="1" dirty="0"/>
              <a:t>가 </a:t>
            </a:r>
            <a:r>
              <a:rPr lang="en-US" altLang="ko-KR" b="1" dirty="0"/>
              <a:t>Terminate</a:t>
            </a:r>
            <a:r>
              <a:rPr lang="ko-KR" altLang="en-US" b="1" dirty="0"/>
              <a:t> 된다면</a:t>
            </a:r>
            <a:r>
              <a:rPr lang="en-US" altLang="ko-KR" b="1" dirty="0"/>
              <a:t>, JVM</a:t>
            </a:r>
            <a:r>
              <a:rPr lang="ko-KR" altLang="en-US" b="1" dirty="0"/>
              <a:t>에 의해 삭제됨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7742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779DB-1733-A4E7-7344-03C48D55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6326-ED8C-59A0-E20D-784BAF4E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64867"/>
            <a:ext cx="1065911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JVM: Runtime Data Area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7C7895-00CF-37D4-47AB-72E61B2D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3011905"/>
            <a:ext cx="4239217" cy="36295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0CB8EB-1E64-10E7-19CC-FB369760F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4" y="1443825"/>
            <a:ext cx="4236583" cy="637894"/>
          </a:xfrm>
          <a:prstGeom prst="rect">
            <a:avLst/>
          </a:prstGeom>
        </p:spPr>
      </p:pic>
      <p:sp>
        <p:nvSpPr>
          <p:cNvPr id="12" name="사다리꼴 11">
            <a:extLst>
              <a:ext uri="{FF2B5EF4-FFF2-40B4-BE49-F238E27FC236}">
                <a16:creationId xmlns:a16="http://schemas.microsoft.com/office/drawing/2014/main" id="{1A4BC779-DFE6-1725-A910-3A0C074639CD}"/>
              </a:ext>
            </a:extLst>
          </p:cNvPr>
          <p:cNvSpPr/>
          <p:nvPr/>
        </p:nvSpPr>
        <p:spPr>
          <a:xfrm>
            <a:off x="1586334" y="2125386"/>
            <a:ext cx="2596802" cy="803726"/>
          </a:xfrm>
          <a:prstGeom prst="trapezoi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2DD8A1E-3C24-B6F5-1CF3-362887503216}"/>
              </a:ext>
            </a:extLst>
          </p:cNvPr>
          <p:cNvSpPr txBox="1">
            <a:spLocks/>
          </p:cNvSpPr>
          <p:nvPr/>
        </p:nvSpPr>
        <p:spPr>
          <a:xfrm>
            <a:off x="5448812" y="1087848"/>
            <a:ext cx="5976743" cy="5553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Native Method Stack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Thread</a:t>
            </a:r>
            <a:r>
              <a:rPr lang="ko-KR" altLang="en-US" dirty="0"/>
              <a:t> 별로 하나씩 생성</a:t>
            </a:r>
            <a:endParaRPr lang="en-US" altLang="ko-KR" dirty="0"/>
          </a:p>
          <a:p>
            <a:pPr lvl="1"/>
            <a:r>
              <a:rPr lang="en-US" altLang="ko-KR" dirty="0"/>
              <a:t>Java Native Interface</a:t>
            </a:r>
            <a:r>
              <a:rPr lang="ko-KR" altLang="en-US" dirty="0"/>
              <a:t>를 통해 호출되는 </a:t>
            </a:r>
            <a:r>
              <a:rPr lang="en-US" altLang="ko-KR" dirty="0"/>
              <a:t>C/C++ (Java </a:t>
            </a:r>
            <a:r>
              <a:rPr lang="ko-KR" altLang="en-US" dirty="0"/>
              <a:t>언어로 작성되지 않은</a:t>
            </a:r>
            <a:r>
              <a:rPr lang="en-US" altLang="ko-KR" dirty="0"/>
              <a:t>) </a:t>
            </a:r>
            <a:r>
              <a:rPr lang="ko-KR" altLang="en-US" dirty="0"/>
              <a:t>등의 코드를 수행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en-US" altLang="ko-KR" b="1" dirty="0"/>
              <a:t>Heap</a:t>
            </a:r>
          </a:p>
          <a:p>
            <a:pPr lvl="1"/>
            <a:r>
              <a:rPr lang="ko-KR" altLang="en-US" b="1" dirty="0"/>
              <a:t>동적 할당</a:t>
            </a:r>
            <a:endParaRPr lang="en-US" altLang="ko-KR" b="1" dirty="0"/>
          </a:p>
          <a:p>
            <a:pPr lvl="1"/>
            <a:r>
              <a:rPr lang="ko-KR" altLang="en-US" b="1" dirty="0"/>
              <a:t>생성된 모든 객체</a:t>
            </a:r>
            <a:r>
              <a:rPr lang="en-US" altLang="ko-KR" b="1" dirty="0"/>
              <a:t>(</a:t>
            </a:r>
            <a:r>
              <a:rPr lang="ko-KR" altLang="en-US" b="1" dirty="0"/>
              <a:t>인스턴스</a:t>
            </a:r>
            <a:r>
              <a:rPr lang="en-US" altLang="ko-KR" b="1" dirty="0"/>
              <a:t>)</a:t>
            </a:r>
            <a:r>
              <a:rPr lang="ko-KR" altLang="en-US" b="1" dirty="0"/>
              <a:t>의 정보가 저장</a:t>
            </a: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en-US" altLang="ko-KR" b="1" dirty="0"/>
              <a:t>Method Area</a:t>
            </a:r>
          </a:p>
          <a:p>
            <a:pPr lvl="1"/>
            <a:r>
              <a:rPr lang="ko-KR" altLang="en-US" b="1" dirty="0"/>
              <a:t>모든 </a:t>
            </a:r>
            <a:r>
              <a:rPr lang="en-US" altLang="ko-KR" b="1" dirty="0"/>
              <a:t>Class</a:t>
            </a:r>
            <a:r>
              <a:rPr lang="ko-KR" altLang="en-US" b="1" dirty="0"/>
              <a:t>의</a:t>
            </a:r>
            <a:r>
              <a:rPr lang="en-US" altLang="ko-KR" b="1" dirty="0"/>
              <a:t>, </a:t>
            </a:r>
            <a:r>
              <a:rPr lang="ko-KR" altLang="en-US" b="1" dirty="0"/>
              <a:t>모든 정보가 저장됨</a:t>
            </a:r>
            <a:endParaRPr lang="en-US" altLang="ko-KR" b="1" dirty="0"/>
          </a:p>
          <a:p>
            <a:pPr lvl="1"/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부모 클래스 이름</a:t>
            </a:r>
            <a:r>
              <a:rPr lang="en-US" altLang="ko-KR" b="1" dirty="0"/>
              <a:t>, </a:t>
            </a:r>
            <a:r>
              <a:rPr lang="ko-KR" altLang="en-US" b="1" dirty="0"/>
              <a:t>메서드</a:t>
            </a:r>
            <a:r>
              <a:rPr lang="en-US" altLang="ko-KR" b="1" dirty="0"/>
              <a:t>, </a:t>
            </a:r>
            <a:r>
              <a:rPr lang="ko-KR" altLang="en-US" b="1" dirty="0"/>
              <a:t>변수</a:t>
            </a:r>
            <a:r>
              <a:rPr lang="en-US" altLang="ko-KR" b="1" dirty="0"/>
              <a:t>, static </a:t>
            </a:r>
            <a:r>
              <a:rPr lang="ko-KR" altLang="en-US" b="1" dirty="0"/>
              <a:t>변수</a:t>
            </a:r>
            <a:r>
              <a:rPr lang="en-US" altLang="ko-KR" b="1" dirty="0"/>
              <a:t> </a:t>
            </a:r>
            <a:r>
              <a:rPr lang="ko-KR" altLang="en-US" b="1" dirty="0"/>
              <a:t>등등을 </a:t>
            </a:r>
            <a:r>
              <a:rPr lang="en-US" altLang="ko-KR" b="1" dirty="0"/>
              <a:t>Bytecode</a:t>
            </a:r>
            <a:r>
              <a:rPr lang="ko-KR" altLang="en-US" b="1" dirty="0"/>
              <a:t>로 보관</a:t>
            </a:r>
            <a:endParaRPr lang="en-US" altLang="ko-KR" b="1" dirty="0"/>
          </a:p>
          <a:p>
            <a:pPr lvl="1"/>
            <a:r>
              <a:rPr lang="en-US" altLang="ko-KR" dirty="0"/>
              <a:t>Runtime Constant Pool:</a:t>
            </a:r>
            <a:r>
              <a:rPr lang="ko-KR" altLang="en-US" dirty="0"/>
              <a:t> 상수 자료형을 저장하고 참조하여 중복을 막음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25CF9A-01D6-C952-69E7-91ED6A5B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4" y="2048867"/>
            <a:ext cx="4263582" cy="30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5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1B73-D2A5-41AD-FC67-B8FC2E573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778E9-70F8-44C0-C138-2F93F3D7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JVM: Execution Engine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C0CEC-2989-BCFD-EAA5-6F586C65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127" y="1455974"/>
            <a:ext cx="8417533" cy="5036901"/>
          </a:xfrm>
        </p:spPr>
        <p:txBody>
          <a:bodyPr/>
          <a:lstStyle/>
          <a:p>
            <a:pPr lvl="1"/>
            <a:r>
              <a:rPr lang="en-US" altLang="ko-KR" sz="2000" b="1" dirty="0"/>
              <a:t>Interpreter</a:t>
            </a:r>
          </a:p>
          <a:p>
            <a:pPr lvl="2"/>
            <a:r>
              <a:rPr lang="en-US" altLang="ko-KR" sz="1800" b="1" dirty="0"/>
              <a:t>Java</a:t>
            </a:r>
            <a:r>
              <a:rPr lang="ko-KR" altLang="en-US" sz="1800" b="1" dirty="0"/>
              <a:t> 소스 코드 실행</a:t>
            </a:r>
            <a:endParaRPr lang="en-US" altLang="ko-KR" sz="1800" b="1" dirty="0"/>
          </a:p>
          <a:p>
            <a:pPr lvl="2"/>
            <a:endParaRPr lang="en-US" altLang="ko-KR" sz="1800" b="1" dirty="0"/>
          </a:p>
          <a:p>
            <a:pPr lvl="1"/>
            <a:r>
              <a:rPr lang="en-US" altLang="ko-KR" sz="2000" b="1" dirty="0"/>
              <a:t>JIT compiler</a:t>
            </a:r>
          </a:p>
          <a:p>
            <a:pPr lvl="2"/>
            <a:r>
              <a:rPr lang="en-US" altLang="ko-KR" sz="1800" b="1" dirty="0"/>
              <a:t>Bytecode(</a:t>
            </a:r>
            <a:r>
              <a:rPr lang="en-US" altLang="ko-KR" sz="1800" b="1" dirty="0" err="1"/>
              <a:t>Hello.class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를 </a:t>
            </a:r>
            <a:r>
              <a:rPr lang="en-US" altLang="ko-KR" sz="1800" b="1" dirty="0"/>
              <a:t>Machine Code</a:t>
            </a:r>
            <a:r>
              <a:rPr lang="ko-KR" altLang="en-US" sz="1800" b="1" dirty="0"/>
              <a:t>로 변환</a:t>
            </a:r>
            <a:endParaRPr lang="en-US" altLang="ko-KR" sz="1800" b="1" dirty="0"/>
          </a:p>
          <a:p>
            <a:pPr marL="914400" lvl="2" indent="0">
              <a:buNone/>
            </a:pPr>
            <a:endParaRPr lang="en-US" altLang="ko-KR" b="1" dirty="0"/>
          </a:p>
          <a:p>
            <a:pPr lvl="1"/>
            <a:r>
              <a:rPr lang="en-US" altLang="ko-KR" sz="2000" b="1" dirty="0"/>
              <a:t>Garbage Collector</a:t>
            </a:r>
          </a:p>
          <a:p>
            <a:pPr lvl="2"/>
            <a:r>
              <a:rPr lang="ko-KR" altLang="en-US" sz="1800" dirty="0"/>
              <a:t>더 이상 참조되지 않거나</a:t>
            </a:r>
            <a:r>
              <a:rPr lang="en-US" altLang="ko-KR" sz="1800" dirty="0"/>
              <a:t>, </a:t>
            </a:r>
            <a:r>
              <a:rPr lang="ko-KR" altLang="en-US" sz="1800" dirty="0"/>
              <a:t>사용이 끝났거나</a:t>
            </a:r>
            <a:r>
              <a:rPr lang="en-US" altLang="ko-KR" sz="1800" dirty="0"/>
              <a:t>.</a:t>
            </a:r>
            <a:r>
              <a:rPr lang="ko-KR" altLang="en-US" sz="1800" dirty="0"/>
              <a:t> 동적 할당 후 삭제가 되지 않은 모든 </a:t>
            </a:r>
            <a:r>
              <a:rPr lang="ko-KR" altLang="en-US" sz="1800" b="1" dirty="0"/>
              <a:t>메모리를 정리</a:t>
            </a:r>
            <a:endParaRPr lang="en-US" altLang="ko-KR" sz="1800" b="1" dirty="0"/>
          </a:p>
          <a:p>
            <a:pPr lvl="2"/>
            <a:r>
              <a:rPr lang="ko-KR" altLang="en-US" sz="1800" b="1" dirty="0"/>
              <a:t>도달할 수 없는 객체를 삭제하여</a:t>
            </a:r>
            <a:r>
              <a:rPr lang="en-US" altLang="ko-KR" sz="1800" b="1" dirty="0"/>
              <a:t>, Heap</a:t>
            </a:r>
            <a:r>
              <a:rPr lang="ko-KR" altLang="en-US" sz="1800" b="1" dirty="0"/>
              <a:t> 메모리를 해제하고 메모리의 누수를 방지</a:t>
            </a:r>
            <a:endParaRPr lang="en-US" altLang="ko-KR" sz="1800" b="1" dirty="0"/>
          </a:p>
          <a:p>
            <a:pPr lvl="2"/>
            <a:r>
              <a:rPr lang="ko-KR" altLang="en-US" sz="1800" b="1" dirty="0"/>
              <a:t>항상 백그라운드에서 실행됨 </a:t>
            </a:r>
            <a:r>
              <a:rPr lang="en-US" altLang="ko-KR" sz="1800" b="1" dirty="0"/>
              <a:t>(Daemon Thread)</a:t>
            </a:r>
          </a:p>
          <a:p>
            <a:pPr lvl="2"/>
            <a:r>
              <a:rPr lang="ko-KR" altLang="en-US" sz="1800" b="1" dirty="0"/>
              <a:t>따로 작업하지 않아도 됨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DA8717-0552-F415-1DCA-4F2A1E14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7" y="1983824"/>
            <a:ext cx="3042860" cy="24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317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434</Words>
  <Application>Microsoft Office PowerPoint</Application>
  <PresentationFormat>와이드스크린</PresentationFormat>
  <Paragraphs>83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HY엽서M</vt:lpstr>
      <vt:lpstr>Malgun Gothic Semilight</vt:lpstr>
      <vt:lpstr>Malgun Gothic</vt:lpstr>
      <vt:lpstr>Arial</vt:lpstr>
      <vt:lpstr>ConfettiVTI</vt:lpstr>
      <vt:lpstr>JVM</vt:lpstr>
      <vt:lpstr>JVM: 정의와 역할</vt:lpstr>
      <vt:lpstr>JVM: 연관 기술</vt:lpstr>
      <vt:lpstr>JVM: 구조</vt:lpstr>
      <vt:lpstr>JVM: Class Loader</vt:lpstr>
      <vt:lpstr>JVM: Runtime Data Area</vt:lpstr>
      <vt:lpstr>JVM: Runtime Data Area</vt:lpstr>
      <vt:lpstr>JVM: Execution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승현 손</dc:creator>
  <cp:lastModifiedBy>승현 손</cp:lastModifiedBy>
  <cp:revision>102</cp:revision>
  <dcterms:created xsi:type="dcterms:W3CDTF">2024-10-30T03:15:55Z</dcterms:created>
  <dcterms:modified xsi:type="dcterms:W3CDTF">2024-10-30T10:07:12Z</dcterms:modified>
</cp:coreProperties>
</file>