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8397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안녕하세요. 오늘은 스프링에서의 Filter, Interceptor, AOP 그리고 IoC와 Bean에 대해 설명드리겠습니다. 발표는 Filter, Interceptor, AOP의 역할과 차이를 먼저 살펴본 뒤, IoC와 Bean의 개념을 중심으로 진행하겠습니다.</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먼저, Filter입니다. Filter는 Servlet Container 레벨에서 동작합니다. 주요 역할은 요청(Request) 또는 응답(Response)을 처리하기 전에 공통 작업을 수행하는 것입니다. 예를 들어, 클라이언트 요청에 대한 인증 처리, 로깅, 인코딩 설정 등이 Filter의 전형적인 사용 사례입니다. Filter는 web.xml에 설정하거나 Spring Boot에서는 @Bean으로 FilterRegistrationBean을 사용해 등록할 수 있습니다.</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다음은 Interceptor입니다. Interceptor는 Spring MVC 레벨에서 동작하며, Handler(Controller) 호출 전후에 작업을 수행합니다. 주요 역할은 요청의 사전 및 사후 처리입니다. 예를 들어, 사용자의 권한 확인이나 특정 조건을 만족하지 않을 경우 요청 흐름을 차단하는 작업을 수행합니다. Interceptor는 HandlerInterceptor를 구현하고, WebMvcConfigurer의 addInterceptors() 메서드로 등록합니다. Filter와 Interceptor의 가장 큰 차이는 동작하는 레벨이라고 볼 수 있습니다.</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세 번째는 AOP입니다. AOP는 스프링 Application Context 레벨에서 동작하며, 핵심 로직과 공통 관심사를 분리하는 데 중점을 둡니다. 예를 들어, 로깅, 트랜잭션 관리, 보안 작업 같은 공통 기능을 모든 비즈니스 로직에서 반복하지 않고, AOP를 통해 구현할 수 있습니다. AOP는 @Aspect 어노테이션을 사용하며, @Before, @After, @Around를 통해 특정 시점(Pointcut)에 로직을 삽입합니다.</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이제 IoC로 넘어가겠습니다. IoC는 제어의 역전이라는 뜻으로, 객체의 생성과 관리 제어권을 개발자가 아닌 스프링 컨테이너가 담당하는 방식입니다. 이 방식은 개발자가 직접 객체를 생성하고 관리하는 대신, 스프링 컨테이너가 객체의 생성, 의존성 주입, 초기화, 소멸을 책임집니다. 결과적으로 결합도를 줄이고 유지보수성을 향상시키는 장점이 있습니다.</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다음으로는 Bean에 대해 설명드리겠습니다. Bean은 Spring IoC 컨테이너가 관리하는 객체입니다. Bean은 @Component, @Service, @Repository, @Controller와 같은 어노테이션을 통해 등록되거나, @Bean 어노테이션으로 수동 등록할 수 있습니다. Bean의 생명주기는 생성 → 의존성 주입 → 초기화 → 소멸로 이루어져 있으며, 스코프는 기본적으로 싱글톤(singleton)으로 설정되지만, 필요에 따라 프로토타입(prototype), request, session 등으로 변경할 수 있습니다.</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마지막으로 결론을 말씀드리겠습니다. Filter, Interceptor, AOP는 각기 다른 레벨에서 동작하며, Filter는 Servlet Container, Interceptor는 Spring MVC, AOP는 Application Context에서 역할을 수행합니다. IoC는 객체 생명주기 관리를 스프링 컨테이너에 맡겨 결합도를 낮추고 유지보수성을 향상시킵니다. Bean은 IoC 컨테이너가 관리하는 객체로, 애플리케이션의 핵심 구성 요소입니다.</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Spring Filter, Interceptor, AOP </a:t>
            </a:r>
            <a:br>
              <a:rPr lang="en-US" dirty="0"/>
            </a:br>
            <a:r>
              <a:rPr dirty="0"/>
              <a:t>&amp; IoC/Bean</a:t>
            </a:r>
          </a:p>
        </p:txBody>
      </p:sp>
      <p:sp>
        <p:nvSpPr>
          <p:cNvPr id="3" name="Subtitle 2"/>
          <p:cNvSpPr>
            <a:spLocks noGrp="1"/>
          </p:cNvSpPr>
          <p:nvPr>
            <p:ph type="subTitle" idx="1"/>
          </p:nvPr>
        </p:nvSpPr>
        <p:spPr/>
        <p:txBody>
          <a:bodyPr/>
          <a:lstStyle/>
          <a:p>
            <a:pPr algn="r"/>
            <a:r>
              <a:rPr lang="ko-KR" altLang="en-US" dirty="0"/>
              <a:t>발표 일자</a:t>
            </a:r>
            <a:r>
              <a:rPr lang="en-US" altLang="ko-KR" dirty="0"/>
              <a:t>:</a:t>
            </a:r>
            <a:r>
              <a:rPr lang="ko-KR" altLang="en-US" dirty="0"/>
              <a:t> </a:t>
            </a:r>
            <a:r>
              <a:rPr lang="en-US" altLang="ko-KR" dirty="0"/>
              <a:t>2024.11.17</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Filter, Interceptor, AOP">
            <a:extLst>
              <a:ext uri="{FF2B5EF4-FFF2-40B4-BE49-F238E27FC236}">
                <a16:creationId xmlns:a16="http://schemas.microsoft.com/office/drawing/2014/main" id="{6B7C212B-5FBA-52A0-17DD-FA2716428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9528"/>
            <a:ext cx="9144000" cy="33115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7F3784D-8082-D93D-0132-DCBFE128762D}"/>
              </a:ext>
            </a:extLst>
          </p:cNvPr>
          <p:cNvSpPr txBox="1">
            <a:spLocks/>
          </p:cNvSpPr>
          <p:nvPr/>
        </p:nvSpPr>
        <p:spPr>
          <a:xfrm>
            <a:off x="457200" y="574964"/>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ko-KR" altLang="en-US" sz="2400" dirty="0"/>
              <a:t>요청이 들어오게 되면 </a:t>
            </a:r>
            <a:r>
              <a:rPr lang="en-US" altLang="ko-KR" sz="2400" dirty="0"/>
              <a:t>request &gt; Filter &gt; Servlet &gt; Interceptor &gt; AOP &gt; Controller</a:t>
            </a:r>
            <a:r>
              <a:rPr lang="ko-KR" altLang="en-US" sz="2400" dirty="0"/>
              <a:t>순으로 실행</a:t>
            </a:r>
            <a:r>
              <a:rPr lang="en-US" altLang="ko-KR" sz="2400" dirty="0"/>
              <a:t>.</a:t>
            </a:r>
          </a:p>
          <a:p>
            <a:pPr>
              <a:lnSpc>
                <a:spcPct val="150000"/>
              </a:lnSpc>
            </a:pPr>
            <a:r>
              <a:rPr lang="en-US" altLang="ko-KR" sz="2400" dirty="0" err="1"/>
              <a:t>DisptacherServlet</a:t>
            </a:r>
            <a:r>
              <a:rPr lang="en-US" altLang="ko-KR" sz="2400" dirty="0"/>
              <a:t>, Interceptor, AOP, Controller </a:t>
            </a:r>
            <a:r>
              <a:rPr lang="ko-KR" altLang="en-US" sz="2400" dirty="0"/>
              <a:t>는 </a:t>
            </a:r>
            <a:r>
              <a:rPr lang="en-US" altLang="ko-KR" sz="2400" dirty="0"/>
              <a:t>Spring Context </a:t>
            </a:r>
            <a:r>
              <a:rPr lang="ko-KR" altLang="en-US" sz="2400" dirty="0"/>
              <a:t>에 속하고</a:t>
            </a:r>
            <a:r>
              <a:rPr lang="en-US" altLang="ko-KR" sz="2400" dirty="0"/>
              <a:t>, Filter </a:t>
            </a:r>
            <a:r>
              <a:rPr lang="ko-KR" altLang="en-US" sz="2400" dirty="0"/>
              <a:t>의 경우에는 </a:t>
            </a:r>
            <a:r>
              <a:rPr lang="en-US" altLang="ko-KR" sz="2400" dirty="0"/>
              <a:t>Web Context </a:t>
            </a:r>
            <a:r>
              <a:rPr lang="ko-KR" altLang="en-US" sz="2400" dirty="0"/>
              <a:t>에 속함</a:t>
            </a:r>
            <a:r>
              <a:rPr lang="en-US" altLang="ko-KR" sz="2400" dirty="0"/>
              <a:t>.</a:t>
            </a:r>
            <a:endParaRPr lang="ko-KR" altLang="en-US" sz="2400" dirty="0"/>
          </a:p>
        </p:txBody>
      </p:sp>
    </p:spTree>
    <p:extLst>
      <p:ext uri="{BB962C8B-B14F-4D97-AF65-F5344CB8AC3E}">
        <p14:creationId xmlns:p14="http://schemas.microsoft.com/office/powerpoint/2010/main" val="4383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Filter</a:t>
            </a:r>
          </a:p>
        </p:txBody>
      </p:sp>
      <p:sp>
        <p:nvSpPr>
          <p:cNvPr id="3" name="Content Placeholder 2"/>
          <p:cNvSpPr>
            <a:spLocks noGrp="1"/>
          </p:cNvSpPr>
          <p:nvPr>
            <p:ph idx="1"/>
          </p:nvPr>
        </p:nvSpPr>
        <p:spPr/>
        <p:txBody>
          <a:bodyPr>
            <a:normAutofit/>
          </a:bodyPr>
          <a:lstStyle/>
          <a:p>
            <a:pPr>
              <a:lnSpc>
                <a:spcPct val="150000"/>
              </a:lnSpc>
            </a:pPr>
            <a:r>
              <a:rPr sz="2400" dirty="0"/>
              <a:t>Servlet Container </a:t>
            </a:r>
            <a:r>
              <a:rPr sz="2400" dirty="0" err="1"/>
              <a:t>레벨에서</a:t>
            </a:r>
            <a:r>
              <a:rPr sz="2400" dirty="0"/>
              <a:t> </a:t>
            </a:r>
            <a:r>
              <a:rPr sz="2400" dirty="0" err="1"/>
              <a:t>동작</a:t>
            </a:r>
            <a:endParaRPr sz="2400" dirty="0"/>
          </a:p>
          <a:p>
            <a:pPr>
              <a:lnSpc>
                <a:spcPct val="150000"/>
              </a:lnSpc>
            </a:pPr>
            <a:r>
              <a:rPr sz="2400" dirty="0" err="1"/>
              <a:t>요청</a:t>
            </a:r>
            <a:r>
              <a:rPr sz="2400" dirty="0"/>
              <a:t>/</a:t>
            </a:r>
            <a:r>
              <a:rPr sz="2400" dirty="0" err="1"/>
              <a:t>응답을</a:t>
            </a:r>
            <a:r>
              <a:rPr sz="2400" dirty="0"/>
              <a:t> </a:t>
            </a:r>
            <a:r>
              <a:rPr sz="2400" dirty="0" err="1"/>
              <a:t>처리하기</a:t>
            </a:r>
            <a:r>
              <a:rPr sz="2400" dirty="0"/>
              <a:t> 전 </a:t>
            </a:r>
            <a:r>
              <a:rPr sz="2400" dirty="0" err="1"/>
              <a:t>공통</a:t>
            </a:r>
            <a:r>
              <a:rPr sz="2400" dirty="0"/>
              <a:t> </a:t>
            </a:r>
            <a:r>
              <a:rPr sz="2400" dirty="0" err="1"/>
              <a:t>작업</a:t>
            </a:r>
            <a:r>
              <a:rPr sz="2400" dirty="0"/>
              <a:t> </a:t>
            </a:r>
            <a:r>
              <a:rPr sz="2400" dirty="0" err="1"/>
              <a:t>수행</a:t>
            </a:r>
            <a:endParaRPr sz="2400" dirty="0"/>
          </a:p>
          <a:p>
            <a:pPr>
              <a:lnSpc>
                <a:spcPct val="150000"/>
              </a:lnSpc>
            </a:pPr>
            <a:r>
              <a:rPr sz="2400" dirty="0" err="1"/>
              <a:t>주로</a:t>
            </a:r>
            <a:r>
              <a:rPr sz="2400" dirty="0"/>
              <a:t> </a:t>
            </a:r>
            <a:r>
              <a:rPr sz="2400" dirty="0" err="1"/>
              <a:t>인증</a:t>
            </a:r>
            <a:r>
              <a:rPr sz="2400" dirty="0"/>
              <a:t>, </a:t>
            </a:r>
            <a:r>
              <a:rPr sz="2400" dirty="0" err="1"/>
              <a:t>로깅</a:t>
            </a:r>
            <a:r>
              <a:rPr sz="2400" dirty="0"/>
              <a:t>, </a:t>
            </a:r>
            <a:r>
              <a:rPr sz="2400" dirty="0" err="1"/>
              <a:t>인코딩</a:t>
            </a:r>
            <a:r>
              <a:rPr sz="2400" dirty="0"/>
              <a:t> </a:t>
            </a:r>
            <a:r>
              <a:rPr sz="2400" dirty="0" err="1"/>
              <a:t>처리에</a:t>
            </a:r>
            <a:r>
              <a:rPr sz="2400" dirty="0"/>
              <a:t> </a:t>
            </a:r>
            <a:r>
              <a:rPr sz="2400" dirty="0" err="1"/>
              <a:t>사용</a:t>
            </a:r>
            <a:endParaRPr sz="2400" dirty="0"/>
          </a:p>
          <a:p>
            <a:pPr>
              <a:lnSpc>
                <a:spcPct val="150000"/>
              </a:lnSpc>
            </a:pPr>
            <a:r>
              <a:rPr sz="2400" dirty="0"/>
              <a:t>Spring </a:t>
            </a:r>
            <a:r>
              <a:rPr sz="2400" dirty="0" err="1"/>
              <a:t>Boot에서는</a:t>
            </a:r>
            <a:r>
              <a:rPr sz="2400" dirty="0"/>
              <a:t> @Bean으로 </a:t>
            </a:r>
            <a:r>
              <a:rPr sz="2400" dirty="0" err="1"/>
              <a:t>FilterRegistrationBean</a:t>
            </a:r>
            <a:r>
              <a:rPr sz="2400" dirty="0"/>
              <a:t> </a:t>
            </a:r>
            <a:r>
              <a:rPr sz="2400" dirty="0" err="1"/>
              <a:t>설정</a:t>
            </a:r>
            <a:endParaRPr sz="2400" dirty="0"/>
          </a:p>
        </p:txBody>
      </p:sp>
      <p:sp>
        <p:nvSpPr>
          <p:cNvPr id="7" name="TextBox 6">
            <a:extLst>
              <a:ext uri="{FF2B5EF4-FFF2-40B4-BE49-F238E27FC236}">
                <a16:creationId xmlns:a16="http://schemas.microsoft.com/office/drawing/2014/main" id="{3B9ED4A3-675D-6C69-9976-78EC14871FBD}"/>
              </a:ext>
            </a:extLst>
          </p:cNvPr>
          <p:cNvSpPr txBox="1"/>
          <p:nvPr/>
        </p:nvSpPr>
        <p:spPr>
          <a:xfrm>
            <a:off x="30018" y="4195970"/>
            <a:ext cx="9083964" cy="1061829"/>
          </a:xfrm>
          <a:prstGeom prst="rect">
            <a:avLst/>
          </a:prstGeom>
          <a:solidFill>
            <a:schemeClr val="tx1">
              <a:lumMod val="85000"/>
              <a:lumOff val="15000"/>
            </a:schemeClr>
          </a:solidFill>
        </p:spPr>
        <p:txBody>
          <a:bodyPr wrap="square">
            <a:spAutoFit/>
          </a:bodyPr>
          <a:lstStyle/>
          <a:p>
            <a:r>
              <a:rPr lang="en-US" altLang="ko-KR" sz="900" dirty="0">
                <a:solidFill>
                  <a:srgbClr val="CF8E6D"/>
                </a:solidFill>
                <a:effectLst/>
                <a:latin typeface="Meslo LG M" panose="020B0609030804020204" pitchFamily="49" charset="0"/>
              </a:rPr>
              <a:t>public interface </a:t>
            </a:r>
            <a:r>
              <a:rPr lang="en-US" altLang="ko-KR" sz="900" dirty="0">
                <a:solidFill>
                  <a:srgbClr val="BCBEC4"/>
                </a:solidFill>
                <a:effectLst/>
                <a:latin typeface="Meslo LG M" panose="020B0609030804020204" pitchFamily="49" charset="0"/>
              </a:rPr>
              <a:t>Filter {</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public default void </a:t>
            </a:r>
            <a:r>
              <a:rPr lang="en-US" altLang="ko-KR" sz="900" dirty="0" err="1">
                <a:solidFill>
                  <a:srgbClr val="56A8F5"/>
                </a:solidFill>
                <a:effectLst/>
                <a:latin typeface="Meslo LG M" panose="020B0609030804020204" pitchFamily="49" charset="0"/>
              </a:rPr>
              <a:t>init</a:t>
            </a:r>
            <a:r>
              <a:rPr lang="en-US" altLang="ko-KR" sz="900" dirty="0">
                <a:solidFill>
                  <a:srgbClr val="BCBEC4"/>
                </a:solidFill>
                <a:effectLst/>
                <a:latin typeface="Meslo LG M" panose="020B0609030804020204" pitchFamily="49" charset="0"/>
              </a:rPr>
              <a:t>(</a:t>
            </a:r>
            <a:r>
              <a:rPr lang="en-US" altLang="ko-KR" sz="900" dirty="0" err="1">
                <a:solidFill>
                  <a:srgbClr val="BCBEC4"/>
                </a:solidFill>
                <a:effectLst/>
                <a:latin typeface="Meslo LG M" panose="020B0609030804020204" pitchFamily="49" charset="0"/>
              </a:rPr>
              <a:t>FilterConfig</a:t>
            </a:r>
            <a:r>
              <a:rPr lang="en-US" altLang="ko-KR" sz="900" dirty="0">
                <a:solidFill>
                  <a:srgbClr val="BCBEC4"/>
                </a:solidFill>
                <a:effectLst/>
                <a:latin typeface="Meslo LG M" panose="020B0609030804020204" pitchFamily="49" charset="0"/>
              </a:rPr>
              <a:t> </a:t>
            </a:r>
            <a:r>
              <a:rPr lang="en-US" altLang="ko-KR" sz="900" dirty="0" err="1">
                <a:solidFill>
                  <a:srgbClr val="BCBEC4"/>
                </a:solidFill>
                <a:effectLst/>
                <a:latin typeface="Meslo LG M" panose="020B0609030804020204" pitchFamily="49" charset="0"/>
              </a:rPr>
              <a:t>filterConfig</a:t>
            </a: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throws </a:t>
            </a:r>
            <a:r>
              <a:rPr lang="en-US" altLang="ko-KR" sz="900" dirty="0" err="1">
                <a:solidFill>
                  <a:srgbClr val="BCBEC4"/>
                </a:solidFill>
                <a:effectLst/>
                <a:latin typeface="Meslo LG M" panose="020B0609030804020204" pitchFamily="49" charset="0"/>
              </a:rPr>
              <a:t>ServletException</a:t>
            </a:r>
            <a:r>
              <a:rPr lang="en-US" altLang="ko-KR" sz="900" dirty="0">
                <a:solidFill>
                  <a:srgbClr val="BCBEC4"/>
                </a:solidFill>
                <a:effectLst/>
                <a:latin typeface="Meslo LG M" panose="020B0609030804020204" pitchFamily="49" charset="0"/>
              </a:rPr>
              <a:t> {}</a:t>
            </a:r>
            <a:br>
              <a:rPr lang="en-US" altLang="ko-KR" sz="900" dirty="0">
                <a:solidFill>
                  <a:srgbClr val="BCBEC4"/>
                </a:solidFill>
                <a:effectLst/>
                <a:latin typeface="Meslo LG M" panose="020B0609030804020204" pitchFamily="49" charset="0"/>
              </a:rPr>
            </a:b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public void </a:t>
            </a:r>
            <a:r>
              <a:rPr lang="en-US" altLang="ko-KR" sz="900" dirty="0" err="1">
                <a:solidFill>
                  <a:srgbClr val="56A8F5"/>
                </a:solidFill>
                <a:effectLst/>
                <a:latin typeface="Meslo LG M" panose="020B0609030804020204" pitchFamily="49" charset="0"/>
              </a:rPr>
              <a:t>doFilter</a:t>
            </a:r>
            <a:r>
              <a:rPr lang="en-US" altLang="ko-KR" sz="900" dirty="0">
                <a:solidFill>
                  <a:srgbClr val="BCBEC4"/>
                </a:solidFill>
                <a:effectLst/>
                <a:latin typeface="Meslo LG M" panose="020B0609030804020204" pitchFamily="49" charset="0"/>
              </a:rPr>
              <a:t>(</a:t>
            </a:r>
            <a:r>
              <a:rPr lang="en-US" altLang="ko-KR" sz="900" dirty="0" err="1">
                <a:solidFill>
                  <a:srgbClr val="BCBEC4"/>
                </a:solidFill>
                <a:effectLst/>
                <a:latin typeface="Meslo LG M" panose="020B0609030804020204" pitchFamily="49" charset="0"/>
              </a:rPr>
              <a:t>ServletRequest</a:t>
            </a:r>
            <a:r>
              <a:rPr lang="en-US" altLang="ko-KR" sz="900" dirty="0">
                <a:solidFill>
                  <a:srgbClr val="BCBEC4"/>
                </a:solidFill>
                <a:effectLst/>
                <a:latin typeface="Meslo LG M" panose="020B0609030804020204" pitchFamily="49" charset="0"/>
              </a:rPr>
              <a:t> request, </a:t>
            </a:r>
            <a:r>
              <a:rPr lang="en-US" altLang="ko-KR" sz="900" dirty="0" err="1">
                <a:solidFill>
                  <a:srgbClr val="BCBEC4"/>
                </a:solidFill>
                <a:effectLst/>
                <a:latin typeface="Meslo LG M" panose="020B0609030804020204" pitchFamily="49" charset="0"/>
              </a:rPr>
              <a:t>ServletResponse</a:t>
            </a:r>
            <a:r>
              <a:rPr lang="en-US" altLang="ko-KR" sz="900" dirty="0">
                <a:solidFill>
                  <a:srgbClr val="BCBEC4"/>
                </a:solidFill>
                <a:effectLst/>
                <a:latin typeface="Meslo LG M" panose="020B0609030804020204" pitchFamily="49" charset="0"/>
              </a:rPr>
              <a:t> response, </a:t>
            </a:r>
            <a:r>
              <a:rPr lang="en-US" altLang="ko-KR" sz="900" dirty="0" err="1">
                <a:solidFill>
                  <a:srgbClr val="BCBEC4"/>
                </a:solidFill>
                <a:effectLst/>
                <a:latin typeface="Meslo LG M" panose="020B0609030804020204" pitchFamily="49" charset="0"/>
              </a:rPr>
              <a:t>FilterChain</a:t>
            </a:r>
            <a:r>
              <a:rPr lang="en-US" altLang="ko-KR" sz="900" dirty="0">
                <a:solidFill>
                  <a:srgbClr val="BCBEC4"/>
                </a:solidFill>
                <a:effectLst/>
                <a:latin typeface="Meslo LG M" panose="020B0609030804020204" pitchFamily="49" charset="0"/>
              </a:rPr>
              <a:t> chain) </a:t>
            </a:r>
            <a:r>
              <a:rPr lang="en-US" altLang="ko-KR" sz="900" dirty="0">
                <a:solidFill>
                  <a:srgbClr val="CF8E6D"/>
                </a:solidFill>
                <a:effectLst/>
                <a:latin typeface="Meslo LG M" panose="020B0609030804020204" pitchFamily="49" charset="0"/>
              </a:rPr>
              <a:t>throws </a:t>
            </a:r>
            <a:r>
              <a:rPr lang="en-US" altLang="ko-KR" sz="900" dirty="0" err="1">
                <a:solidFill>
                  <a:srgbClr val="BCBEC4"/>
                </a:solidFill>
                <a:effectLst/>
                <a:latin typeface="Meslo LG M" panose="020B0609030804020204" pitchFamily="49" charset="0"/>
              </a:rPr>
              <a:t>IOException</a:t>
            </a:r>
            <a:r>
              <a:rPr lang="en-US" altLang="ko-KR" sz="900" dirty="0">
                <a:solidFill>
                  <a:srgbClr val="BCBEC4"/>
                </a:solidFill>
                <a:effectLst/>
                <a:latin typeface="Meslo LG M" panose="020B0609030804020204" pitchFamily="49" charset="0"/>
              </a:rPr>
              <a:t>, </a:t>
            </a:r>
            <a:r>
              <a:rPr lang="en-US" altLang="ko-KR" sz="900" dirty="0" err="1">
                <a:solidFill>
                  <a:srgbClr val="BCBEC4"/>
                </a:solidFill>
                <a:effectLst/>
                <a:latin typeface="Meslo LG M" panose="020B0609030804020204" pitchFamily="49" charset="0"/>
              </a:rPr>
              <a:t>ServletException</a:t>
            </a:r>
            <a:r>
              <a:rPr lang="en-US" altLang="ko-KR" sz="900" dirty="0">
                <a:solidFill>
                  <a:srgbClr val="BCBEC4"/>
                </a:solidFill>
                <a:effectLst/>
                <a:latin typeface="Meslo LG M" panose="020B0609030804020204" pitchFamily="49" charset="0"/>
              </a:rPr>
              <a:t>;</a:t>
            </a:r>
            <a:br>
              <a:rPr lang="en-US" altLang="ko-KR" sz="900" dirty="0">
                <a:solidFill>
                  <a:srgbClr val="BCBEC4"/>
                </a:solidFill>
                <a:effectLst/>
                <a:latin typeface="Meslo LG M" panose="020B0609030804020204" pitchFamily="49" charset="0"/>
              </a:rPr>
            </a:b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public default void </a:t>
            </a:r>
            <a:r>
              <a:rPr lang="en-US" altLang="ko-KR" sz="900" dirty="0">
                <a:solidFill>
                  <a:srgbClr val="56A8F5"/>
                </a:solidFill>
                <a:effectLst/>
                <a:latin typeface="Meslo LG M" panose="020B0609030804020204" pitchFamily="49" charset="0"/>
              </a:rPr>
              <a:t>destroy</a:t>
            </a:r>
            <a:r>
              <a:rPr lang="en-US" altLang="ko-KR" sz="900" dirty="0">
                <a:solidFill>
                  <a:srgbClr val="BCBEC4"/>
                </a:solidFill>
                <a:effectLst/>
                <a:latin typeface="Meslo LG M" panose="020B0609030804020204" pitchFamily="49" charset="0"/>
              </a:rPr>
              <a:t>() {}</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Interceptor</a:t>
            </a:r>
          </a:p>
        </p:txBody>
      </p:sp>
      <p:sp>
        <p:nvSpPr>
          <p:cNvPr id="3" name="Content Placeholder 2"/>
          <p:cNvSpPr>
            <a:spLocks noGrp="1"/>
          </p:cNvSpPr>
          <p:nvPr>
            <p:ph idx="1"/>
          </p:nvPr>
        </p:nvSpPr>
        <p:spPr/>
        <p:txBody>
          <a:bodyPr>
            <a:normAutofit/>
          </a:bodyPr>
          <a:lstStyle/>
          <a:p>
            <a:pPr>
              <a:lnSpc>
                <a:spcPct val="150000"/>
              </a:lnSpc>
            </a:pPr>
            <a:r>
              <a:rPr sz="2400" dirty="0"/>
              <a:t>Spring MVC </a:t>
            </a:r>
            <a:r>
              <a:rPr sz="2400" dirty="0" err="1"/>
              <a:t>레벨에서</a:t>
            </a:r>
            <a:r>
              <a:rPr sz="2400" dirty="0"/>
              <a:t> </a:t>
            </a:r>
            <a:r>
              <a:rPr sz="2400" dirty="0" err="1"/>
              <a:t>동작</a:t>
            </a:r>
            <a:endParaRPr sz="2400" dirty="0"/>
          </a:p>
          <a:p>
            <a:pPr>
              <a:lnSpc>
                <a:spcPct val="150000"/>
              </a:lnSpc>
            </a:pPr>
            <a:r>
              <a:rPr sz="2400" dirty="0"/>
              <a:t>Handler(Controller) </a:t>
            </a:r>
            <a:r>
              <a:rPr sz="2400" dirty="0" err="1"/>
              <a:t>호출</a:t>
            </a:r>
            <a:r>
              <a:rPr sz="2400" dirty="0"/>
              <a:t> </a:t>
            </a:r>
            <a:r>
              <a:rPr sz="2400" dirty="0" err="1"/>
              <a:t>전후</a:t>
            </a:r>
            <a:r>
              <a:rPr sz="2400" dirty="0"/>
              <a:t> </a:t>
            </a:r>
            <a:r>
              <a:rPr sz="2400" dirty="0" err="1"/>
              <a:t>로직</a:t>
            </a:r>
            <a:r>
              <a:rPr sz="2400" dirty="0"/>
              <a:t> </a:t>
            </a:r>
            <a:r>
              <a:rPr sz="2400" dirty="0" err="1"/>
              <a:t>처리</a:t>
            </a:r>
            <a:endParaRPr sz="2400" dirty="0"/>
          </a:p>
          <a:p>
            <a:pPr>
              <a:lnSpc>
                <a:spcPct val="150000"/>
              </a:lnSpc>
            </a:pPr>
            <a:r>
              <a:rPr sz="2400" dirty="0" err="1"/>
              <a:t>주로</a:t>
            </a:r>
            <a:r>
              <a:rPr sz="2400" dirty="0"/>
              <a:t> </a:t>
            </a:r>
            <a:r>
              <a:rPr sz="2400" dirty="0" err="1"/>
              <a:t>권한</a:t>
            </a:r>
            <a:r>
              <a:rPr sz="2400" dirty="0"/>
              <a:t> </a:t>
            </a:r>
            <a:r>
              <a:rPr sz="2400" dirty="0" err="1"/>
              <a:t>확인</a:t>
            </a:r>
            <a:r>
              <a:rPr sz="2400" dirty="0"/>
              <a:t>, </a:t>
            </a:r>
            <a:r>
              <a:rPr sz="2400" dirty="0" err="1"/>
              <a:t>요청</a:t>
            </a:r>
            <a:r>
              <a:rPr sz="2400" dirty="0"/>
              <a:t> </a:t>
            </a:r>
            <a:r>
              <a:rPr sz="2400" dirty="0" err="1"/>
              <a:t>사전</a:t>
            </a:r>
            <a:r>
              <a:rPr sz="2400" dirty="0"/>
              <a:t>/</a:t>
            </a:r>
            <a:r>
              <a:rPr sz="2400" dirty="0" err="1"/>
              <a:t>사후</a:t>
            </a:r>
            <a:r>
              <a:rPr sz="2400" dirty="0"/>
              <a:t> </a:t>
            </a:r>
            <a:r>
              <a:rPr sz="2400" dirty="0" err="1"/>
              <a:t>처리에</a:t>
            </a:r>
            <a:r>
              <a:rPr sz="2400" dirty="0"/>
              <a:t> </a:t>
            </a:r>
            <a:r>
              <a:rPr sz="2400" dirty="0" err="1"/>
              <a:t>사용</a:t>
            </a:r>
            <a:endParaRPr sz="2400" dirty="0"/>
          </a:p>
          <a:p>
            <a:pPr>
              <a:lnSpc>
                <a:spcPct val="150000"/>
              </a:lnSpc>
            </a:pPr>
            <a:r>
              <a:rPr sz="2400" dirty="0" err="1"/>
              <a:t>HandlerInterceptor</a:t>
            </a:r>
            <a:r>
              <a:rPr sz="2400" dirty="0"/>
              <a:t> </a:t>
            </a:r>
            <a:r>
              <a:rPr sz="2400" dirty="0" err="1"/>
              <a:t>구현</a:t>
            </a:r>
            <a:r>
              <a:rPr sz="2400" dirty="0"/>
              <a:t> 및 </a:t>
            </a:r>
            <a:r>
              <a:rPr sz="2400" dirty="0" err="1"/>
              <a:t>WebMvcConfigurer에</a:t>
            </a:r>
            <a:r>
              <a:rPr sz="2400" dirty="0"/>
              <a:t> </a:t>
            </a:r>
            <a:r>
              <a:rPr sz="2400" dirty="0" err="1"/>
              <a:t>등록</a:t>
            </a:r>
            <a:endParaRPr sz="2400" dirty="0"/>
          </a:p>
        </p:txBody>
      </p:sp>
      <p:sp>
        <p:nvSpPr>
          <p:cNvPr id="5" name="TextBox 4">
            <a:extLst>
              <a:ext uri="{FF2B5EF4-FFF2-40B4-BE49-F238E27FC236}">
                <a16:creationId xmlns:a16="http://schemas.microsoft.com/office/drawing/2014/main" id="{FB1182EC-12D1-1A77-B787-6C9A40519DD7}"/>
              </a:ext>
            </a:extLst>
          </p:cNvPr>
          <p:cNvSpPr txBox="1"/>
          <p:nvPr/>
        </p:nvSpPr>
        <p:spPr>
          <a:xfrm>
            <a:off x="-1" y="4315763"/>
            <a:ext cx="10945091" cy="1892826"/>
          </a:xfrm>
          <a:prstGeom prst="rect">
            <a:avLst/>
          </a:prstGeom>
          <a:solidFill>
            <a:schemeClr val="tx1">
              <a:lumMod val="85000"/>
              <a:lumOff val="15000"/>
            </a:schemeClr>
          </a:solidFill>
        </p:spPr>
        <p:txBody>
          <a:bodyPr wrap="square">
            <a:spAutoFit/>
          </a:bodyPr>
          <a:lstStyle/>
          <a:p>
            <a:r>
              <a:rPr lang="en-US" altLang="ko-KR" sz="900" dirty="0">
                <a:solidFill>
                  <a:srgbClr val="CF8E6D"/>
                </a:solidFill>
                <a:effectLst/>
                <a:latin typeface="Meslo LG M" panose="020B0609030804020204" pitchFamily="49" charset="0"/>
              </a:rPr>
              <a:t>package </a:t>
            </a:r>
            <a:r>
              <a:rPr lang="en-US" altLang="ko-KR" sz="900" dirty="0" err="1">
                <a:solidFill>
                  <a:srgbClr val="BCBEC4"/>
                </a:solidFill>
                <a:effectLst/>
                <a:latin typeface="Meslo LG M" panose="020B0609030804020204" pitchFamily="49" charset="0"/>
              </a:rPr>
              <a:t>org.springframework.web.servlet</a:t>
            </a:r>
            <a:r>
              <a:rPr lang="en-US" altLang="ko-KR" sz="900" dirty="0">
                <a:solidFill>
                  <a:srgbClr val="BCBEC4"/>
                </a:solidFill>
                <a:effectLst/>
                <a:latin typeface="Meslo LG M" panose="020B0609030804020204" pitchFamily="49" charset="0"/>
              </a:rPr>
              <a:t>;</a:t>
            </a:r>
            <a:br>
              <a:rPr lang="en-US" altLang="ko-KR" sz="900" dirty="0">
                <a:solidFill>
                  <a:srgbClr val="BCBEC4"/>
                </a:solidFill>
                <a:effectLst/>
                <a:latin typeface="Meslo LG M" panose="020B0609030804020204" pitchFamily="49" charset="0"/>
              </a:rPr>
            </a:br>
            <a:br>
              <a:rPr lang="en-US" altLang="ko-KR" sz="900" dirty="0">
                <a:solidFill>
                  <a:srgbClr val="BCBEC4"/>
                </a:solidFill>
                <a:effectLst/>
                <a:latin typeface="Meslo LG M" panose="020B0609030804020204" pitchFamily="49" charset="0"/>
              </a:rPr>
            </a:br>
            <a:r>
              <a:rPr lang="en-US" altLang="ko-KR" sz="900" dirty="0">
                <a:solidFill>
                  <a:srgbClr val="CF8E6D"/>
                </a:solidFill>
                <a:effectLst/>
                <a:latin typeface="Meslo LG M" panose="020B0609030804020204" pitchFamily="49" charset="0"/>
              </a:rPr>
              <a:t>public interface </a:t>
            </a:r>
            <a:r>
              <a:rPr lang="en-US" altLang="ko-KR" sz="900" dirty="0" err="1">
                <a:solidFill>
                  <a:srgbClr val="BCBEC4"/>
                </a:solidFill>
                <a:effectLst/>
                <a:latin typeface="Meslo LG M" panose="020B0609030804020204" pitchFamily="49" charset="0"/>
              </a:rPr>
              <a:t>HandlerInterceptor</a:t>
            </a:r>
            <a:r>
              <a:rPr lang="en-US" altLang="ko-KR" sz="900" dirty="0">
                <a:solidFill>
                  <a:srgbClr val="BCBEC4"/>
                </a:solidFill>
                <a:effectLst/>
                <a:latin typeface="Meslo LG M" panose="020B0609030804020204" pitchFamily="49" charset="0"/>
              </a:rPr>
              <a:t> {</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default </a:t>
            </a:r>
            <a:r>
              <a:rPr lang="en-US" altLang="ko-KR" sz="900" dirty="0" err="1">
                <a:solidFill>
                  <a:srgbClr val="CF8E6D"/>
                </a:solidFill>
                <a:effectLst/>
                <a:latin typeface="Meslo LG M" panose="020B0609030804020204" pitchFamily="49" charset="0"/>
              </a:rPr>
              <a:t>boolean</a:t>
            </a:r>
            <a:r>
              <a:rPr lang="en-US" altLang="ko-KR" sz="900" dirty="0">
                <a:solidFill>
                  <a:srgbClr val="CF8E6D"/>
                </a:solidFill>
                <a:effectLst/>
                <a:latin typeface="Meslo LG M" panose="020B0609030804020204" pitchFamily="49" charset="0"/>
              </a:rPr>
              <a:t> </a:t>
            </a:r>
            <a:r>
              <a:rPr lang="en-US" altLang="ko-KR" sz="900" dirty="0" err="1">
                <a:solidFill>
                  <a:srgbClr val="56A8F5"/>
                </a:solidFill>
                <a:effectLst/>
                <a:latin typeface="Meslo LG M" panose="020B0609030804020204" pitchFamily="49" charset="0"/>
              </a:rPr>
              <a:t>preHandle</a:t>
            </a:r>
            <a:r>
              <a:rPr lang="en-US" altLang="ko-KR" sz="900" dirty="0">
                <a:solidFill>
                  <a:srgbClr val="BCBEC4"/>
                </a:solidFill>
                <a:effectLst/>
                <a:latin typeface="Meslo LG M" panose="020B0609030804020204" pitchFamily="49" charset="0"/>
              </a:rPr>
              <a:t>(</a:t>
            </a:r>
            <a:r>
              <a:rPr lang="en-US" altLang="ko-KR" sz="900" dirty="0" err="1">
                <a:solidFill>
                  <a:srgbClr val="BCBEC4"/>
                </a:solidFill>
                <a:effectLst/>
                <a:latin typeface="Meslo LG M" panose="020B0609030804020204" pitchFamily="49" charset="0"/>
              </a:rPr>
              <a:t>HttpServletRequest</a:t>
            </a:r>
            <a:r>
              <a:rPr lang="en-US" altLang="ko-KR" sz="900" dirty="0">
                <a:solidFill>
                  <a:srgbClr val="BCBEC4"/>
                </a:solidFill>
                <a:effectLst/>
                <a:latin typeface="Meslo LG M" panose="020B0609030804020204" pitchFamily="49" charset="0"/>
              </a:rPr>
              <a:t> request, </a:t>
            </a:r>
            <a:r>
              <a:rPr lang="en-US" altLang="ko-KR" sz="900" dirty="0" err="1">
                <a:solidFill>
                  <a:srgbClr val="BCBEC4"/>
                </a:solidFill>
                <a:effectLst/>
                <a:latin typeface="Meslo LG M" panose="020B0609030804020204" pitchFamily="49" charset="0"/>
              </a:rPr>
              <a:t>HttpServletResponse</a:t>
            </a:r>
            <a:r>
              <a:rPr lang="en-US" altLang="ko-KR" sz="900" dirty="0">
                <a:solidFill>
                  <a:srgbClr val="BCBEC4"/>
                </a:solidFill>
                <a:effectLst/>
                <a:latin typeface="Meslo LG M" panose="020B0609030804020204" pitchFamily="49" charset="0"/>
              </a:rPr>
              <a:t> response, Object handler) </a:t>
            </a:r>
            <a:r>
              <a:rPr lang="en-US" altLang="ko-KR" sz="900" dirty="0">
                <a:solidFill>
                  <a:srgbClr val="CF8E6D"/>
                </a:solidFill>
                <a:effectLst/>
                <a:latin typeface="Meslo LG M" panose="020B0609030804020204" pitchFamily="49" charset="0"/>
              </a:rPr>
              <a:t>throws </a:t>
            </a:r>
            <a:r>
              <a:rPr lang="en-US" altLang="ko-KR" sz="900" dirty="0">
                <a:solidFill>
                  <a:srgbClr val="BCBEC4"/>
                </a:solidFill>
                <a:effectLst/>
                <a:latin typeface="Meslo LG M" panose="020B0609030804020204" pitchFamily="49" charset="0"/>
              </a:rPr>
              <a:t>Exception {</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return true</a:t>
            </a:r>
            <a:r>
              <a:rPr lang="en-US" altLang="ko-KR" sz="900" dirty="0">
                <a:solidFill>
                  <a:srgbClr val="BCBEC4"/>
                </a:solidFill>
                <a:effectLst/>
                <a:latin typeface="Meslo LG M" panose="020B0609030804020204" pitchFamily="49" charset="0"/>
              </a:rPr>
              <a:t>;</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br>
              <a:rPr lang="en-US" altLang="ko-KR" sz="900" dirty="0">
                <a:solidFill>
                  <a:srgbClr val="BCBEC4"/>
                </a:solidFill>
                <a:effectLst/>
                <a:latin typeface="Meslo LG M" panose="020B0609030804020204" pitchFamily="49" charset="0"/>
              </a:rPr>
            </a:b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default void </a:t>
            </a:r>
            <a:r>
              <a:rPr lang="en-US" altLang="ko-KR" sz="900" dirty="0" err="1">
                <a:solidFill>
                  <a:srgbClr val="56A8F5"/>
                </a:solidFill>
                <a:effectLst/>
                <a:latin typeface="Meslo LG M" panose="020B0609030804020204" pitchFamily="49" charset="0"/>
              </a:rPr>
              <a:t>postHandle</a:t>
            </a:r>
            <a:r>
              <a:rPr lang="en-US" altLang="ko-KR" sz="900" dirty="0">
                <a:solidFill>
                  <a:srgbClr val="BCBEC4"/>
                </a:solidFill>
                <a:effectLst/>
                <a:latin typeface="Meslo LG M" panose="020B0609030804020204" pitchFamily="49" charset="0"/>
              </a:rPr>
              <a:t>(</a:t>
            </a:r>
            <a:r>
              <a:rPr lang="en-US" altLang="ko-KR" sz="900" dirty="0" err="1">
                <a:solidFill>
                  <a:srgbClr val="BCBEC4"/>
                </a:solidFill>
                <a:effectLst/>
                <a:latin typeface="Meslo LG M" panose="020B0609030804020204" pitchFamily="49" charset="0"/>
              </a:rPr>
              <a:t>HttpServletRequest</a:t>
            </a:r>
            <a:r>
              <a:rPr lang="en-US" altLang="ko-KR" sz="900" dirty="0">
                <a:solidFill>
                  <a:srgbClr val="BCBEC4"/>
                </a:solidFill>
                <a:effectLst/>
                <a:latin typeface="Meslo LG M" panose="020B0609030804020204" pitchFamily="49" charset="0"/>
              </a:rPr>
              <a:t> request, </a:t>
            </a:r>
            <a:r>
              <a:rPr lang="en-US" altLang="ko-KR" sz="900" dirty="0" err="1">
                <a:solidFill>
                  <a:srgbClr val="BCBEC4"/>
                </a:solidFill>
                <a:effectLst/>
                <a:latin typeface="Meslo LG M" panose="020B0609030804020204" pitchFamily="49" charset="0"/>
              </a:rPr>
              <a:t>HttpServletResponse</a:t>
            </a:r>
            <a:r>
              <a:rPr lang="en-US" altLang="ko-KR" sz="900" dirty="0">
                <a:solidFill>
                  <a:srgbClr val="BCBEC4"/>
                </a:solidFill>
                <a:effectLst/>
                <a:latin typeface="Meslo LG M" panose="020B0609030804020204" pitchFamily="49" charset="0"/>
              </a:rPr>
              <a:t> response, Object handler, @Nullable </a:t>
            </a:r>
            <a:r>
              <a:rPr lang="en-US" altLang="ko-KR" sz="900" dirty="0" err="1">
                <a:solidFill>
                  <a:srgbClr val="BCBEC4"/>
                </a:solidFill>
                <a:effectLst/>
                <a:latin typeface="Meslo LG M" panose="020B0609030804020204" pitchFamily="49" charset="0"/>
              </a:rPr>
              <a:t>ModelAndView</a:t>
            </a:r>
            <a:r>
              <a:rPr lang="en-US" altLang="ko-KR" sz="900" dirty="0">
                <a:solidFill>
                  <a:srgbClr val="BCBEC4"/>
                </a:solidFill>
                <a:effectLst/>
                <a:latin typeface="Meslo LG M" panose="020B0609030804020204" pitchFamily="49" charset="0"/>
              </a:rPr>
              <a:t> </a:t>
            </a:r>
            <a:r>
              <a:rPr lang="en-US" altLang="ko-KR" sz="900" dirty="0" err="1">
                <a:solidFill>
                  <a:srgbClr val="BCBEC4"/>
                </a:solidFill>
                <a:effectLst/>
                <a:latin typeface="Meslo LG M" panose="020B0609030804020204" pitchFamily="49" charset="0"/>
              </a:rPr>
              <a:t>modelAndView</a:t>
            </a: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throws </a:t>
            </a:r>
            <a:r>
              <a:rPr lang="en-US" altLang="ko-KR" sz="900" dirty="0">
                <a:solidFill>
                  <a:srgbClr val="BCBEC4"/>
                </a:solidFill>
                <a:effectLst/>
                <a:latin typeface="Meslo LG M" panose="020B0609030804020204" pitchFamily="49" charset="0"/>
              </a:rPr>
              <a:t>Exception {</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br>
              <a:rPr lang="en-US" altLang="ko-KR" sz="900" dirty="0">
                <a:solidFill>
                  <a:srgbClr val="BCBEC4"/>
                </a:solidFill>
                <a:effectLst/>
                <a:latin typeface="Meslo LG M" panose="020B0609030804020204" pitchFamily="49" charset="0"/>
              </a:rPr>
            </a:b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r>
              <a:rPr lang="en-US" altLang="ko-KR" sz="900" dirty="0">
                <a:solidFill>
                  <a:srgbClr val="CF8E6D"/>
                </a:solidFill>
                <a:effectLst/>
                <a:latin typeface="Meslo LG M" panose="020B0609030804020204" pitchFamily="49" charset="0"/>
              </a:rPr>
              <a:t>default void </a:t>
            </a:r>
            <a:r>
              <a:rPr lang="en-US" altLang="ko-KR" sz="900" dirty="0" err="1">
                <a:solidFill>
                  <a:srgbClr val="56A8F5"/>
                </a:solidFill>
                <a:effectLst/>
                <a:latin typeface="Meslo LG M" panose="020B0609030804020204" pitchFamily="49" charset="0"/>
              </a:rPr>
              <a:t>afterCompletion</a:t>
            </a:r>
            <a:r>
              <a:rPr lang="en-US" altLang="ko-KR" sz="900" dirty="0">
                <a:solidFill>
                  <a:srgbClr val="BCBEC4"/>
                </a:solidFill>
                <a:effectLst/>
                <a:latin typeface="Meslo LG M" panose="020B0609030804020204" pitchFamily="49" charset="0"/>
              </a:rPr>
              <a:t>(</a:t>
            </a:r>
            <a:r>
              <a:rPr lang="en-US" altLang="ko-KR" sz="900" dirty="0" err="1">
                <a:solidFill>
                  <a:srgbClr val="BCBEC4"/>
                </a:solidFill>
                <a:effectLst/>
                <a:latin typeface="Meslo LG M" panose="020B0609030804020204" pitchFamily="49" charset="0"/>
              </a:rPr>
              <a:t>HttpServletRequest</a:t>
            </a:r>
            <a:r>
              <a:rPr lang="en-US" altLang="ko-KR" sz="900" dirty="0">
                <a:solidFill>
                  <a:srgbClr val="BCBEC4"/>
                </a:solidFill>
                <a:effectLst/>
                <a:latin typeface="Meslo LG M" panose="020B0609030804020204" pitchFamily="49" charset="0"/>
              </a:rPr>
              <a:t> request, </a:t>
            </a:r>
            <a:r>
              <a:rPr lang="en-US" altLang="ko-KR" sz="900" dirty="0" err="1">
                <a:solidFill>
                  <a:srgbClr val="BCBEC4"/>
                </a:solidFill>
                <a:effectLst/>
                <a:latin typeface="Meslo LG M" panose="020B0609030804020204" pitchFamily="49" charset="0"/>
              </a:rPr>
              <a:t>HttpServletResponse</a:t>
            </a:r>
            <a:r>
              <a:rPr lang="en-US" altLang="ko-KR" sz="900" dirty="0">
                <a:solidFill>
                  <a:srgbClr val="BCBEC4"/>
                </a:solidFill>
                <a:effectLst/>
                <a:latin typeface="Meslo LG M" panose="020B0609030804020204" pitchFamily="49" charset="0"/>
              </a:rPr>
              <a:t> response, Object </a:t>
            </a:r>
            <a:r>
              <a:rPr lang="en-US" altLang="ko-KR" sz="900" dirty="0" err="1">
                <a:solidFill>
                  <a:srgbClr val="BCBEC4"/>
                </a:solidFill>
                <a:effectLst/>
                <a:latin typeface="Meslo LG M" panose="020B0609030804020204" pitchFamily="49" charset="0"/>
              </a:rPr>
              <a:t>handler,@Nullable</a:t>
            </a:r>
            <a:r>
              <a:rPr lang="en-US" altLang="ko-KR" sz="900" dirty="0">
                <a:solidFill>
                  <a:srgbClr val="BCBEC4"/>
                </a:solidFill>
                <a:effectLst/>
                <a:latin typeface="Meslo LG M" panose="020B0609030804020204" pitchFamily="49" charset="0"/>
              </a:rPr>
              <a:t> Exception ex) </a:t>
            </a:r>
            <a:r>
              <a:rPr lang="en-US" altLang="ko-KR" sz="900" dirty="0">
                <a:solidFill>
                  <a:srgbClr val="CF8E6D"/>
                </a:solidFill>
                <a:effectLst/>
                <a:latin typeface="Meslo LG M" panose="020B0609030804020204" pitchFamily="49" charset="0"/>
              </a:rPr>
              <a:t>throws </a:t>
            </a:r>
            <a:r>
              <a:rPr lang="en-US" altLang="ko-KR" sz="900" dirty="0">
                <a:solidFill>
                  <a:srgbClr val="BCBEC4"/>
                </a:solidFill>
                <a:effectLst/>
                <a:latin typeface="Meslo LG M" panose="020B0609030804020204" pitchFamily="49" charset="0"/>
              </a:rPr>
              <a:t>Exception {</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    }</a:t>
            </a:r>
            <a:br>
              <a:rPr lang="en-US" altLang="ko-KR" sz="900" dirty="0">
                <a:solidFill>
                  <a:srgbClr val="BCBEC4"/>
                </a:solidFill>
                <a:effectLst/>
                <a:latin typeface="Meslo LG M" panose="020B0609030804020204" pitchFamily="49" charset="0"/>
              </a:rPr>
            </a:br>
            <a:r>
              <a:rPr lang="en-US" altLang="ko-KR" sz="900" dirty="0">
                <a:solidFill>
                  <a:srgbClr val="BCBEC4"/>
                </a:solidFill>
                <a:effectLst/>
                <a:latin typeface="Meslo LG M" panose="020B06090308040202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AOP (Aspect-Oriented Programming)</a:t>
            </a:r>
          </a:p>
        </p:txBody>
      </p:sp>
      <p:sp>
        <p:nvSpPr>
          <p:cNvPr id="3" name="Content Placeholder 2"/>
          <p:cNvSpPr>
            <a:spLocks noGrp="1"/>
          </p:cNvSpPr>
          <p:nvPr>
            <p:ph idx="1"/>
          </p:nvPr>
        </p:nvSpPr>
        <p:spPr/>
        <p:txBody>
          <a:bodyPr>
            <a:normAutofit/>
          </a:bodyPr>
          <a:lstStyle/>
          <a:p>
            <a:pPr>
              <a:lnSpc>
                <a:spcPct val="250000"/>
              </a:lnSpc>
            </a:pPr>
            <a:r>
              <a:rPr sz="2400" dirty="0"/>
              <a:t>Spring Application Context </a:t>
            </a:r>
            <a:r>
              <a:rPr sz="2400" dirty="0" err="1"/>
              <a:t>레벨에서</a:t>
            </a:r>
            <a:r>
              <a:rPr sz="2400" dirty="0"/>
              <a:t> </a:t>
            </a:r>
            <a:r>
              <a:rPr sz="2400" dirty="0" err="1"/>
              <a:t>동작</a:t>
            </a:r>
            <a:endParaRPr sz="2400" dirty="0"/>
          </a:p>
          <a:p>
            <a:pPr>
              <a:lnSpc>
                <a:spcPct val="250000"/>
              </a:lnSpc>
            </a:pPr>
            <a:r>
              <a:rPr sz="2400" dirty="0" err="1"/>
              <a:t>핵심</a:t>
            </a:r>
            <a:r>
              <a:rPr sz="2400" dirty="0"/>
              <a:t> </a:t>
            </a:r>
            <a:r>
              <a:rPr sz="2400" dirty="0" err="1"/>
              <a:t>로직과</a:t>
            </a:r>
            <a:r>
              <a:rPr sz="2400" dirty="0"/>
              <a:t> </a:t>
            </a:r>
            <a:r>
              <a:rPr sz="2400" dirty="0" err="1"/>
              <a:t>공통</a:t>
            </a:r>
            <a:r>
              <a:rPr sz="2400" dirty="0"/>
              <a:t> </a:t>
            </a:r>
            <a:r>
              <a:rPr sz="2400" dirty="0" err="1"/>
              <a:t>관심사를</a:t>
            </a:r>
            <a:r>
              <a:rPr sz="2400" dirty="0"/>
              <a:t> </a:t>
            </a:r>
            <a:r>
              <a:rPr sz="2400" dirty="0" err="1"/>
              <a:t>분리</a:t>
            </a:r>
            <a:endParaRPr sz="2400" dirty="0"/>
          </a:p>
          <a:p>
            <a:pPr>
              <a:lnSpc>
                <a:spcPct val="250000"/>
              </a:lnSpc>
            </a:pPr>
            <a:r>
              <a:rPr sz="2400" dirty="0"/>
              <a:t>@Aspect와 @Before, @After, @Around로 Pointcut </a:t>
            </a:r>
            <a:r>
              <a:rPr sz="2400" dirty="0" err="1"/>
              <a:t>지정</a:t>
            </a:r>
            <a:endParaRPr sz="2400" dirty="0"/>
          </a:p>
          <a:p>
            <a:pPr>
              <a:lnSpc>
                <a:spcPct val="250000"/>
              </a:lnSpc>
            </a:pPr>
            <a:r>
              <a:rPr sz="2400" dirty="0" err="1"/>
              <a:t>주요</a:t>
            </a:r>
            <a:r>
              <a:rPr sz="2400" dirty="0"/>
              <a:t> </a:t>
            </a:r>
            <a:r>
              <a:rPr sz="2400" dirty="0" err="1"/>
              <a:t>활용</a:t>
            </a:r>
            <a:r>
              <a:rPr sz="2400" dirty="0"/>
              <a:t>: </a:t>
            </a:r>
            <a:r>
              <a:rPr sz="2400" dirty="0" err="1"/>
              <a:t>로깅</a:t>
            </a:r>
            <a:r>
              <a:rPr sz="2400" dirty="0"/>
              <a:t>, </a:t>
            </a:r>
            <a:r>
              <a:rPr sz="2400" dirty="0" err="1"/>
              <a:t>트랜잭션</a:t>
            </a:r>
            <a:r>
              <a:rPr sz="2400" dirty="0"/>
              <a:t>, </a:t>
            </a:r>
            <a:r>
              <a:rPr sz="2400" dirty="0" err="1"/>
              <a:t>보안</a:t>
            </a:r>
            <a:r>
              <a:rPr sz="2400" dirty="0"/>
              <a:t> 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IoC (Inversion of Control)</a:t>
            </a:r>
          </a:p>
        </p:txBody>
      </p:sp>
      <p:sp>
        <p:nvSpPr>
          <p:cNvPr id="3" name="Content Placeholder 2"/>
          <p:cNvSpPr>
            <a:spLocks noGrp="1"/>
          </p:cNvSpPr>
          <p:nvPr>
            <p:ph idx="1"/>
          </p:nvPr>
        </p:nvSpPr>
        <p:spPr/>
        <p:txBody>
          <a:bodyPr>
            <a:normAutofit/>
          </a:bodyPr>
          <a:lstStyle/>
          <a:p>
            <a:r>
              <a:rPr sz="2400" dirty="0" err="1"/>
              <a:t>객체의</a:t>
            </a:r>
            <a:r>
              <a:rPr sz="2400" dirty="0"/>
              <a:t> </a:t>
            </a:r>
            <a:r>
              <a:rPr sz="2400" dirty="0" err="1"/>
              <a:t>생성과</a:t>
            </a:r>
            <a:r>
              <a:rPr sz="2400" dirty="0"/>
              <a:t> </a:t>
            </a:r>
            <a:r>
              <a:rPr sz="2400" dirty="0" err="1"/>
              <a:t>관리</a:t>
            </a:r>
            <a:r>
              <a:rPr sz="2400" dirty="0"/>
              <a:t> </a:t>
            </a:r>
            <a:r>
              <a:rPr sz="2400" dirty="0" err="1"/>
              <a:t>제어권을</a:t>
            </a:r>
            <a:r>
              <a:rPr sz="2400" dirty="0"/>
              <a:t> </a:t>
            </a:r>
            <a:r>
              <a:rPr sz="2400" dirty="0" err="1"/>
              <a:t>스프링</a:t>
            </a:r>
            <a:r>
              <a:rPr sz="2400" dirty="0"/>
              <a:t> </a:t>
            </a:r>
            <a:r>
              <a:rPr sz="2400" dirty="0" err="1"/>
              <a:t>컨테이너가</a:t>
            </a:r>
            <a:r>
              <a:rPr sz="2400" dirty="0"/>
              <a:t> </a:t>
            </a:r>
            <a:r>
              <a:rPr sz="2400" dirty="0" err="1"/>
              <a:t>담당</a:t>
            </a:r>
            <a:endParaRPr sz="2400" dirty="0"/>
          </a:p>
          <a:p>
            <a:r>
              <a:rPr sz="2400" dirty="0" err="1"/>
              <a:t>결합도</a:t>
            </a:r>
            <a:r>
              <a:rPr sz="2400" dirty="0"/>
              <a:t> </a:t>
            </a:r>
            <a:r>
              <a:rPr sz="2400" dirty="0" err="1"/>
              <a:t>감소</a:t>
            </a:r>
            <a:r>
              <a:rPr sz="2400" dirty="0"/>
              <a:t>, </a:t>
            </a:r>
            <a:r>
              <a:rPr sz="2400" dirty="0" err="1"/>
              <a:t>코드</a:t>
            </a:r>
            <a:r>
              <a:rPr sz="2400" dirty="0"/>
              <a:t> </a:t>
            </a:r>
            <a:r>
              <a:rPr sz="2400" dirty="0" err="1"/>
              <a:t>재사용성</a:t>
            </a:r>
            <a:r>
              <a:rPr sz="2400" dirty="0"/>
              <a:t> </a:t>
            </a:r>
            <a:r>
              <a:rPr sz="2400" dirty="0" err="1"/>
              <a:t>증가</a:t>
            </a:r>
            <a:endParaRPr sz="2400" dirty="0"/>
          </a:p>
          <a:p>
            <a:r>
              <a:rPr sz="2400" dirty="0" err="1"/>
              <a:t>의존성</a:t>
            </a:r>
            <a:r>
              <a:rPr sz="2400" dirty="0"/>
              <a:t> </a:t>
            </a:r>
            <a:r>
              <a:rPr sz="2400" dirty="0" err="1"/>
              <a:t>주입</a:t>
            </a:r>
            <a:r>
              <a:rPr sz="2400" dirty="0"/>
              <a:t>(DI)을 </a:t>
            </a:r>
            <a:r>
              <a:rPr sz="2400" dirty="0" err="1"/>
              <a:t>통해</a:t>
            </a:r>
            <a:r>
              <a:rPr sz="2400" dirty="0"/>
              <a:t> </a:t>
            </a:r>
            <a:r>
              <a:rPr sz="2400" dirty="0" err="1"/>
              <a:t>구현</a:t>
            </a:r>
            <a:endParaRPr sz="2400" dirty="0"/>
          </a:p>
          <a:p>
            <a:r>
              <a:rPr sz="2400" dirty="0"/>
              <a:t>DI </a:t>
            </a:r>
            <a:r>
              <a:rPr sz="2400" dirty="0" err="1"/>
              <a:t>방식</a:t>
            </a:r>
            <a:r>
              <a:rPr sz="2400" dirty="0"/>
              <a:t>: </a:t>
            </a:r>
            <a:r>
              <a:rPr sz="2400" dirty="0" err="1"/>
              <a:t>생성자</a:t>
            </a:r>
            <a:r>
              <a:rPr sz="2400" dirty="0"/>
              <a:t> </a:t>
            </a:r>
            <a:r>
              <a:rPr sz="2400" dirty="0" err="1"/>
              <a:t>주입</a:t>
            </a:r>
            <a:r>
              <a:rPr sz="2400" dirty="0"/>
              <a:t>, Setter </a:t>
            </a:r>
            <a:r>
              <a:rPr sz="2400" dirty="0" err="1"/>
              <a:t>주입</a:t>
            </a:r>
            <a:r>
              <a:rPr sz="2400" dirty="0"/>
              <a:t>, </a:t>
            </a:r>
            <a:r>
              <a:rPr sz="2400" dirty="0" err="1"/>
              <a:t>필드</a:t>
            </a:r>
            <a:r>
              <a:rPr sz="2400" dirty="0"/>
              <a:t> </a:t>
            </a:r>
            <a:r>
              <a:rPr sz="2400" dirty="0" err="1"/>
              <a:t>주입</a:t>
            </a:r>
            <a:endParaRPr sz="2400" dirty="0"/>
          </a:p>
        </p:txBody>
      </p:sp>
      <p:pic>
        <p:nvPicPr>
          <p:cNvPr id="2050" name="Picture 2" descr="Spring] IoC에 대해 알아보자">
            <a:extLst>
              <a:ext uri="{FF2B5EF4-FFF2-40B4-BE49-F238E27FC236}">
                <a16:creationId xmlns:a16="http://schemas.microsoft.com/office/drawing/2014/main" id="{8FD9C73B-865F-6629-F3D5-A44B7336F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543" y="3429000"/>
            <a:ext cx="5199903" cy="3017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Bean</a:t>
            </a:r>
          </a:p>
        </p:txBody>
      </p:sp>
      <p:sp>
        <p:nvSpPr>
          <p:cNvPr id="3" name="Content Placeholder 2"/>
          <p:cNvSpPr>
            <a:spLocks noGrp="1"/>
          </p:cNvSpPr>
          <p:nvPr>
            <p:ph idx="1"/>
          </p:nvPr>
        </p:nvSpPr>
        <p:spPr/>
        <p:txBody>
          <a:bodyPr>
            <a:normAutofit/>
          </a:bodyPr>
          <a:lstStyle/>
          <a:p>
            <a:pPr>
              <a:lnSpc>
                <a:spcPct val="250000"/>
              </a:lnSpc>
            </a:pPr>
            <a:r>
              <a:rPr sz="2400" dirty="0"/>
              <a:t>Spring IoC </a:t>
            </a:r>
            <a:r>
              <a:rPr sz="2400" dirty="0" err="1"/>
              <a:t>컨테이너가</a:t>
            </a:r>
            <a:r>
              <a:rPr sz="2400" dirty="0"/>
              <a:t> </a:t>
            </a:r>
            <a:r>
              <a:rPr sz="2400" dirty="0" err="1"/>
              <a:t>관리하는</a:t>
            </a:r>
            <a:r>
              <a:rPr sz="2400" dirty="0"/>
              <a:t> </a:t>
            </a:r>
            <a:r>
              <a:rPr sz="2400" dirty="0" err="1"/>
              <a:t>객체</a:t>
            </a:r>
            <a:endParaRPr sz="2400" dirty="0"/>
          </a:p>
          <a:p>
            <a:pPr>
              <a:lnSpc>
                <a:spcPct val="250000"/>
              </a:lnSpc>
            </a:pPr>
            <a:r>
              <a:rPr sz="2400" dirty="0" err="1"/>
              <a:t>생성</a:t>
            </a:r>
            <a:r>
              <a:rPr sz="2400" dirty="0"/>
              <a:t>: @Component, @Service, @Repository, @Bean</a:t>
            </a:r>
          </a:p>
          <a:p>
            <a:pPr>
              <a:lnSpc>
                <a:spcPct val="250000"/>
              </a:lnSpc>
            </a:pPr>
            <a:r>
              <a:rPr sz="2400" dirty="0" err="1"/>
              <a:t>생명주기</a:t>
            </a:r>
            <a:r>
              <a:rPr sz="2400" dirty="0"/>
              <a:t>: </a:t>
            </a:r>
            <a:r>
              <a:rPr sz="2400" dirty="0" err="1"/>
              <a:t>생성</a:t>
            </a:r>
            <a:r>
              <a:rPr sz="2400" dirty="0"/>
              <a:t> → </a:t>
            </a:r>
            <a:r>
              <a:rPr sz="2400" dirty="0" err="1"/>
              <a:t>의존성</a:t>
            </a:r>
            <a:r>
              <a:rPr sz="2400" dirty="0"/>
              <a:t> </a:t>
            </a:r>
            <a:r>
              <a:rPr sz="2400" dirty="0" err="1"/>
              <a:t>주입</a:t>
            </a:r>
            <a:r>
              <a:rPr sz="2400" dirty="0"/>
              <a:t> → </a:t>
            </a:r>
            <a:r>
              <a:rPr sz="2400" dirty="0" err="1"/>
              <a:t>초기화</a:t>
            </a:r>
            <a:r>
              <a:rPr sz="2400" dirty="0"/>
              <a:t> → </a:t>
            </a:r>
            <a:r>
              <a:rPr sz="2400" dirty="0" err="1"/>
              <a:t>소멸</a:t>
            </a:r>
            <a:endParaRPr sz="2400" dirty="0"/>
          </a:p>
          <a:p>
            <a:pPr>
              <a:lnSpc>
                <a:spcPct val="250000"/>
              </a:lnSpc>
            </a:pPr>
            <a:r>
              <a:rPr sz="2400" dirty="0"/>
              <a:t>Scope: singleton, prototype, request, session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pPr>
              <a:lnSpc>
                <a:spcPct val="250000"/>
              </a:lnSpc>
            </a:pPr>
            <a:r>
              <a:rPr sz="2400" dirty="0"/>
              <a:t>Filter, Interceptor, </a:t>
            </a:r>
            <a:r>
              <a:rPr sz="2400" dirty="0" err="1"/>
              <a:t>AOP는</a:t>
            </a:r>
            <a:r>
              <a:rPr sz="2400" dirty="0"/>
              <a:t> </a:t>
            </a:r>
            <a:r>
              <a:rPr sz="2400" dirty="0" err="1"/>
              <a:t>각각</a:t>
            </a:r>
            <a:r>
              <a:rPr sz="2400" dirty="0"/>
              <a:t> </a:t>
            </a:r>
            <a:r>
              <a:rPr sz="2400" dirty="0" err="1"/>
              <a:t>다른</a:t>
            </a:r>
            <a:r>
              <a:rPr sz="2400" dirty="0"/>
              <a:t> </a:t>
            </a:r>
            <a:r>
              <a:rPr sz="2400" dirty="0" err="1"/>
              <a:t>레벨에서</a:t>
            </a:r>
            <a:r>
              <a:rPr sz="2400" dirty="0"/>
              <a:t> </a:t>
            </a:r>
            <a:r>
              <a:rPr sz="2400" dirty="0" err="1"/>
              <a:t>동작</a:t>
            </a:r>
            <a:endParaRPr sz="2400" dirty="0"/>
          </a:p>
          <a:p>
            <a:pPr>
              <a:lnSpc>
                <a:spcPct val="250000"/>
              </a:lnSpc>
            </a:pPr>
            <a:r>
              <a:rPr sz="2400" dirty="0" err="1"/>
              <a:t>IoC는</a:t>
            </a:r>
            <a:r>
              <a:rPr sz="2400" dirty="0"/>
              <a:t> </a:t>
            </a:r>
            <a:r>
              <a:rPr sz="2400" dirty="0" err="1"/>
              <a:t>객체</a:t>
            </a:r>
            <a:r>
              <a:rPr sz="2400" dirty="0"/>
              <a:t> </a:t>
            </a:r>
            <a:r>
              <a:rPr sz="2400" dirty="0" err="1"/>
              <a:t>관리의</a:t>
            </a:r>
            <a:r>
              <a:rPr sz="2400" dirty="0"/>
              <a:t> </a:t>
            </a:r>
            <a:r>
              <a:rPr sz="2400" dirty="0" err="1"/>
              <a:t>제어권을</a:t>
            </a:r>
            <a:r>
              <a:rPr sz="2400" dirty="0"/>
              <a:t> </a:t>
            </a:r>
            <a:r>
              <a:rPr sz="2400" dirty="0" err="1"/>
              <a:t>개발자에서</a:t>
            </a:r>
            <a:r>
              <a:rPr sz="2400" dirty="0"/>
              <a:t> </a:t>
            </a:r>
            <a:r>
              <a:rPr sz="2400" dirty="0" err="1"/>
              <a:t>컨테이너로</a:t>
            </a:r>
            <a:r>
              <a:rPr sz="2400" dirty="0"/>
              <a:t> </a:t>
            </a:r>
            <a:r>
              <a:rPr sz="2400" dirty="0" err="1"/>
              <a:t>전환</a:t>
            </a:r>
            <a:endParaRPr sz="2400" dirty="0"/>
          </a:p>
          <a:p>
            <a:pPr>
              <a:lnSpc>
                <a:spcPct val="250000"/>
              </a:lnSpc>
            </a:pPr>
            <a:r>
              <a:rPr sz="2400" dirty="0" err="1"/>
              <a:t>Bean은</a:t>
            </a:r>
            <a:r>
              <a:rPr sz="2400" dirty="0"/>
              <a:t> Spring </a:t>
            </a:r>
            <a:r>
              <a:rPr sz="2400" dirty="0" err="1"/>
              <a:t>컨테이너에서</a:t>
            </a:r>
            <a:r>
              <a:rPr sz="2400" dirty="0"/>
              <a:t> </a:t>
            </a:r>
            <a:r>
              <a:rPr sz="2400" dirty="0" err="1"/>
              <a:t>관리하는</a:t>
            </a:r>
            <a:r>
              <a:rPr sz="2400" dirty="0"/>
              <a:t> </a:t>
            </a:r>
            <a:r>
              <a:rPr sz="2400" dirty="0" err="1"/>
              <a:t>핵심</a:t>
            </a:r>
            <a:r>
              <a:rPr sz="2400" dirty="0"/>
              <a:t> </a:t>
            </a:r>
            <a:r>
              <a:rPr sz="2400" dirty="0" err="1"/>
              <a:t>객체</a:t>
            </a:r>
            <a:endParaRPr sz="2400" dirty="0"/>
          </a:p>
          <a:p>
            <a:pPr>
              <a:lnSpc>
                <a:spcPct val="250000"/>
              </a:lnSpc>
            </a:pPr>
            <a:r>
              <a:rPr sz="2400" dirty="0" err="1"/>
              <a:t>DI를</a:t>
            </a:r>
            <a:r>
              <a:rPr sz="2400" dirty="0"/>
              <a:t> </a:t>
            </a:r>
            <a:r>
              <a:rPr sz="2400" dirty="0" err="1"/>
              <a:t>통해</a:t>
            </a:r>
            <a:r>
              <a:rPr sz="2400" dirty="0"/>
              <a:t> </a:t>
            </a:r>
            <a:r>
              <a:rPr sz="2400" dirty="0" err="1"/>
              <a:t>결합도를</a:t>
            </a:r>
            <a:r>
              <a:rPr sz="2400" dirty="0"/>
              <a:t> </a:t>
            </a:r>
            <a:r>
              <a:rPr sz="2400" dirty="0" err="1"/>
              <a:t>낮추고</a:t>
            </a:r>
            <a:r>
              <a:rPr sz="2400" dirty="0"/>
              <a:t> </a:t>
            </a:r>
            <a:r>
              <a:rPr sz="2400" dirty="0" err="1"/>
              <a:t>유지보수를</a:t>
            </a:r>
            <a:r>
              <a:rPr sz="2400" dirty="0"/>
              <a:t> </a:t>
            </a:r>
            <a:r>
              <a:rPr sz="2400" dirty="0" err="1"/>
              <a:t>용이하게</a:t>
            </a:r>
            <a:r>
              <a:rPr sz="2400" dirty="0"/>
              <a:t> 함</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846</Words>
  <Application>Microsoft Office PowerPoint</Application>
  <PresentationFormat>화면 슬라이드 쇼(4:3)</PresentationFormat>
  <Paragraphs>43</Paragraphs>
  <Slides>8</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Arial</vt:lpstr>
      <vt:lpstr>Calibri</vt:lpstr>
      <vt:lpstr>Meslo LG M</vt:lpstr>
      <vt:lpstr>Office Theme</vt:lpstr>
      <vt:lpstr>Spring Filter, Interceptor, AOP  &amp; IoC/Bean</vt:lpstr>
      <vt:lpstr>PowerPoint 프레젠테이션</vt:lpstr>
      <vt:lpstr>Filter</vt:lpstr>
      <vt:lpstr>Interceptor</vt:lpstr>
      <vt:lpstr>AOP (Aspect-Oriented Programming)</vt:lpstr>
      <vt:lpstr>IoC (Inversion of Control)</vt:lpstr>
      <vt:lpstr>Bean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희표 홍</cp:lastModifiedBy>
  <cp:revision>5</cp:revision>
  <dcterms:created xsi:type="dcterms:W3CDTF">2013-01-27T09:14:16Z</dcterms:created>
  <dcterms:modified xsi:type="dcterms:W3CDTF">2024-11-16T16:31:40Z</dcterms:modified>
  <cp:category/>
</cp:coreProperties>
</file>