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57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B1FE1-114A-46A8-AA14-D767A36DC79D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AEA2C-8536-4421-B11B-EAA2222C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4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DL </a:t>
            </a:r>
            <a:r>
              <a:rPr lang="ko-KR" altLang="en-US" dirty="0"/>
              <a:t>사용 시 컨테이너 종속이 증가함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AEA2C-8536-4421-B11B-EAA2222C71E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734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 쓰면 </a:t>
            </a:r>
            <a:r>
              <a:rPr lang="en-US" altLang="ko-KR" dirty="0"/>
              <a:t>run </a:t>
            </a:r>
            <a:r>
              <a:rPr lang="ko-KR" altLang="en-US" dirty="0"/>
              <a:t>메서드 실행 후 </a:t>
            </a:r>
            <a:r>
              <a:rPr lang="en-US" altLang="ko-KR" dirty="0" err="1"/>
              <a:t>StackOverFlow</a:t>
            </a:r>
            <a:r>
              <a:rPr lang="en-US" altLang="ko-KR" dirty="0"/>
              <a:t> </a:t>
            </a:r>
            <a:r>
              <a:rPr lang="ko-KR" altLang="en-US" dirty="0"/>
              <a:t>에러 발생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AEA2C-8536-4421-B11B-EAA2222C71E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183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D1560-CEA8-DB1D-5208-0BFD613CE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BE74E6-CF94-3825-ED05-D5B37E82F8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C5B6BC1-C289-D8EE-ECF0-93C14ECA7F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 쓰면 </a:t>
            </a:r>
            <a:r>
              <a:rPr lang="en-US" altLang="ko-KR" dirty="0"/>
              <a:t>run </a:t>
            </a:r>
            <a:r>
              <a:rPr lang="ko-KR" altLang="en-US" dirty="0"/>
              <a:t>메서드 실행 후 </a:t>
            </a:r>
            <a:r>
              <a:rPr lang="en-US" altLang="ko-KR" dirty="0" err="1"/>
              <a:t>StackOverFlow</a:t>
            </a:r>
            <a:r>
              <a:rPr lang="en-US" altLang="ko-KR" dirty="0"/>
              <a:t> </a:t>
            </a:r>
            <a:r>
              <a:rPr lang="ko-KR" altLang="en-US" dirty="0"/>
              <a:t>에러 발생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BE9C82-53B1-8812-0575-9E61D64018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AEA2C-8536-4421-B11B-EAA2222C71E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404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배열의 마지막에는 무조건 </a:t>
            </a:r>
            <a:r>
              <a:rPr lang="en-US" altLang="ko-KR" dirty="0"/>
              <a:t>null</a:t>
            </a:r>
            <a:r>
              <a:rPr lang="ko-KR" altLang="en-US" dirty="0"/>
              <a:t>이 온다 </a:t>
            </a:r>
            <a:r>
              <a:rPr lang="en-US" altLang="ko-KR" dirty="0"/>
              <a:t>(Javadoc </a:t>
            </a:r>
            <a:r>
              <a:rPr lang="ko-KR" altLang="en-US" dirty="0"/>
              <a:t>참고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AEA2C-8536-4421-B11B-EAA2222C71E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141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12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1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3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79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4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1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1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7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4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all" spc="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43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b="1" kern="1200" spc="9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BABAD298-126D-72F1-B9DE-9CA163B8B9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688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6136311-C81B-47C5-AE0A-5641A5A59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600" y="1066800"/>
            <a:ext cx="4681728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1738C94-4A03-6F46-3987-8266C22D6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9722" y="1562101"/>
            <a:ext cx="3884568" cy="2738530"/>
          </a:xfrm>
        </p:spPr>
        <p:txBody>
          <a:bodyPr anchor="t">
            <a:normAutofit/>
          </a:bodyPr>
          <a:lstStyle/>
          <a:p>
            <a:pPr algn="ctr"/>
            <a:r>
              <a:rPr lang="en-US" altLang="ko-KR" sz="4800" dirty="0"/>
              <a:t>IoC</a:t>
            </a:r>
            <a:br>
              <a:rPr lang="en-US" altLang="ko-KR" sz="4800" dirty="0"/>
            </a:br>
            <a:r>
              <a:rPr lang="en-US" altLang="ko-KR" sz="4800" dirty="0"/>
              <a:t>AOP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8DBAD7-E349-D0DB-AA60-0B97B0FBD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9722" y="4321622"/>
            <a:ext cx="3813048" cy="941832"/>
          </a:xfrm>
        </p:spPr>
        <p:txBody>
          <a:bodyPr>
            <a:normAutofit/>
          </a:bodyPr>
          <a:lstStyle/>
          <a:p>
            <a:endParaRPr lang="ko-KR" altLang="en-US" sz="20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619035" y="3435440"/>
            <a:ext cx="0" cy="46908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08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E5290-EEC3-F4DD-B101-48B436D5A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AOP </a:t>
            </a:r>
            <a:r>
              <a:rPr lang="ko-KR" altLang="en-US" dirty="0"/>
              <a:t>개념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74FBEE-6737-195B-C2A4-A87DF87C2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92" y="2230734"/>
            <a:ext cx="5241108" cy="4061994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55BD165-2097-CE0C-794F-DC4107768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901" y="1371601"/>
            <a:ext cx="5801579" cy="523348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Aspect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Advice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+ Pointcut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을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모듈화한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애플리케이션의 횡단 기능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공통 기능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)</a:t>
            </a:r>
            <a:endParaRPr lang="ko-KR" alt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Join Point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애플리케이션 실행 흐름에서의 특정 포인트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(ex.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클래스 초기화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메서드 호출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예외 발생 등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한 마디로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AOP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적용할 수 있는 모든 지점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(Spring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에서는 메서드 실행 지점으로 제한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Pointcut</a:t>
            </a:r>
          </a:p>
          <a:p>
            <a:pPr marL="742950" lvl="1" indent="-285750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Join Point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중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Advice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가 적용될 지점을 선별하는 기능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주로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AspectJ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표현식으로 지정</a:t>
            </a:r>
          </a:p>
        </p:txBody>
      </p:sp>
    </p:spTree>
    <p:extLst>
      <p:ext uri="{BB962C8B-B14F-4D97-AF65-F5344CB8AC3E}">
        <p14:creationId xmlns:p14="http://schemas.microsoft.com/office/powerpoint/2010/main" val="3073151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8FAEC-921C-506C-D596-CC5E9EED9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B957A-B606-23B8-25AD-6120A5D3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AOP </a:t>
            </a:r>
            <a:r>
              <a:rPr lang="ko-KR" altLang="en-US" dirty="0"/>
              <a:t>개념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44B85D-CD63-69A1-1BE2-F5EF4FD45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92" y="2230734"/>
            <a:ext cx="5241108" cy="4061994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D35639B-66E9-A1C2-C915-05DE05F09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902" y="700393"/>
            <a:ext cx="5801579" cy="600196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Target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핵심 기능을 담은 모듈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(=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부가 기능 부여 대상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Advice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받는 객체이고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Pointcut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으로 결정</a:t>
            </a:r>
            <a:b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</a:br>
            <a:endParaRPr lang="ko-KR" alt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Advisor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73239"/>
                </a:solidFill>
                <a:effectLst/>
                <a:latin typeface="+mn-ea"/>
              </a:rPr>
              <a:t>Spring AOP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에서만 쓰는 용어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하나의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Advice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와 하나의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Pointcut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으로 구성된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Aspect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특별하게 지칭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함</a:t>
            </a: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Weaving</a:t>
            </a:r>
          </a:p>
          <a:p>
            <a:pPr lvl="1"/>
            <a:r>
              <a:rPr lang="en-US" altLang="ko-KR" dirty="0">
                <a:solidFill>
                  <a:srgbClr val="273239"/>
                </a:solidFill>
                <a:latin typeface="+mn-ea"/>
              </a:rPr>
              <a:t>A</a:t>
            </a:r>
            <a:r>
              <a:rPr lang="en-US" altLang="ko-KR" b="0" i="0" dirty="0">
                <a:solidFill>
                  <a:srgbClr val="273239"/>
                </a:solidFill>
                <a:effectLst/>
                <a:latin typeface="+mn-ea"/>
              </a:rPr>
              <a:t>spect</a:t>
            </a:r>
            <a:r>
              <a:rPr lang="ko-KR" altLang="en-US" b="0" i="0" dirty="0">
                <a:solidFill>
                  <a:srgbClr val="273239"/>
                </a:solidFill>
                <a:effectLst/>
                <a:latin typeface="+mn-ea"/>
              </a:rPr>
              <a:t>를 대상 객체와 연결하는 프로세스</a:t>
            </a:r>
            <a:endParaRPr lang="en-US" altLang="ko-KR" b="0" i="0" dirty="0">
              <a:solidFill>
                <a:srgbClr val="273239"/>
              </a:solidFill>
              <a:effectLst/>
              <a:latin typeface="+mn-ea"/>
            </a:endParaRPr>
          </a:p>
          <a:p>
            <a:pPr lvl="1"/>
            <a:r>
              <a:rPr lang="en-US" altLang="ko-KR" b="0" i="0" dirty="0">
                <a:solidFill>
                  <a:srgbClr val="273239"/>
                </a:solidFill>
                <a:effectLst/>
                <a:latin typeface="+mn-ea"/>
              </a:rPr>
              <a:t>Weaving</a:t>
            </a:r>
            <a:r>
              <a:rPr lang="ko-KR" altLang="en-US" b="0" i="0" dirty="0">
                <a:solidFill>
                  <a:srgbClr val="273239"/>
                </a:solidFill>
                <a:effectLst/>
                <a:latin typeface="+mn-ea"/>
              </a:rPr>
              <a:t>은 컴파일 타임</a:t>
            </a:r>
            <a:r>
              <a:rPr lang="en-US" altLang="ko-KR" b="0" i="0" dirty="0">
                <a:solidFill>
                  <a:srgbClr val="273239"/>
                </a:solidFill>
                <a:effectLst/>
                <a:latin typeface="+mn-ea"/>
              </a:rPr>
              <a:t>, </a:t>
            </a:r>
            <a:r>
              <a:rPr lang="ko-KR" altLang="en-US" b="0" i="0" dirty="0">
                <a:solidFill>
                  <a:srgbClr val="273239"/>
                </a:solidFill>
                <a:effectLst/>
                <a:latin typeface="+mn-ea"/>
              </a:rPr>
              <a:t>로드 타임 또는 런타임에 발생할 수 있</a:t>
            </a:r>
            <a:r>
              <a:rPr lang="ko-KR" altLang="en-US" dirty="0">
                <a:solidFill>
                  <a:srgbClr val="273239"/>
                </a:solidFill>
                <a:latin typeface="+mn-ea"/>
              </a:rPr>
              <a:t>음</a:t>
            </a:r>
            <a:endParaRPr lang="en-US" altLang="ko-KR" dirty="0">
              <a:solidFill>
                <a:srgbClr val="273239"/>
              </a:solidFill>
              <a:latin typeface="+mn-ea"/>
            </a:endParaRPr>
          </a:p>
          <a:p>
            <a:pPr lvl="1"/>
            <a:r>
              <a:rPr lang="en-US" altLang="ko-KR" b="0" i="0" dirty="0">
                <a:solidFill>
                  <a:srgbClr val="273239"/>
                </a:solidFill>
                <a:effectLst/>
                <a:latin typeface="+mn-ea"/>
              </a:rPr>
              <a:t>Spring AOP</a:t>
            </a:r>
            <a:r>
              <a:rPr lang="ko-KR" altLang="en-US" b="0" i="0" dirty="0">
                <a:solidFill>
                  <a:srgbClr val="273239"/>
                </a:solidFill>
                <a:effectLst/>
                <a:latin typeface="+mn-ea"/>
              </a:rPr>
              <a:t>는 프록시 기반 메커니즘을 사용하여 런타임 </a:t>
            </a:r>
            <a:r>
              <a:rPr lang="en-US" altLang="ko-KR" b="0" i="0" dirty="0">
                <a:solidFill>
                  <a:srgbClr val="273239"/>
                </a:solidFill>
                <a:effectLst/>
                <a:latin typeface="+mn-ea"/>
              </a:rPr>
              <a:t>Weaving</a:t>
            </a:r>
            <a:r>
              <a:rPr lang="ko-KR" altLang="en-US" b="0" i="0" dirty="0">
                <a:solidFill>
                  <a:srgbClr val="273239"/>
                </a:solidFill>
                <a:effectLst/>
                <a:latin typeface="+mn-ea"/>
              </a:rPr>
              <a:t>을 수행함</a:t>
            </a:r>
            <a:endParaRPr lang="en-US" altLang="ko-KR" dirty="0">
              <a:solidFill>
                <a:srgbClr val="21252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3207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7FDD7-78E0-E023-2523-D142A7855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AD406-071F-0A89-1AE2-50CBC45CB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AOP </a:t>
            </a:r>
            <a:r>
              <a:rPr lang="ko-KR" altLang="en-US" dirty="0"/>
              <a:t>개념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414A4A-CB53-438C-CCA9-06519291B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92" y="2230734"/>
            <a:ext cx="5241108" cy="4061994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4E10548-9810-5ADF-6750-48299B6F3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902" y="700393"/>
            <a:ext cx="5801579" cy="600196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Advice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12529"/>
                </a:solidFill>
                <a:latin typeface="+mn-ea"/>
              </a:rPr>
              <a:t>Join</a:t>
            </a:r>
            <a:r>
              <a:rPr lang="ko-KR" altLang="en-US" dirty="0">
                <a:solidFill>
                  <a:srgbClr val="212529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212529"/>
                </a:solidFill>
                <a:latin typeface="+mn-ea"/>
              </a:rPr>
              <a:t>Point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</a:rPr>
              <a:t>에서 실행되는 코드</a:t>
            </a:r>
            <a:endParaRPr lang="en-US" altLang="ko-KR" b="0" i="0" dirty="0">
              <a:solidFill>
                <a:srgbClr val="212529"/>
              </a:solidFill>
              <a:effectLst/>
              <a:latin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</a:rPr>
              <a:t>부가기능 그 자체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</a:rPr>
              <a:t>Aspect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</a:rPr>
              <a:t>를 언제 핵심 코드에 적용할지 정의</a:t>
            </a:r>
            <a:endParaRPr lang="en-US" altLang="ko-KR" b="0" i="0" dirty="0">
              <a:solidFill>
                <a:srgbClr val="212529"/>
              </a:solidFill>
              <a:effectLst/>
              <a:latin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</a:rPr>
              <a:t>종류</a:t>
            </a:r>
            <a:endParaRPr lang="en-US" altLang="ko-KR" dirty="0">
              <a:solidFill>
                <a:srgbClr val="212529"/>
              </a:solidFill>
              <a:latin typeface="+mn-ea"/>
            </a:endParaRPr>
          </a:p>
          <a:p>
            <a:pPr marL="980694" lvl="2" indent="-285750"/>
            <a:r>
              <a:rPr lang="en-US" altLang="ko-KR" b="1" dirty="0">
                <a:solidFill>
                  <a:srgbClr val="273239"/>
                </a:solidFill>
                <a:latin typeface="+mn-ea"/>
              </a:rPr>
              <a:t>Before</a:t>
            </a:r>
            <a:r>
              <a:rPr lang="ko-KR" altLang="en-US" b="0" i="0" dirty="0">
                <a:solidFill>
                  <a:srgbClr val="273239"/>
                </a:solidFill>
                <a:effectLst/>
                <a:latin typeface="+mn-ea"/>
              </a:rPr>
              <a:t> </a:t>
            </a:r>
            <a:r>
              <a:rPr lang="en-US" altLang="ko-KR" b="0" i="0" dirty="0">
                <a:solidFill>
                  <a:srgbClr val="273239"/>
                </a:solidFill>
                <a:effectLst/>
                <a:latin typeface="+mn-ea"/>
              </a:rPr>
              <a:t>: </a:t>
            </a:r>
            <a:r>
              <a:rPr lang="ko-KR" altLang="en-US" b="0" i="0" dirty="0">
                <a:solidFill>
                  <a:srgbClr val="273239"/>
                </a:solidFill>
                <a:effectLst/>
                <a:latin typeface="+mn-ea"/>
              </a:rPr>
              <a:t>메서드 호출 전에 실행</a:t>
            </a:r>
            <a:endParaRPr lang="en-US" altLang="ko-KR" b="0" i="0" dirty="0">
              <a:solidFill>
                <a:srgbClr val="273239"/>
              </a:solidFill>
              <a:effectLst/>
              <a:latin typeface="+mn-ea"/>
            </a:endParaRPr>
          </a:p>
          <a:p>
            <a:pPr marL="980694" lvl="2" indent="-285750"/>
            <a:r>
              <a:rPr lang="en-US" altLang="ko-KR" b="1" dirty="0">
                <a:solidFill>
                  <a:srgbClr val="273239"/>
                </a:solidFill>
                <a:latin typeface="+mn-ea"/>
              </a:rPr>
              <a:t>After</a:t>
            </a:r>
            <a:r>
              <a:rPr lang="ko-KR" altLang="en-US" b="0" i="0" dirty="0">
                <a:solidFill>
                  <a:srgbClr val="273239"/>
                </a:solidFill>
                <a:effectLst/>
                <a:latin typeface="+mn-ea"/>
              </a:rPr>
              <a:t> </a:t>
            </a:r>
            <a:r>
              <a:rPr lang="en-US" altLang="ko-KR" b="0" i="0" dirty="0">
                <a:solidFill>
                  <a:srgbClr val="273239"/>
                </a:solidFill>
                <a:effectLst/>
                <a:latin typeface="+mn-ea"/>
              </a:rPr>
              <a:t>: </a:t>
            </a:r>
            <a:r>
              <a:rPr lang="ko-KR" altLang="en-US" b="0" i="0" dirty="0">
                <a:solidFill>
                  <a:srgbClr val="273239"/>
                </a:solidFill>
                <a:effectLst/>
                <a:latin typeface="+mn-ea"/>
              </a:rPr>
              <a:t>결과와 관계없이 메서드 호출 후에 실행</a:t>
            </a:r>
            <a:endParaRPr lang="en-US" altLang="ko-KR" b="0" i="0" dirty="0">
              <a:solidFill>
                <a:srgbClr val="273239"/>
              </a:solidFill>
              <a:effectLst/>
              <a:latin typeface="+mn-ea"/>
            </a:endParaRPr>
          </a:p>
          <a:p>
            <a:pPr marL="980694" lvl="2" indent="-285750"/>
            <a:r>
              <a:rPr lang="en-US" altLang="ko-KR" b="1" i="0" dirty="0" err="1">
                <a:solidFill>
                  <a:srgbClr val="273239"/>
                </a:solidFill>
                <a:effectLst/>
                <a:latin typeface="+mn-ea"/>
              </a:rPr>
              <a:t>AfterReturning</a:t>
            </a:r>
            <a:r>
              <a:rPr lang="ko-KR" altLang="en-US" b="0" i="0" dirty="0">
                <a:solidFill>
                  <a:srgbClr val="273239"/>
                </a:solidFill>
                <a:effectLst/>
                <a:latin typeface="+mn-ea"/>
              </a:rPr>
              <a:t> </a:t>
            </a:r>
            <a:r>
              <a:rPr lang="en-US" altLang="ko-KR" b="0" i="0" dirty="0">
                <a:solidFill>
                  <a:srgbClr val="273239"/>
                </a:solidFill>
                <a:effectLst/>
                <a:latin typeface="+mn-ea"/>
              </a:rPr>
              <a:t>: </a:t>
            </a:r>
            <a:r>
              <a:rPr lang="ko-KR" altLang="en-US" b="0" i="0" dirty="0">
                <a:solidFill>
                  <a:srgbClr val="273239"/>
                </a:solidFill>
                <a:effectLst/>
                <a:latin typeface="+mn-ea"/>
              </a:rPr>
              <a:t>메서드가 결과를 반환한 후에 실행되지만</a:t>
            </a:r>
            <a:r>
              <a:rPr lang="en-US" altLang="ko-KR" b="0" i="0" dirty="0">
                <a:solidFill>
                  <a:srgbClr val="273239"/>
                </a:solidFill>
                <a:effectLst/>
                <a:latin typeface="+mn-ea"/>
              </a:rPr>
              <a:t>, </a:t>
            </a:r>
            <a:r>
              <a:rPr lang="ko-KR" altLang="en-US" b="0" i="0" dirty="0">
                <a:solidFill>
                  <a:srgbClr val="273239"/>
                </a:solidFill>
                <a:effectLst/>
                <a:latin typeface="+mn-ea"/>
              </a:rPr>
              <a:t>예외가 발생한 경우에는 실행되지 않음</a:t>
            </a:r>
            <a:endParaRPr lang="en-US" altLang="ko-KR" b="0" i="0" dirty="0">
              <a:solidFill>
                <a:srgbClr val="273239"/>
              </a:solidFill>
              <a:effectLst/>
              <a:latin typeface="+mn-ea"/>
            </a:endParaRPr>
          </a:p>
          <a:p>
            <a:pPr marL="980694" lvl="2" indent="-285750"/>
            <a:r>
              <a:rPr lang="en-US" altLang="ko-KR" b="1" i="0" dirty="0">
                <a:solidFill>
                  <a:srgbClr val="273239"/>
                </a:solidFill>
                <a:effectLst/>
                <a:latin typeface="+mn-ea"/>
              </a:rPr>
              <a:t>Around</a:t>
            </a:r>
            <a:r>
              <a:rPr lang="ko-KR" altLang="en-US" b="0" i="0" dirty="0">
                <a:solidFill>
                  <a:srgbClr val="273239"/>
                </a:solidFill>
                <a:effectLst/>
                <a:latin typeface="+mn-ea"/>
              </a:rPr>
              <a:t> </a:t>
            </a:r>
            <a:r>
              <a:rPr lang="en-US" altLang="ko-KR" b="0" i="0" dirty="0">
                <a:solidFill>
                  <a:srgbClr val="273239"/>
                </a:solidFill>
                <a:effectLst/>
                <a:latin typeface="+mn-ea"/>
              </a:rPr>
              <a:t>: </a:t>
            </a:r>
            <a:r>
              <a:rPr lang="ko-KR" altLang="en-US" b="0" i="0" dirty="0">
                <a:solidFill>
                  <a:srgbClr val="273239"/>
                </a:solidFill>
                <a:effectLst/>
                <a:latin typeface="+mn-ea"/>
              </a:rPr>
              <a:t>메서드 </a:t>
            </a:r>
            <a:r>
              <a:rPr lang="ko-KR" altLang="en-US" dirty="0">
                <a:solidFill>
                  <a:srgbClr val="273239"/>
                </a:solidFill>
                <a:latin typeface="+mn-ea"/>
              </a:rPr>
              <a:t>실행 전후에 </a:t>
            </a:r>
            <a:r>
              <a:rPr lang="ko-KR" altLang="en-US" b="0" i="0" dirty="0">
                <a:solidFill>
                  <a:srgbClr val="273239"/>
                </a:solidFill>
                <a:effectLst/>
                <a:latin typeface="+mn-ea"/>
              </a:rPr>
              <a:t>메서드 실행과 그 결과를 제어할 수 있음</a:t>
            </a:r>
            <a:endParaRPr lang="en-US" altLang="ko-KR" b="0" i="0" dirty="0">
              <a:solidFill>
                <a:srgbClr val="273239"/>
              </a:solidFill>
              <a:effectLst/>
              <a:latin typeface="+mn-ea"/>
            </a:endParaRPr>
          </a:p>
          <a:p>
            <a:pPr marL="980694" lvl="2" indent="-285750"/>
            <a:r>
              <a:rPr lang="en-US" altLang="ko-KR" b="1" i="0" dirty="0" err="1">
                <a:solidFill>
                  <a:srgbClr val="273239"/>
                </a:solidFill>
                <a:effectLst/>
                <a:latin typeface="+mn-ea"/>
              </a:rPr>
              <a:t>AfterThrowing</a:t>
            </a:r>
            <a:r>
              <a:rPr lang="ko-KR" altLang="en-US" b="0" i="0" dirty="0">
                <a:solidFill>
                  <a:srgbClr val="273239"/>
                </a:solidFill>
                <a:effectLst/>
                <a:latin typeface="+mn-ea"/>
              </a:rPr>
              <a:t> </a:t>
            </a:r>
            <a:r>
              <a:rPr lang="en-US" altLang="ko-KR" b="0" i="0" dirty="0">
                <a:solidFill>
                  <a:srgbClr val="273239"/>
                </a:solidFill>
                <a:effectLst/>
                <a:latin typeface="+mn-ea"/>
              </a:rPr>
              <a:t>: </a:t>
            </a:r>
            <a:r>
              <a:rPr lang="ko-KR" altLang="en-US" b="0" i="0" dirty="0">
                <a:solidFill>
                  <a:srgbClr val="273239"/>
                </a:solidFill>
                <a:effectLst/>
                <a:latin typeface="+mn-ea"/>
              </a:rPr>
              <a:t>메서드가 예외를 </a:t>
            </a:r>
            <a:r>
              <a:rPr lang="en-US" altLang="ko-KR" b="0" i="0" dirty="0">
                <a:solidFill>
                  <a:srgbClr val="273239"/>
                </a:solidFill>
                <a:effectLst/>
                <a:latin typeface="+mn-ea"/>
              </a:rPr>
              <a:t>throw</a:t>
            </a:r>
            <a:r>
              <a:rPr lang="ko-KR" altLang="en-US" b="0" i="0" dirty="0">
                <a:solidFill>
                  <a:srgbClr val="273239"/>
                </a:solidFill>
                <a:effectLst/>
                <a:latin typeface="+mn-ea"/>
              </a:rPr>
              <a:t>하는 경우 실행</a:t>
            </a:r>
            <a:endParaRPr lang="en-US" altLang="ko-KR" b="0" i="0" dirty="0">
              <a:solidFill>
                <a:srgbClr val="273239"/>
              </a:solidFill>
              <a:effectLst/>
              <a:latin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43518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B5184-E2C6-5A8E-D443-9D645789C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57399-DFA1-9AC9-4F4A-2FCFB0A8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925998"/>
            <a:ext cx="10890929" cy="1097280"/>
          </a:xfrm>
        </p:spPr>
        <p:txBody>
          <a:bodyPr/>
          <a:lstStyle/>
          <a:p>
            <a:r>
              <a:rPr lang="en-US" altLang="ko-KR" dirty="0"/>
              <a:t>Filter, Interceptor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91DEB8F-246D-A5BA-A587-B4199BBEE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788" y="1699530"/>
            <a:ext cx="8171509" cy="269504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3B44D72-7C11-DA9F-ECAB-8B313F63F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245" y="4394573"/>
            <a:ext cx="8171509" cy="247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84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3957E-6BE0-9CFD-94F8-E93036FC7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148229"/>
            <a:ext cx="10890929" cy="1097280"/>
          </a:xfrm>
        </p:spPr>
        <p:txBody>
          <a:bodyPr/>
          <a:lstStyle/>
          <a:p>
            <a:r>
              <a:rPr lang="en-US" altLang="ko-KR" dirty="0"/>
              <a:t>IoC? “</a:t>
            </a:r>
            <a:r>
              <a:rPr lang="ko-KR" altLang="en-US" dirty="0"/>
              <a:t>제어의 역전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A6A531-FDF9-1665-8751-20012A5354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0079" y="2539672"/>
            <a:ext cx="11190243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b="1" dirty="0">
                <a:latin typeface="Arial Unicode MS"/>
              </a:rPr>
              <a:t>정의</a:t>
            </a:r>
            <a:r>
              <a:rPr lang="en-US" altLang="ko-KR" dirty="0">
                <a:latin typeface="Arial Unicode MS"/>
              </a:rPr>
              <a:t>: 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Spring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에서 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객체를 생성하고 관리하고 책임지고 의존성을 관리해주는 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컨테이너</a:t>
            </a:r>
            <a:b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en-US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b="1" dirty="0">
                <a:latin typeface="Arial Unicode MS"/>
              </a:rPr>
              <a:t>장점</a:t>
            </a:r>
            <a:r>
              <a:rPr lang="en-US" altLang="ko-KR" dirty="0">
                <a:latin typeface="Arial Unicode MS"/>
              </a:rPr>
              <a:t>: </a:t>
            </a:r>
            <a:r>
              <a:rPr lang="ko-KR" altLang="en-US" dirty="0">
                <a:latin typeface="Arial Unicode MS"/>
              </a:rPr>
              <a:t>개발자는 개발에만 집중</a:t>
            </a:r>
            <a:r>
              <a:rPr lang="en-US" altLang="ko-KR" dirty="0">
                <a:latin typeface="Arial Unicode MS"/>
              </a:rPr>
              <a:t>!</a:t>
            </a:r>
            <a:endParaRPr kumimoji="0" lang="en-US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인스턴스 생성부터 소멸까지의 인스턴스 생명주기 관리를 개발자가 아닌 컨테이너가 대신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함</a:t>
            </a:r>
            <a:b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b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 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특징</a:t>
            </a: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1.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IoC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컨테이너는 객체의 생성을 책임지고, 의존성을 관리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함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Arial Unicode MS"/>
              </a:rPr>
              <a:t>2.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POJO의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생성, 초기화, 서비스, 소멸에 대한 권한을 가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짐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3.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개발자들이 직접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POJO를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생성할 수 있지만 컨테이너에게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맡기고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비즈니스 로직에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집중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dirty="0">
                <a:latin typeface="Arial Unicode MS"/>
              </a:rPr>
              <a:t>4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객체 생성 코드가 없으므로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TDD가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용이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함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12516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F7C31-5EEC-E3BC-8E58-ED0DAFE78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IoC </a:t>
            </a:r>
            <a:r>
              <a:rPr lang="ko-KR" altLang="en-US" dirty="0"/>
              <a:t>컨테이너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085F7-C39E-FE8E-ECD5-FF3570043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206090"/>
            <a:ext cx="10890928" cy="3566160"/>
          </a:xfrm>
        </p:spPr>
        <p:txBody>
          <a:bodyPr/>
          <a:lstStyle/>
          <a:p>
            <a:r>
              <a:rPr lang="ko-KR" altLang="en-US" b="1" dirty="0"/>
              <a:t>역할</a:t>
            </a:r>
            <a:endParaRPr lang="en-US" altLang="ko-KR" dirty="0"/>
          </a:p>
          <a:p>
            <a:pPr lvl="1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IoC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실제로 구현하는 방법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lvl="1"/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의존성이 있는 컴포넌트들 간의 관계를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별도의 코드 작성 없이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IoC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컨테이너를 가진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Spring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 런타임 과정에서 찾아서 연결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함</a:t>
            </a:r>
            <a:br>
              <a:rPr lang="en-US" altLang="ko-KR" dirty="0">
                <a:solidFill>
                  <a:srgbClr val="212529"/>
                </a:solidFill>
                <a:latin typeface="-apple-system"/>
              </a:rPr>
            </a:b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r>
              <a:rPr lang="ko-KR" altLang="en-US" b="1" dirty="0"/>
              <a:t>종류</a:t>
            </a:r>
            <a:endParaRPr lang="en-US" altLang="ko-KR" b="1" dirty="0"/>
          </a:p>
          <a:p>
            <a:pPr lvl="1"/>
            <a:r>
              <a:rPr lang="en-US" altLang="ko-KR" b="1" i="0" dirty="0" err="1">
                <a:solidFill>
                  <a:srgbClr val="212529"/>
                </a:solidFill>
                <a:effectLst/>
                <a:latin typeface="-apple-system"/>
              </a:rPr>
              <a:t>BeanFactory</a:t>
            </a:r>
            <a:endParaRPr lang="en-US" altLang="ko-KR" b="1" i="0" dirty="0">
              <a:solidFill>
                <a:srgbClr val="212529"/>
              </a:solidFill>
              <a:effectLst/>
              <a:latin typeface="-apple-system"/>
            </a:endParaRPr>
          </a:p>
          <a:p>
            <a:pPr lvl="1"/>
            <a:r>
              <a:rPr lang="en-US" altLang="ko-KR" b="1" i="0" dirty="0" err="1">
                <a:solidFill>
                  <a:srgbClr val="212529"/>
                </a:solidFill>
                <a:effectLst/>
                <a:latin typeface="-apple-system"/>
              </a:rPr>
              <a:t>ApplicationContext</a:t>
            </a:r>
            <a:endParaRPr lang="en-US" altLang="ko-KR" b="1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65176" lvl="1" indent="0">
              <a:buNone/>
            </a:pP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lvl="1"/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lvl="1"/>
            <a:endParaRPr lang="en-US" altLang="ko-KR" dirty="0">
              <a:solidFill>
                <a:srgbClr val="212529"/>
              </a:solidFill>
              <a:latin typeface="-apple-syste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D44BED-4DAE-1E56-500E-8F8E57E2E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132" y="3429000"/>
            <a:ext cx="6787875" cy="328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0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DF14B-1C96-3AC0-B361-3D407CC0E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A88C4-E41B-610A-9595-E8A38FB7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BeanFactory</a:t>
            </a:r>
            <a:r>
              <a:rPr lang="en-US" altLang="ko-KR" dirty="0"/>
              <a:t> vs </a:t>
            </a:r>
            <a:r>
              <a:rPr lang="en-US" altLang="ko-KR" dirty="0" err="1"/>
              <a:t>ApplicationContext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9A51E5-02A9-E054-1CB2-892D0A15D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206090"/>
            <a:ext cx="10890928" cy="4583816"/>
          </a:xfrm>
        </p:spPr>
        <p:txBody>
          <a:bodyPr/>
          <a:lstStyle/>
          <a:p>
            <a:r>
              <a:rPr lang="en-US" altLang="ko-KR" b="1" dirty="0" err="1"/>
              <a:t>BeanFactory</a:t>
            </a:r>
            <a:endParaRPr lang="en-US" altLang="ko-KR" b="1" dirty="0"/>
          </a:p>
          <a:p>
            <a:pPr lvl="1"/>
            <a:r>
              <a:rPr lang="ko-KR" altLang="en-US" b="1" i="0" dirty="0">
                <a:solidFill>
                  <a:srgbClr val="FF0000"/>
                </a:solidFill>
                <a:effectLst/>
                <a:latin typeface="-apple-system"/>
              </a:rPr>
              <a:t>처음으로 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-apple-system"/>
              </a:rPr>
              <a:t>getBean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-apple-system"/>
              </a:rPr>
              <a:t>()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-apple-system"/>
              </a:rPr>
              <a:t>이 호출된 시점에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1" i="0" dirty="0">
                <a:solidFill>
                  <a:srgbClr val="0070C0"/>
                </a:solidFill>
                <a:effectLst/>
                <a:latin typeface="-apple-system"/>
              </a:rPr>
              <a:t>해당 빈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을 생성</a:t>
            </a:r>
            <a:endParaRPr lang="en-US" altLang="ko-KR" b="1" i="0" dirty="0">
              <a:solidFill>
                <a:srgbClr val="212529"/>
              </a:solidFill>
              <a:effectLst/>
              <a:latin typeface="-apple-system"/>
            </a:endParaRPr>
          </a:p>
          <a:p>
            <a:pPr lvl="1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Bean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을 등록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생성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BeanFactory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클래스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),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조회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getBean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()),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반환 관리</a:t>
            </a:r>
            <a:endParaRPr lang="en-US" altLang="ko-KR" b="1" i="0" dirty="0">
              <a:solidFill>
                <a:srgbClr val="212529"/>
              </a:solidFill>
              <a:effectLst/>
              <a:latin typeface="-apple-system"/>
            </a:endParaRPr>
          </a:p>
          <a:p>
            <a:pPr lvl="1"/>
            <a:endParaRPr lang="en-US" altLang="ko-KR" b="1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US" altLang="ko-KR" b="1" dirty="0" err="1">
                <a:solidFill>
                  <a:srgbClr val="FF0000"/>
                </a:solidFill>
              </a:rPr>
              <a:t>ApplicationContext</a:t>
            </a:r>
            <a:r>
              <a:rPr lang="en-US" altLang="ko-KR" b="1" dirty="0">
                <a:solidFill>
                  <a:srgbClr val="FF0000"/>
                </a:solidFill>
              </a:rPr>
              <a:t> (Spring Container)</a:t>
            </a:r>
          </a:p>
          <a:p>
            <a:pPr lvl="1"/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컨텍스트 초기화 시점에</a:t>
            </a:r>
            <a:r>
              <a:rPr lang="ko-KR" altLang="en-US" b="1" i="0" dirty="0">
                <a:solidFill>
                  <a:srgbClr val="0070C0"/>
                </a:solidFill>
                <a:effectLst/>
                <a:latin typeface="-apple-system"/>
              </a:rPr>
              <a:t> 모든 </a:t>
            </a:r>
            <a:r>
              <a:rPr lang="ko-KR" altLang="en-US" b="1" i="0" dirty="0" err="1">
                <a:solidFill>
                  <a:srgbClr val="212529"/>
                </a:solidFill>
                <a:effectLst/>
                <a:latin typeface="-apple-system"/>
              </a:rPr>
              <a:t>싱글톤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 빈을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-apple-system"/>
              </a:rPr>
              <a:t>미리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1" i="0" dirty="0" err="1">
                <a:solidFill>
                  <a:srgbClr val="212529"/>
                </a:solidFill>
                <a:effectLst/>
                <a:latin typeface="-apple-system"/>
              </a:rPr>
              <a:t>로드함</a:t>
            </a:r>
            <a:endParaRPr lang="en-US" altLang="ko-KR" b="1" i="0" dirty="0">
              <a:solidFill>
                <a:srgbClr val="212529"/>
              </a:solidFill>
              <a:effectLst/>
              <a:latin typeface="-apple-system"/>
            </a:endParaRPr>
          </a:p>
          <a:p>
            <a:pPr lvl="1"/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필요할 때 즉시 해당 빈을 얻을 수 있음</a:t>
            </a:r>
            <a:endParaRPr lang="en-US" altLang="ko-KR" b="1" dirty="0">
              <a:solidFill>
                <a:srgbClr val="212529"/>
              </a:solidFill>
              <a:latin typeface="-apple-system"/>
            </a:endParaRPr>
          </a:p>
          <a:p>
            <a:pPr lvl="1"/>
            <a:r>
              <a:rPr lang="en-US" altLang="ko-KR" b="1" dirty="0" err="1">
                <a:solidFill>
                  <a:srgbClr val="212529"/>
                </a:solidFill>
                <a:latin typeface="-apple-system"/>
              </a:rPr>
              <a:t>BeanFactory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를 확장 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(Bean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을 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CRD 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하는 것은 같음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)</a:t>
            </a:r>
          </a:p>
          <a:p>
            <a:pPr lvl="2"/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국제화가 지원되는 텍스트 메시지를 관리함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lvl="2"/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이미지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영상 파일 자원을 로드 할 수 있는 포괄적인 방법을 제공함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lvl="2"/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리스너로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등록된 빈에게 이벤트 발생을 알려줌</a:t>
            </a:r>
          </a:p>
          <a:p>
            <a:pPr lvl="2"/>
            <a:endParaRPr lang="en-US" altLang="ko-KR" b="1" dirty="0">
              <a:solidFill>
                <a:srgbClr val="212529"/>
              </a:solidFill>
              <a:latin typeface="-apple-system"/>
            </a:endParaRPr>
          </a:p>
          <a:p>
            <a:pPr marL="265176" lvl="1" indent="0">
              <a:buNone/>
            </a:pPr>
            <a:endParaRPr lang="en-US" altLang="ko-KR" b="1" dirty="0">
              <a:solidFill>
                <a:srgbClr val="212529"/>
              </a:solidFill>
              <a:latin typeface="-apple-system"/>
            </a:endParaRPr>
          </a:p>
          <a:p>
            <a:pPr lvl="1"/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lvl="1"/>
            <a:endParaRPr lang="en-US" altLang="ko-KR" dirty="0">
              <a:solidFill>
                <a:srgbClr val="212529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24921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30B95-F37C-DE7C-F718-76BEC752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134244"/>
            <a:ext cx="10890929" cy="1097280"/>
          </a:xfrm>
        </p:spPr>
        <p:txBody>
          <a:bodyPr/>
          <a:lstStyle/>
          <a:p>
            <a:r>
              <a:rPr lang="en-US" altLang="ko-KR" dirty="0"/>
              <a:t>IoC</a:t>
            </a:r>
            <a:r>
              <a:rPr lang="ko-KR" altLang="en-US" dirty="0"/>
              <a:t>의 종류</a:t>
            </a:r>
            <a:r>
              <a:rPr lang="en-US" altLang="ko-KR" dirty="0"/>
              <a:t>: </a:t>
            </a:r>
            <a:r>
              <a:rPr lang="ko-KR" altLang="en-US" dirty="0"/>
              <a:t>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281E21-6711-7B6C-BA17-6A237A793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" y="2145669"/>
            <a:ext cx="7706801" cy="4486901"/>
          </a:xfrm>
          <a:prstGeom prst="rect">
            <a:avLst/>
          </a:prstGeo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44D942E-463E-3677-7F35-BD964EFCB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235" y="1682884"/>
            <a:ext cx="3613869" cy="4949686"/>
          </a:xfrm>
        </p:spPr>
        <p:txBody>
          <a:bodyPr/>
          <a:lstStyle/>
          <a:p>
            <a:r>
              <a:rPr lang="en-US" altLang="ko-KR" b="1" dirty="0"/>
              <a:t>DL</a:t>
            </a:r>
          </a:p>
          <a:p>
            <a:pPr lvl="1"/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저장소에 저장되어 있는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Bean에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접근하기 위해 컨테이너가 제공하는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API를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이용하여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Bean을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kup하는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것</a:t>
            </a:r>
            <a:endParaRPr lang="en-US" altLang="ko-KR" dirty="0">
              <a:latin typeface="Arial Unicode MS"/>
            </a:endParaRPr>
          </a:p>
          <a:p>
            <a:pPr lvl="1"/>
            <a:endParaRPr lang="en-US" altLang="ko-KR" sz="1400" dirty="0">
              <a:latin typeface="Arial Unicode MS"/>
            </a:endParaRPr>
          </a:p>
          <a:p>
            <a:r>
              <a:rPr lang="en-US" altLang="ko-KR" b="1" dirty="0"/>
              <a:t>DI</a:t>
            </a:r>
          </a:p>
          <a:p>
            <a:pPr lvl="1"/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각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클래스간의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의존관계를 빈 설정(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Bean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Definition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정보를 바탕으로 컨테이너가 자동으로 연결해주는 것</a:t>
            </a:r>
            <a:endParaRPr lang="en-US" altLang="ko-KR" sz="1400" dirty="0">
              <a:latin typeface="Arial Unicode MS"/>
            </a:endParaRPr>
          </a:p>
          <a:p>
            <a:pPr marL="265176" lvl="1" indent="0">
              <a:buNone/>
            </a:pPr>
            <a:endParaRPr lang="en-US" altLang="ko-KR" sz="1400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4417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755B3-7979-197F-F5F3-6B9DA7A6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 </a:t>
            </a:r>
            <a:r>
              <a:rPr lang="ko-KR" altLang="en-US" dirty="0"/>
              <a:t>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8422A8-3C6C-EA48-6BB5-DB3D9AEC2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93" y="2131054"/>
            <a:ext cx="10890928" cy="356616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Setter</a:t>
            </a:r>
            <a:r>
              <a:rPr lang="ko-KR" altLang="en-US" dirty="0"/>
              <a:t> 주입</a:t>
            </a:r>
            <a:r>
              <a:rPr lang="en-US" altLang="ko-KR" dirty="0"/>
              <a:t>				 	   2. </a:t>
            </a:r>
            <a:r>
              <a:rPr lang="ko-KR" altLang="en-US" dirty="0"/>
              <a:t>필드 주입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04C2C7-3D1B-F39A-0BA4-41B34A79D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539" y="2674380"/>
            <a:ext cx="4712048" cy="34294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DF57A7-D3BF-3973-F630-1C57B0EF8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92" y="2712486"/>
            <a:ext cx="5046471" cy="339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7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DB432-A60A-A926-BE18-340B544A1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6B5B2-0E73-D00B-96A9-883EB509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 </a:t>
            </a:r>
            <a:r>
              <a:rPr lang="ko-KR" altLang="en-US" dirty="0"/>
              <a:t>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8B585-B5C3-D1A1-6CB1-6FD046A27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93" y="2131054"/>
            <a:ext cx="4624532" cy="356616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3.</a:t>
            </a:r>
            <a:r>
              <a:rPr lang="ko-KR" altLang="en-US" dirty="0"/>
              <a:t> 생성자 주입</a:t>
            </a:r>
            <a:r>
              <a:rPr lang="en-US" altLang="ko-KR" dirty="0"/>
              <a:t>			 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ACA205-D588-5CDE-7FA0-0C755DFCC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19" y="2674380"/>
            <a:ext cx="4525006" cy="3429479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A89D92C-2DCD-E681-BF0D-4FF5BD242A84}"/>
              </a:ext>
            </a:extLst>
          </p:cNvPr>
          <p:cNvSpPr txBox="1">
            <a:spLocks/>
          </p:cNvSpPr>
          <p:nvPr/>
        </p:nvSpPr>
        <p:spPr>
          <a:xfrm>
            <a:off x="5385051" y="1550660"/>
            <a:ext cx="6706430" cy="5307339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b="1" dirty="0"/>
              <a:t>Spring </a:t>
            </a:r>
            <a:r>
              <a:rPr lang="ko-KR" altLang="en-US" b="1" dirty="0"/>
              <a:t>공식 문서</a:t>
            </a:r>
            <a:r>
              <a:rPr lang="en-US" altLang="ko-KR" b="1" dirty="0"/>
              <a:t>(4.3 </a:t>
            </a:r>
            <a:r>
              <a:rPr lang="ko-KR" altLang="en-US" b="1" dirty="0"/>
              <a:t>이상</a:t>
            </a:r>
            <a:r>
              <a:rPr lang="en-US" altLang="ko-KR" b="1" dirty="0"/>
              <a:t>)</a:t>
            </a:r>
            <a:r>
              <a:rPr lang="ko-KR" altLang="en-US" b="1" dirty="0"/>
              <a:t>에서 권장하고 있는 방법</a:t>
            </a:r>
            <a:endParaRPr lang="en-US" altLang="ko-KR" b="1" dirty="0"/>
          </a:p>
          <a:p>
            <a:pPr>
              <a:buFontTx/>
              <a:buChar char="-"/>
            </a:pPr>
            <a:endParaRPr lang="en-US" altLang="ko-KR" b="1" dirty="0"/>
          </a:p>
          <a:p>
            <a:pPr>
              <a:buFontTx/>
              <a:buChar char="-"/>
            </a:pPr>
            <a:r>
              <a:rPr lang="ko-KR" altLang="en-US" b="1" dirty="0"/>
              <a:t>이유</a:t>
            </a:r>
            <a:endParaRPr lang="en-US" altLang="ko-KR" b="1" dirty="0"/>
          </a:p>
          <a:p>
            <a:pPr lvl="1">
              <a:buFontTx/>
              <a:buChar char="-"/>
            </a:pPr>
            <a:r>
              <a:rPr lang="ko-KR" altLang="en-US" dirty="0">
                <a:latin typeface="+mn-ea"/>
              </a:rPr>
              <a:t>순환 참조 방지 가능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실행되기 전 오류 해결 가능</a:t>
            </a:r>
            <a:endParaRPr lang="en-US" altLang="ko-KR" dirty="0">
              <a:latin typeface="+mn-ea"/>
            </a:endParaRPr>
          </a:p>
          <a:p>
            <a:pPr marL="265176" lvl="1" indent="0">
              <a:buNone/>
            </a:pPr>
            <a:r>
              <a:rPr lang="en-US" altLang="ko-KR" dirty="0">
                <a:solidFill>
                  <a:srgbClr val="E83E8C"/>
                </a:solidFill>
                <a:latin typeface="+mn-ea"/>
              </a:rPr>
              <a:t>   </a:t>
            </a:r>
            <a:r>
              <a:rPr lang="en-US" altLang="ko-KR" b="0" i="0" dirty="0" err="1">
                <a:effectLst/>
                <a:latin typeface="+mn-ea"/>
              </a:rPr>
              <a:t>BeanCurrentlyInCreationException</a:t>
            </a:r>
            <a:br>
              <a:rPr lang="en-US" altLang="ko-KR" b="0" i="0" dirty="0">
                <a:solidFill>
                  <a:srgbClr val="E83E8C"/>
                </a:solidFill>
                <a:effectLst/>
                <a:latin typeface="+mn-ea"/>
              </a:rPr>
            </a:br>
            <a:br>
              <a:rPr lang="en-US" altLang="ko-KR" b="0" i="0" dirty="0">
                <a:solidFill>
                  <a:srgbClr val="E83E8C"/>
                </a:solidFill>
                <a:effectLst/>
                <a:latin typeface="+mn-ea"/>
              </a:rPr>
            </a:br>
            <a:br>
              <a:rPr lang="en-US" altLang="ko-KR" b="0" i="0" dirty="0">
                <a:solidFill>
                  <a:srgbClr val="E83E8C"/>
                </a:solidFill>
                <a:effectLst/>
                <a:latin typeface="+mn-ea"/>
              </a:rPr>
            </a:br>
            <a:br>
              <a:rPr lang="en-US" altLang="ko-KR" b="0" i="0" dirty="0">
                <a:solidFill>
                  <a:srgbClr val="E83E8C"/>
                </a:solidFill>
                <a:effectLst/>
                <a:latin typeface="+mn-ea"/>
              </a:rPr>
            </a:br>
            <a:endParaRPr lang="en-US" altLang="ko-KR" b="0" i="0" dirty="0">
              <a:solidFill>
                <a:srgbClr val="E83E8C"/>
              </a:solidFill>
              <a:effectLst/>
              <a:latin typeface="+mn-ea"/>
            </a:endParaRPr>
          </a:p>
          <a:p>
            <a:pPr marL="265176" lvl="1" indent="0">
              <a:buNone/>
            </a:pPr>
            <a:br>
              <a:rPr lang="en-US" altLang="ko-KR" b="0" i="0" dirty="0">
                <a:solidFill>
                  <a:srgbClr val="E83E8C"/>
                </a:solidFill>
                <a:effectLst/>
                <a:latin typeface="+mn-ea"/>
              </a:rPr>
            </a:br>
            <a:r>
              <a:rPr lang="en-US" altLang="ko-KR" i="0" dirty="0">
                <a:effectLst/>
                <a:latin typeface="+mn-ea"/>
              </a:rPr>
              <a:t>- </a:t>
            </a:r>
            <a:r>
              <a:rPr lang="ko-KR" altLang="en-US" i="0" dirty="0">
                <a:effectLst/>
                <a:latin typeface="+mn-ea"/>
              </a:rPr>
              <a:t>테스트에 용이</a:t>
            </a:r>
            <a:r>
              <a:rPr lang="en-US" altLang="ko-KR" i="0" dirty="0">
                <a:effectLst/>
                <a:latin typeface="+mn-ea"/>
              </a:rPr>
              <a:t>: 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독립적으로 인스턴스화가 가능한</a:t>
            </a:r>
            <a:r>
              <a:rPr lang="ko-KR" altLang="ko-KR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POJO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를 사용하면, DI 컨테이너 없이도 의존성을 주입하여 사용할 수 있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음</a:t>
            </a:r>
            <a:endParaRPr lang="en-US" altLang="ko-KR" dirty="0">
              <a:latin typeface="+mn-ea"/>
            </a:endParaRPr>
          </a:p>
          <a:p>
            <a:pPr marL="265176" lvl="1" indent="0">
              <a:buNone/>
            </a:pPr>
            <a:r>
              <a:rPr lang="en-US" altLang="ko-KR" dirty="0"/>
              <a:t>			 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6AE478-0145-0228-162F-A732E8849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843" y="3844370"/>
            <a:ext cx="5102324" cy="13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27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72F6E-BB1A-53DE-AF74-6958B9259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318B4-AED9-AEC7-C06E-E559B7A3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 </a:t>
            </a:r>
            <a:r>
              <a:rPr lang="ko-KR" altLang="en-US" dirty="0"/>
              <a:t>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917896-10A5-0C61-81FB-7FD4E1756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93" y="2131054"/>
            <a:ext cx="4624532" cy="356616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3.</a:t>
            </a:r>
            <a:r>
              <a:rPr lang="ko-KR" altLang="en-US" dirty="0"/>
              <a:t> 생성자 주입</a:t>
            </a:r>
            <a:r>
              <a:rPr lang="en-US" altLang="ko-KR" dirty="0"/>
              <a:t>			 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FD3707-E636-C600-3309-2C468050B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19" y="2674380"/>
            <a:ext cx="4525006" cy="3429479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DC38EAF-D5C3-993D-9629-2410B6A8A80E}"/>
              </a:ext>
            </a:extLst>
          </p:cNvPr>
          <p:cNvSpPr txBox="1">
            <a:spLocks/>
          </p:cNvSpPr>
          <p:nvPr/>
        </p:nvSpPr>
        <p:spPr>
          <a:xfrm>
            <a:off x="5385051" y="470986"/>
            <a:ext cx="6706430" cy="5307339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b="1" dirty="0"/>
              <a:t>이유</a:t>
            </a:r>
            <a:endParaRPr lang="en-US" altLang="ko-KR" b="1" dirty="0"/>
          </a:p>
          <a:p>
            <a:pPr lvl="1">
              <a:buFontTx/>
              <a:buChar char="-"/>
            </a:pPr>
            <a:r>
              <a:rPr lang="ko-KR" altLang="en-US" b="1" dirty="0"/>
              <a:t>불변성 </a:t>
            </a:r>
            <a:r>
              <a:rPr lang="en-US" altLang="ko-KR" b="1" dirty="0"/>
              <a:t>(final)</a:t>
            </a:r>
            <a:br>
              <a:rPr lang="en-US" altLang="ko-KR" b="1" dirty="0"/>
            </a:br>
            <a:br>
              <a:rPr lang="en-US" altLang="ko-KR" b="1" dirty="0"/>
            </a:br>
            <a:br>
              <a:rPr lang="en-US" altLang="ko-KR" b="1" dirty="0"/>
            </a:br>
            <a:br>
              <a:rPr lang="en-US" altLang="ko-KR" b="1" dirty="0"/>
            </a:br>
            <a:br>
              <a:rPr lang="en-US" altLang="ko-KR" b="1" dirty="0"/>
            </a:br>
            <a:endParaRPr lang="en-US" altLang="ko-KR" b="1" dirty="0"/>
          </a:p>
          <a:p>
            <a:pPr lvl="1">
              <a:buFontTx/>
              <a:buChar char="-"/>
            </a:pPr>
            <a:endParaRPr lang="en-US" altLang="ko-KR" b="1" dirty="0"/>
          </a:p>
          <a:p>
            <a:pPr lvl="1">
              <a:buFontTx/>
              <a:buChar char="-"/>
            </a:pPr>
            <a:r>
              <a:rPr lang="en-US" altLang="ko-KR" b="1" dirty="0"/>
              <a:t>Lombok (@RequestArgsConstructor)</a:t>
            </a:r>
          </a:p>
          <a:p>
            <a:pPr marL="502920" lvl="2" indent="0">
              <a:buNone/>
            </a:pPr>
            <a:endParaRPr lang="en-US" altLang="ko-KR" b="1" dirty="0"/>
          </a:p>
          <a:p>
            <a:pPr marL="265176" lvl="1" indent="0">
              <a:buNone/>
            </a:pPr>
            <a:r>
              <a:rPr lang="en-US" altLang="ko-KR" dirty="0"/>
              <a:t>			 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082377-D0FA-21BF-4FCF-9C40772E6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104" y="1389207"/>
            <a:ext cx="5544324" cy="20672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9B613AB-DD16-A500-32C6-FA8C163A63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6104" y="3769908"/>
            <a:ext cx="3715268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04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04D1F-72CF-6A12-1A6A-6650D8B5D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CF2293-5A86-FB91-F7C8-539085187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5657" y="2061206"/>
            <a:ext cx="4336388" cy="3717024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횡단 관심사 코드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부가 기능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비즈니스 로직 코드와 분리시키자</a:t>
            </a:r>
            <a:r>
              <a:rPr lang="en-US" altLang="ko-KR" dirty="0">
                <a:latin typeface="+mn-ea"/>
              </a:rPr>
              <a:t>!</a:t>
            </a:r>
          </a:p>
          <a:p>
            <a:pPr algn="l"/>
            <a:r>
              <a:rPr lang="ko-KR" altLang="en-US" i="0" dirty="0">
                <a:effectLst/>
                <a:latin typeface="+mn-ea"/>
              </a:rPr>
              <a:t>반복되는 부가 기능을 하나의 공통 로직으로 처리하도록 모듈화 해 삽입하는 방식</a:t>
            </a:r>
            <a:r>
              <a:rPr lang="en-US" altLang="ko-KR" i="0" dirty="0">
                <a:effectLst/>
                <a:latin typeface="+mn-ea"/>
              </a:rPr>
              <a:t> </a:t>
            </a:r>
          </a:p>
          <a:p>
            <a:pPr algn="l"/>
            <a:r>
              <a:rPr lang="en-US" altLang="ko-KR" i="0" dirty="0">
                <a:effectLst/>
                <a:latin typeface="+mn-ea"/>
              </a:rPr>
              <a:t>Spring</a:t>
            </a:r>
            <a:r>
              <a:rPr lang="ko-KR" altLang="en-US" i="0" dirty="0">
                <a:effectLst/>
                <a:latin typeface="+mn-ea"/>
              </a:rPr>
              <a:t>은 디자인 패턴 중 하나인 </a:t>
            </a:r>
            <a:r>
              <a:rPr lang="en-US" altLang="ko-KR" i="0" dirty="0">
                <a:effectLst/>
                <a:latin typeface="+mn-ea"/>
              </a:rPr>
              <a:t>Proxy</a:t>
            </a:r>
            <a:r>
              <a:rPr lang="ko-KR" altLang="en-US" i="0" dirty="0">
                <a:effectLst/>
                <a:latin typeface="+mn-ea"/>
              </a:rPr>
              <a:t> 패턴을 통해 </a:t>
            </a:r>
            <a:r>
              <a:rPr lang="en-US" altLang="ko-KR" i="0" dirty="0">
                <a:effectLst/>
                <a:latin typeface="+mn-ea"/>
              </a:rPr>
              <a:t>AOP </a:t>
            </a:r>
            <a:r>
              <a:rPr lang="ko-KR" altLang="en-US" i="0" dirty="0">
                <a:effectLst/>
                <a:latin typeface="+mn-ea"/>
              </a:rPr>
              <a:t>기능을 제공함</a:t>
            </a:r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6EBF33-7BB7-8D54-6DF3-987DF0583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9" y="2202174"/>
            <a:ext cx="6256615" cy="328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9262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randview display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637</Words>
  <Application>Microsoft Office PowerPoint</Application>
  <PresentationFormat>와이드스크린</PresentationFormat>
  <Paragraphs>101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-apple-system</vt:lpstr>
      <vt:lpstr>Arial Unicode MS</vt:lpstr>
      <vt:lpstr>Microsoft GothicNeo</vt:lpstr>
      <vt:lpstr>Microsoft GothicNeo Light</vt:lpstr>
      <vt:lpstr>맑은 고딕</vt:lpstr>
      <vt:lpstr>Arial</vt:lpstr>
      <vt:lpstr>Grandview Display</vt:lpstr>
      <vt:lpstr>DashVTI</vt:lpstr>
      <vt:lpstr>IoC AOP</vt:lpstr>
      <vt:lpstr>IoC? “제어의 역전”</vt:lpstr>
      <vt:lpstr>IoC 컨테이너</vt:lpstr>
      <vt:lpstr>BeanFactory vs ApplicationContext</vt:lpstr>
      <vt:lpstr>IoC의 종류: 방법</vt:lpstr>
      <vt:lpstr>DI 종류</vt:lpstr>
      <vt:lpstr>DI 종류</vt:lpstr>
      <vt:lpstr>DI 종류</vt:lpstr>
      <vt:lpstr>AOP</vt:lpstr>
      <vt:lpstr>AOP 개념</vt:lpstr>
      <vt:lpstr>AOP 개념</vt:lpstr>
      <vt:lpstr>AOP 개념</vt:lpstr>
      <vt:lpstr>Filter, Interceptor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승현 손</dc:creator>
  <cp:lastModifiedBy>승현 손</cp:lastModifiedBy>
  <cp:revision>92</cp:revision>
  <dcterms:created xsi:type="dcterms:W3CDTF">2024-11-20T13:04:50Z</dcterms:created>
  <dcterms:modified xsi:type="dcterms:W3CDTF">2024-11-21T10:59:04Z</dcterms:modified>
</cp:coreProperties>
</file>