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58" r:id="rId5"/>
    <p:sldId id="260" r:id="rId6"/>
    <p:sldId id="265" r:id="rId7"/>
    <p:sldId id="266" r:id="rId8"/>
    <p:sldId id="261" r:id="rId9"/>
    <p:sldId id="267" r:id="rId10"/>
    <p:sldId id="268" r:id="rId11"/>
    <p:sldId id="269" r:id="rId12"/>
    <p:sldId id="262" r:id="rId13"/>
    <p:sldId id="273" r:id="rId14"/>
    <p:sldId id="274" r:id="rId15"/>
    <p:sldId id="275" r:id="rId16"/>
    <p:sldId id="263" r:id="rId17"/>
    <p:sldId id="271" r:id="rId18"/>
    <p:sldId id="272" r:id="rId19"/>
    <p:sldId id="264" r:id="rId20"/>
    <p:sldId id="27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830" autoAdjust="0"/>
  </p:normalViewPr>
  <p:slideViewPr>
    <p:cSldViewPr snapToGrid="0">
      <p:cViewPr varScale="1">
        <p:scale>
          <a:sx n="75" d="100"/>
          <a:sy n="75" d="100"/>
        </p:scale>
        <p:origin x="9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53CE5-1E7C-4307-AB0A-9342EDB9D09A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980AE-A665-40FB-B44D-F39AC3967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001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책김은</a:t>
            </a:r>
            <a:r>
              <a:rPr lang="ko-KR" altLang="en-US" dirty="0" smtClean="0"/>
              <a:t> 해야하는 것으로 간주할 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책임은 </a:t>
            </a:r>
            <a:r>
              <a:rPr lang="ko-KR" altLang="en-US" dirty="0" err="1" smtClean="0"/>
              <a:t>변경이유로</a:t>
            </a:r>
            <a:r>
              <a:rPr lang="ko-KR" altLang="en-US" dirty="0" smtClean="0"/>
              <a:t> 해석 할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980AE-A665-40FB-B44D-F39AC3967A3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822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왼쪽</a:t>
            </a:r>
            <a:r>
              <a:rPr lang="ko-KR" altLang="en-US" baseline="0" dirty="0" smtClean="0"/>
              <a:t> 이미지는 </a:t>
            </a:r>
            <a:r>
              <a:rPr lang="ko-KR" altLang="en-US" dirty="0" smtClean="0"/>
              <a:t>각 구체적인 하위 클래스에 의존하고 있는 것을 볼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구체적인 클래스에 의존하기 때문에 </a:t>
            </a:r>
            <a:r>
              <a:rPr lang="en-US" altLang="ko-KR" dirty="0" smtClean="0"/>
              <a:t>DIP</a:t>
            </a:r>
            <a:r>
              <a:rPr lang="ko-KR" altLang="en-US" dirty="0" smtClean="0"/>
              <a:t>를 위반한 예시이다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개</a:t>
            </a:r>
            <a:r>
              <a:rPr lang="en-US" altLang="ko-KR" dirty="0" smtClean="0"/>
              <a:t>,</a:t>
            </a:r>
            <a:r>
              <a:rPr lang="ko-KR" altLang="en-US" dirty="0" smtClean="0"/>
              <a:t>고양이</a:t>
            </a:r>
            <a:r>
              <a:rPr lang="en-US" altLang="ko-KR" dirty="0" smtClean="0"/>
              <a:t>,</a:t>
            </a:r>
            <a:r>
              <a:rPr lang="ko-KR" altLang="en-US" dirty="0" smtClean="0"/>
              <a:t>앵무새를 포함할 수 있는</a:t>
            </a:r>
            <a:r>
              <a:rPr lang="ko-KR" altLang="en-US" baseline="0" dirty="0" smtClean="0"/>
              <a:t> 상위의 인터페이스를 생성해서 의존하도록 설계해야한다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오른쪽 이미지처럼 애완동물이라는 인터페이스를 의존하는 방식을 수정하면 </a:t>
            </a:r>
            <a:r>
              <a:rPr lang="en-US" altLang="ko-KR" baseline="0" dirty="0" smtClean="0"/>
              <a:t>DIP</a:t>
            </a:r>
            <a:r>
              <a:rPr lang="ko-KR" altLang="en-US" baseline="0" dirty="0" smtClean="0"/>
              <a:t>를 만족할 수 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OCP</a:t>
            </a:r>
            <a:r>
              <a:rPr lang="ko-KR" altLang="en-US" baseline="0" dirty="0" smtClean="0"/>
              <a:t>도 만족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980AE-A665-40FB-B44D-F39AC3967A3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444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SRP</a:t>
            </a:r>
            <a:r>
              <a:rPr lang="ko-KR" altLang="en-US" baseline="0" dirty="0" smtClean="0"/>
              <a:t>를 만족하지 않는다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980AE-A665-40FB-B44D-F39AC3967A3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736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ko-KR" altLang="en-US" dirty="0" smtClean="0"/>
              <a:t> 생성을 통해 코드 자체를 수정</a:t>
            </a:r>
            <a:endParaRPr lang="en-US" altLang="ko-KR" dirty="0" smtClean="0"/>
          </a:p>
          <a:p>
            <a:r>
              <a:rPr lang="ko-KR" altLang="en-US" dirty="0" smtClean="0"/>
              <a:t>이외에도 만일 후에 다른 방식의 출력 형태가 필요하다면 </a:t>
            </a:r>
            <a:r>
              <a:rPr lang="ko-KR" altLang="en-US" dirty="0" err="1" smtClean="0"/>
              <a:t>이런식으로</a:t>
            </a:r>
            <a:r>
              <a:rPr lang="ko-KR" altLang="en-US" dirty="0" smtClean="0"/>
              <a:t> 코드 수정이 필요하다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980AE-A665-40FB-B44D-F39AC3967A3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75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980AE-A665-40FB-B44D-F39AC3967A3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686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상황에 따라 의미를 다르게 부여할 수 있는 특성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하나의 타입에 여러 객체를 대입할 수 있는 성질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980AE-A665-40FB-B44D-F39AC3967A3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3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직사각형인 부모 클래스는 적용이 안된다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자식클래스의 메서드를 사용하더라도 같은 동작을 해야하는데 다른 결과를 출력한다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이것은 </a:t>
            </a:r>
            <a:r>
              <a:rPr lang="ko-KR" altLang="en-US" dirty="0" err="1" smtClean="0"/>
              <a:t>리스코프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치환원칙에</a:t>
            </a:r>
            <a:r>
              <a:rPr lang="ko-KR" altLang="en-US" dirty="0" smtClean="0"/>
              <a:t> 위배된다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980AE-A665-40FB-B44D-F39AC3967A3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578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직사각형인 부모 클래스는 적용이 안된다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자식클래스의 메서드를 사용하더라도 같은 동작을 해야하는데 다른 결과를 출력한다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이것은 </a:t>
            </a:r>
            <a:r>
              <a:rPr lang="ko-KR" altLang="en-US" dirty="0" err="1" smtClean="0"/>
              <a:t>리스코프</a:t>
            </a:r>
            <a:r>
              <a:rPr lang="ko-KR" altLang="en-US" dirty="0" smtClean="0"/>
              <a:t> 치환 원칙에 위배된다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</a:t>
            </a:r>
            <a:r>
              <a:rPr lang="ko-KR" altLang="en-US" dirty="0" err="1" smtClean="0"/>
              <a:t>상속관계를</a:t>
            </a:r>
            <a:r>
              <a:rPr lang="ko-KR" altLang="en-US" dirty="0" smtClean="0"/>
              <a:t> 바꿔야한다는 것을 의미한다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자식 객체가 부모의 역할을 대체하지 못하기 때문이다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980AE-A665-40FB-B44D-F39AC3967A3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723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Shape</a:t>
            </a:r>
            <a:r>
              <a:rPr lang="ko-KR" altLang="en-US" dirty="0" smtClean="0"/>
              <a:t>클래스를 생성해서 </a:t>
            </a:r>
            <a:r>
              <a:rPr lang="en-US" altLang="ko-KR" dirty="0" smtClean="0"/>
              <a:t>Square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Rectangle</a:t>
            </a:r>
            <a:r>
              <a:rPr lang="ko-KR" altLang="en-US" dirty="0" smtClean="0"/>
              <a:t>를 상속관계에서 분리하니까 값이 잘 나오고 부모 객체의 역할을 대체할 수 있게 됐다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이렇게 해서 </a:t>
            </a:r>
            <a:r>
              <a:rPr lang="ko-KR" altLang="en-US" dirty="0" err="1" smtClean="0"/>
              <a:t>리스코프</a:t>
            </a:r>
            <a:r>
              <a:rPr lang="ko-KR" altLang="en-US" dirty="0" smtClean="0"/>
              <a:t> 치환 원칙을 준수하게 됐다</a:t>
            </a:r>
            <a:r>
              <a:rPr lang="en-US" altLang="ko-KR" dirty="0" smtClean="0"/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올바르지 못한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상속관계는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제거하고 부모 객체의 동작을 완벽히 대체할 수 있는 관계만 상속하도록 코드를 설계해야 한다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980AE-A665-40FB-B44D-F39AC3967A3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517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이렇게 </a:t>
            </a:r>
            <a:r>
              <a:rPr lang="en-US" altLang="ko-KR" dirty="0" smtClean="0"/>
              <a:t>Vehicle </a:t>
            </a:r>
            <a:r>
              <a:rPr lang="ko-KR" altLang="en-US" dirty="0" smtClean="0"/>
              <a:t>인터페이스를 </a:t>
            </a:r>
            <a:r>
              <a:rPr lang="en-US" altLang="ko-KR" dirty="0" smtClean="0"/>
              <a:t>Move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Fly</a:t>
            </a:r>
            <a:r>
              <a:rPr lang="ko-KR" altLang="en-US" dirty="0" smtClean="0"/>
              <a:t>로 구분한다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Car</a:t>
            </a:r>
            <a:r>
              <a:rPr lang="ko-KR" altLang="en-US" dirty="0" smtClean="0"/>
              <a:t>클래스는 </a:t>
            </a:r>
            <a:r>
              <a:rPr lang="en-US" altLang="ko-KR" dirty="0" smtClean="0"/>
              <a:t>Move</a:t>
            </a:r>
            <a:r>
              <a:rPr lang="ko-KR" altLang="en-US" dirty="0" smtClean="0"/>
              <a:t>인터페이스를 구현해서 </a:t>
            </a:r>
            <a:r>
              <a:rPr lang="en-US" altLang="ko-KR" dirty="0" smtClean="0"/>
              <a:t>go()</a:t>
            </a:r>
            <a:r>
              <a:rPr lang="ko-KR" altLang="en-US" dirty="0" smtClean="0"/>
              <a:t>메서드만 사용할 수 있도록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Fly</a:t>
            </a:r>
            <a:r>
              <a:rPr lang="ko-KR" altLang="en-US" dirty="0" smtClean="0"/>
              <a:t>인터페이스는 </a:t>
            </a:r>
            <a:r>
              <a:rPr lang="en-US" altLang="ko-KR" dirty="0" smtClean="0"/>
              <a:t>Move</a:t>
            </a:r>
            <a:r>
              <a:rPr lang="ko-KR" altLang="en-US" dirty="0" smtClean="0"/>
              <a:t>인터페이스를 상속받고 </a:t>
            </a:r>
            <a:endParaRPr lang="en-US" altLang="ko-KR" dirty="0" smtClean="0"/>
          </a:p>
          <a:p>
            <a:r>
              <a:rPr lang="en-US" altLang="ko-KR" dirty="0" smtClean="0"/>
              <a:t>Airplane</a:t>
            </a:r>
            <a:r>
              <a:rPr lang="ko-KR" altLang="en-US" dirty="0" smtClean="0"/>
              <a:t>클래스는 </a:t>
            </a:r>
            <a:r>
              <a:rPr lang="en-US" altLang="ko-KR" dirty="0" smtClean="0"/>
              <a:t>Fly</a:t>
            </a:r>
            <a:r>
              <a:rPr lang="ko-KR" altLang="en-US" dirty="0" smtClean="0"/>
              <a:t>인터페이스를 구현해서 </a:t>
            </a:r>
            <a:r>
              <a:rPr lang="en-US" altLang="ko-KR" dirty="0" smtClean="0"/>
              <a:t>go(), fly() </a:t>
            </a:r>
            <a:r>
              <a:rPr lang="ko-KR" altLang="en-US" dirty="0" smtClean="0"/>
              <a:t>메서드를 둘다 사용하도록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이렇게 설계하게 되면 </a:t>
            </a:r>
            <a:r>
              <a:rPr lang="en-US" altLang="ko-KR" dirty="0" smtClean="0"/>
              <a:t>ISP</a:t>
            </a:r>
            <a:r>
              <a:rPr lang="ko-KR" altLang="en-US" dirty="0" smtClean="0"/>
              <a:t>를 만족하고 클래스들도 목적에 맞는 기능만을 구현하게 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ISP 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SRP</a:t>
            </a:r>
            <a:r>
              <a:rPr lang="ko-KR" altLang="en-US" dirty="0" smtClean="0"/>
              <a:t>를 만족하면 </a:t>
            </a:r>
            <a:r>
              <a:rPr lang="ko-KR" altLang="en-US" dirty="0" err="1" smtClean="0"/>
              <a:t>성립되는가라는</a:t>
            </a:r>
            <a:r>
              <a:rPr lang="ko-KR" altLang="en-US" dirty="0" smtClean="0"/>
              <a:t> 질문에 반드시 그렇다고 할 수는 없다고 답할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980AE-A665-40FB-B44D-F39AC3967A3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7F42-B536-4029-8CA9-22FE947376E1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5B5A-C644-4100-9FA3-8BF32845B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73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7F42-B536-4029-8CA9-22FE947376E1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5B5A-C644-4100-9FA3-8BF32845B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6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7F42-B536-4029-8CA9-22FE947376E1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5B5A-C644-4100-9FA3-8BF32845B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54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7F42-B536-4029-8CA9-22FE947376E1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5B5A-C644-4100-9FA3-8BF32845B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85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7F42-B536-4029-8CA9-22FE947376E1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5B5A-C644-4100-9FA3-8BF32845B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86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7F42-B536-4029-8CA9-22FE947376E1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5B5A-C644-4100-9FA3-8BF32845B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7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7F42-B536-4029-8CA9-22FE947376E1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5B5A-C644-4100-9FA3-8BF32845B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8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7F42-B536-4029-8CA9-22FE947376E1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5B5A-C644-4100-9FA3-8BF32845B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81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7F42-B536-4029-8CA9-22FE947376E1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5B5A-C644-4100-9FA3-8BF32845B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11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7F42-B536-4029-8CA9-22FE947376E1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5B5A-C644-4100-9FA3-8BF32845B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47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7F42-B536-4029-8CA9-22FE947376E1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5B5A-C644-4100-9FA3-8BF32845B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87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17F42-B536-4029-8CA9-22FE947376E1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65B5A-C644-4100-9FA3-8BF32845B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6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설계원칙</a:t>
            </a:r>
            <a:r>
              <a:rPr lang="ko-KR" altLang="en-US" dirty="0" smtClean="0"/>
              <a:t> </a:t>
            </a:r>
            <a:r>
              <a:rPr lang="en-US" altLang="ko-KR" dirty="0" smtClean="0"/>
              <a:t>SOLID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제인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15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871"/>
          </a:xfrm>
        </p:spPr>
        <p:txBody>
          <a:bodyPr/>
          <a:lstStyle/>
          <a:p>
            <a:r>
              <a:rPr lang="en-US" altLang="ko-KR" dirty="0" smtClean="0"/>
              <a:t>OCP – Open Closed </a:t>
            </a:r>
            <a:r>
              <a:rPr lang="en-US" altLang="ko-KR" dirty="0" err="1" smtClean="0"/>
              <a:t>Prinicple</a:t>
            </a:r>
            <a:endParaRPr lang="ko-KR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11767" y="1156996"/>
            <a:ext cx="7406195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PBookPrinter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PBook1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setBook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(PBook1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PBookFormat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keySet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.getKeySet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PBookFormat.</a:t>
            </a:r>
            <a:r>
              <a:rPr kumimoji="0" lang="ko-KR" altLang="ko-KR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DocumentBuilderFactory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docFactory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DocumentBuilderFactory.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newInstance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DocumentBuilder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docBuilder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docFactory.newDocumentBuilder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docBuilder.newDocument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doc.setXmlStandalone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…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bookJson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JSONArray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JSONArray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keySet.iterator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iterator.hasNext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nameKey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iterator.next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entry.put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nameKey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value1 =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.getNumber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nameKey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pnumbers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17962" y="5667927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OCP</a:t>
            </a:r>
            <a:r>
              <a:rPr lang="ko-KR" altLang="en-US" dirty="0" smtClean="0"/>
              <a:t>를 위반한 설계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76669" y="2164702"/>
            <a:ext cx="7193902" cy="15115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98437" y="3810001"/>
            <a:ext cx="7193902" cy="1567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741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871"/>
          </a:xfrm>
        </p:spPr>
        <p:txBody>
          <a:bodyPr/>
          <a:lstStyle/>
          <a:p>
            <a:r>
              <a:rPr lang="en-US" altLang="ko-KR" dirty="0" smtClean="0"/>
              <a:t>OCP – Open Closed </a:t>
            </a:r>
            <a:r>
              <a:rPr lang="en-US" altLang="ko-KR" dirty="0" err="1" smtClean="0"/>
              <a:t>Prinicple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323" y="1156996"/>
            <a:ext cx="8099353" cy="35024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2803" y="4478695"/>
            <a:ext cx="100863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형식에 따라서 클래스를 분리했다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XmlPrinter</a:t>
            </a:r>
            <a:r>
              <a:rPr lang="ko-KR" altLang="en-US" dirty="0" smtClean="0"/>
              <a:t>클래스는 전화번호부를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형식으로 출력하고 </a:t>
            </a:r>
            <a:r>
              <a:rPr lang="en-US" altLang="ko-KR" dirty="0" err="1" smtClean="0"/>
              <a:t>JsonPrinter</a:t>
            </a:r>
            <a:r>
              <a:rPr lang="ko-KR" altLang="en-US" dirty="0" smtClean="0"/>
              <a:t>클래스는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형식으로 출력한다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이렇게 분리함으로써 </a:t>
            </a:r>
            <a:r>
              <a:rPr lang="en-US" altLang="ko-KR" dirty="0"/>
              <a:t>OCP</a:t>
            </a:r>
            <a:r>
              <a:rPr lang="ko-KR" altLang="en-US" dirty="0"/>
              <a:t>를 </a:t>
            </a:r>
            <a:r>
              <a:rPr lang="ko-KR" altLang="en-US" dirty="0" smtClean="0"/>
              <a:t>만족할 수 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ko-KR" altLang="en-US" dirty="0" smtClean="0"/>
              <a:t>이 예시를 통해 알 수 있듯이 추상클래스를 상속받은 클래스를 만들어서 또 다른 새로운 기능을 구현할 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새로운 기능을 구현한다는 것이 </a:t>
            </a:r>
            <a:r>
              <a:rPr lang="en-US" altLang="ko-KR" dirty="0" smtClean="0"/>
              <a:t>open </a:t>
            </a:r>
            <a:r>
              <a:rPr lang="ko-KR" altLang="en-US" dirty="0" smtClean="0"/>
              <a:t>되어 있다는 뜻이다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추상클래스나 인터페이스를 처음에 구성하고 그 구성을 변경하는 것은 닫혀 있도록 설계해야한다는 뜻이다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408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7226"/>
          </a:xfrm>
        </p:spPr>
        <p:txBody>
          <a:bodyPr/>
          <a:lstStyle/>
          <a:p>
            <a:r>
              <a:rPr lang="en-US" altLang="ko-KR" dirty="0" smtClean="0"/>
              <a:t>LSP – </a:t>
            </a:r>
            <a:r>
              <a:rPr lang="en-US" altLang="ko-KR" dirty="0" err="1" smtClean="0"/>
              <a:t>Liskov</a:t>
            </a:r>
            <a:r>
              <a:rPr lang="en-US" altLang="ko-KR" dirty="0" smtClean="0"/>
              <a:t> </a:t>
            </a:r>
            <a:r>
              <a:rPr lang="en-US" altLang="ko-KR" dirty="0"/>
              <a:t>Substitution </a:t>
            </a:r>
            <a:r>
              <a:rPr lang="en-US" altLang="ko-KR" dirty="0" smtClean="0"/>
              <a:t>Principle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15616"/>
            <a:ext cx="10515600" cy="4861347"/>
          </a:xfrm>
        </p:spPr>
        <p:txBody>
          <a:bodyPr/>
          <a:lstStyle/>
          <a:p>
            <a:r>
              <a:rPr lang="ko-KR" altLang="en-US" dirty="0" err="1" smtClean="0"/>
              <a:t>리스코프</a:t>
            </a:r>
            <a:r>
              <a:rPr lang="ko-KR" altLang="en-US" dirty="0" smtClean="0"/>
              <a:t> 치환 원칙</a:t>
            </a:r>
            <a:endParaRPr lang="en-US" altLang="ko-KR" dirty="0" smtClean="0"/>
          </a:p>
          <a:p>
            <a:r>
              <a:rPr lang="ko-KR" altLang="en-US" dirty="0" smtClean="0"/>
              <a:t>슈퍼 클래스의 인스턴스 대신에 파생 클래스의 인스턴스로 대체가 가능할 수 있어야 한다는 원칙이다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다형성의</a:t>
            </a:r>
            <a:r>
              <a:rPr lang="ko-KR" altLang="en-US" dirty="0" smtClean="0"/>
              <a:t> 특징을 이용하여 부모 클래스의 메서드를 오버라이딩한 상태에서</a:t>
            </a:r>
            <a:endParaRPr lang="en-US" altLang="ko-KR" dirty="0" smtClean="0"/>
          </a:p>
          <a:p>
            <a:r>
              <a:rPr lang="ko-KR" altLang="en-US" dirty="0" err="1" smtClean="0"/>
              <a:t>업캐스팅된</a:t>
            </a:r>
            <a:r>
              <a:rPr lang="ko-KR" altLang="en-US" dirty="0" smtClean="0"/>
              <a:t> 상태에 부모의 메서드를 사용해도 동작이 의도대로 흘러가도록 설계해야한다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일관성을 유지해야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오버라이딩을 신중히 해야한다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5643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72086"/>
            <a:ext cx="10515600" cy="717226"/>
          </a:xfrm>
        </p:spPr>
        <p:txBody>
          <a:bodyPr/>
          <a:lstStyle/>
          <a:p>
            <a:r>
              <a:rPr lang="en-US" altLang="ko-KR" dirty="0" smtClean="0"/>
              <a:t>LSP – </a:t>
            </a:r>
            <a:r>
              <a:rPr lang="en-US" altLang="ko-KR" dirty="0" err="1" smtClean="0"/>
              <a:t>Liskov</a:t>
            </a:r>
            <a:r>
              <a:rPr lang="en-US" altLang="ko-KR" dirty="0" smtClean="0"/>
              <a:t> </a:t>
            </a:r>
            <a:r>
              <a:rPr lang="en-US" altLang="ko-KR" dirty="0"/>
              <a:t>Substitution </a:t>
            </a:r>
            <a:r>
              <a:rPr lang="en-US" altLang="ko-KR" dirty="0" smtClean="0"/>
              <a:t>Principle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09819"/>
            <a:ext cx="3518852" cy="54487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815" y="1200785"/>
            <a:ext cx="5124450" cy="27717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840720" y="328168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167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72086"/>
            <a:ext cx="10515600" cy="717226"/>
          </a:xfrm>
        </p:spPr>
        <p:txBody>
          <a:bodyPr/>
          <a:lstStyle/>
          <a:p>
            <a:r>
              <a:rPr lang="en-US" altLang="ko-KR" dirty="0" smtClean="0"/>
              <a:t>LSP – </a:t>
            </a:r>
            <a:r>
              <a:rPr lang="en-US" altLang="ko-KR" dirty="0" err="1" smtClean="0"/>
              <a:t>Liskov</a:t>
            </a:r>
            <a:r>
              <a:rPr lang="en-US" altLang="ko-KR" dirty="0" smtClean="0"/>
              <a:t> </a:t>
            </a:r>
            <a:r>
              <a:rPr lang="en-US" altLang="ko-KR" dirty="0"/>
              <a:t>Substitution </a:t>
            </a:r>
            <a:r>
              <a:rPr lang="en-US" altLang="ko-KR" dirty="0" smtClean="0"/>
              <a:t>Principle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09819"/>
            <a:ext cx="3518852" cy="54487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817" y="987899"/>
            <a:ext cx="4447223" cy="32488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817" y="3820160"/>
            <a:ext cx="4447223" cy="27384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23600" y="585216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811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72086"/>
            <a:ext cx="10515600" cy="717226"/>
          </a:xfrm>
        </p:spPr>
        <p:txBody>
          <a:bodyPr/>
          <a:lstStyle/>
          <a:p>
            <a:r>
              <a:rPr lang="en-US" altLang="ko-KR" dirty="0" smtClean="0"/>
              <a:t>LSP – </a:t>
            </a:r>
            <a:r>
              <a:rPr lang="en-US" altLang="ko-KR" dirty="0" err="1" smtClean="0"/>
              <a:t>Liskov</a:t>
            </a:r>
            <a:r>
              <a:rPr lang="en-US" altLang="ko-KR" dirty="0" smtClean="0"/>
              <a:t> </a:t>
            </a:r>
            <a:r>
              <a:rPr lang="en-US" altLang="ko-KR" dirty="0"/>
              <a:t>Substitution </a:t>
            </a:r>
            <a:r>
              <a:rPr lang="en-US" altLang="ko-KR" dirty="0" smtClean="0"/>
              <a:t>Principle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27" y="889312"/>
            <a:ext cx="3394393" cy="58472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947" y="889312"/>
            <a:ext cx="4924425" cy="34324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3947" y="4305300"/>
            <a:ext cx="50577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98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r>
              <a:rPr lang="en-US" altLang="ko-KR" dirty="0" smtClean="0"/>
              <a:t>ISP – Interface Segregation Principle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15616"/>
            <a:ext cx="10515600" cy="4861347"/>
          </a:xfrm>
        </p:spPr>
        <p:txBody>
          <a:bodyPr/>
          <a:lstStyle/>
          <a:p>
            <a:r>
              <a:rPr lang="ko-KR" altLang="en-US" dirty="0" smtClean="0"/>
              <a:t>인터페이스 분리 원칙</a:t>
            </a:r>
            <a:endParaRPr lang="en-US" altLang="ko-KR" dirty="0" smtClean="0"/>
          </a:p>
          <a:p>
            <a:r>
              <a:rPr lang="en-US" altLang="ko-KR" dirty="0" smtClean="0"/>
              <a:t>SRP</a:t>
            </a:r>
            <a:r>
              <a:rPr lang="ko-KR" altLang="en-US" dirty="0" smtClean="0"/>
              <a:t>는 클래스의 단일 책임을 강조하고 </a:t>
            </a:r>
            <a:r>
              <a:rPr lang="en-US" altLang="ko-KR" dirty="0" smtClean="0"/>
              <a:t>ISP</a:t>
            </a:r>
            <a:r>
              <a:rPr lang="ko-KR" altLang="en-US" dirty="0" smtClean="0"/>
              <a:t>는 인터페이스의 단일 책임을 강조한다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클라이언트는 자신이 사용하지 않는 메서드에 의존 관계를 맺으면 안 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그렇기 때문에 클라이언트의 목적과 용도에 적합한 인터페이스만을 제공해야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83083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r>
              <a:rPr lang="en-US" altLang="ko-KR" dirty="0" smtClean="0"/>
              <a:t>ISP – Interface Segregation Principle</a:t>
            </a:r>
            <a:endParaRPr lang="ko-KR" altLang="en-US" dirty="0"/>
          </a:p>
        </p:txBody>
      </p:sp>
      <p:pic>
        <p:nvPicPr>
          <p:cNvPr id="1026" name="Picture 2" descr="https://blog.kakaocdn.net/dn/xVtoL/btsv8cQv5nU/kbwKhBv7NlsyFO7hqOAwp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0" y="1631244"/>
            <a:ext cx="443865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32803" y="1794031"/>
            <a:ext cx="60286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Vehicle </a:t>
            </a:r>
            <a:r>
              <a:rPr lang="ko-KR" altLang="en-US" sz="2000" dirty="0" smtClean="0"/>
              <a:t>인터페이스를 구현한 </a:t>
            </a:r>
            <a:r>
              <a:rPr lang="en-US" altLang="ko-KR" sz="2000" dirty="0" smtClean="0"/>
              <a:t>Car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Airplane </a:t>
            </a:r>
            <a:r>
              <a:rPr lang="ko-KR" altLang="en-US" sz="2000" dirty="0" smtClean="0"/>
              <a:t>클래스가 있다</a:t>
            </a:r>
            <a:r>
              <a:rPr lang="en-US" altLang="ko-KR" sz="2000" dirty="0" smtClean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Airplane</a:t>
            </a:r>
            <a:r>
              <a:rPr lang="ko-KR" altLang="en-US" sz="2000" dirty="0" smtClean="0"/>
              <a:t>클래스는 </a:t>
            </a:r>
            <a:r>
              <a:rPr lang="en-US" altLang="ko-KR" sz="2000" dirty="0" smtClean="0"/>
              <a:t>go(),fly() </a:t>
            </a:r>
            <a:r>
              <a:rPr lang="ko-KR" altLang="en-US" sz="2000" dirty="0" smtClean="0"/>
              <a:t>메서드 둘다 사용할 수 있으나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Car</a:t>
            </a:r>
            <a:r>
              <a:rPr lang="ko-KR" altLang="en-US" sz="2000" dirty="0" smtClean="0"/>
              <a:t>클래스는 </a:t>
            </a:r>
            <a:r>
              <a:rPr lang="en-US" altLang="ko-KR" sz="2000" dirty="0" smtClean="0"/>
              <a:t>fly()</a:t>
            </a:r>
            <a:r>
              <a:rPr lang="ko-KR" altLang="en-US" sz="2000" dirty="0" smtClean="0"/>
              <a:t>메서드를 쓸 수 없다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그럼에도 인터페이스를 구현해야 해서 </a:t>
            </a:r>
            <a:r>
              <a:rPr lang="en-US" altLang="ko-KR" sz="2000" dirty="0" smtClean="0"/>
              <a:t>fly()</a:t>
            </a:r>
            <a:r>
              <a:rPr lang="ko-KR" altLang="en-US" sz="2000" dirty="0" smtClean="0"/>
              <a:t>도 구현하게 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Car </a:t>
            </a:r>
            <a:r>
              <a:rPr lang="ko-KR" altLang="en-US" sz="2000" dirty="0" smtClean="0"/>
              <a:t>클래스의 목적에 맞지 않은 메서드로 인해</a:t>
            </a:r>
            <a:r>
              <a:rPr lang="en-US" altLang="ko-KR" sz="2000" dirty="0" smtClean="0"/>
              <a:t>ISP</a:t>
            </a:r>
            <a:r>
              <a:rPr lang="ko-KR" altLang="en-US" sz="2000" dirty="0" smtClean="0"/>
              <a:t>원칙을 위반한다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683584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r>
              <a:rPr lang="en-US" altLang="ko-KR" dirty="0" smtClean="0"/>
              <a:t>ISP – Interface Segregation Principle</a:t>
            </a:r>
            <a:endParaRPr lang="ko-KR" altLang="en-US" dirty="0"/>
          </a:p>
        </p:txBody>
      </p:sp>
      <p:pic>
        <p:nvPicPr>
          <p:cNvPr id="2050" name="Picture 2" descr="https://blog.kakaocdn.net/dn/cqczeW/btswpWyxAvg/JT1B3qQzKhK7uj9FlS37k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66649"/>
            <a:ext cx="4543425" cy="52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556" y="1266649"/>
            <a:ext cx="4081737" cy="525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69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895"/>
          </a:xfrm>
        </p:spPr>
        <p:txBody>
          <a:bodyPr/>
          <a:lstStyle/>
          <a:p>
            <a:r>
              <a:rPr lang="en-US" altLang="ko-KR" dirty="0" smtClean="0"/>
              <a:t>DIP – Dependency Inversion Principle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08922"/>
            <a:ext cx="10515600" cy="4768041"/>
          </a:xfrm>
        </p:spPr>
        <p:txBody>
          <a:bodyPr/>
          <a:lstStyle/>
          <a:p>
            <a:r>
              <a:rPr lang="ko-KR" altLang="en-US" dirty="0" smtClean="0"/>
              <a:t>의존 역전 원칙</a:t>
            </a:r>
            <a:endParaRPr lang="en-US" altLang="ko-KR" dirty="0" smtClean="0"/>
          </a:p>
          <a:p>
            <a:r>
              <a:rPr lang="ko-KR" altLang="en-US" dirty="0" smtClean="0"/>
              <a:t>의존 관계를 맺을 때 변화하기 쉬운 것보다 변화가 거의 없는 것에 의존하라는 원칙이다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큰 흐름이나 개념 같은 추상적인 것은 변하기 어려운 것에 해당</a:t>
            </a:r>
            <a:endParaRPr lang="en-US" altLang="ko-KR" dirty="0" smtClean="0"/>
          </a:p>
          <a:p>
            <a:r>
              <a:rPr lang="ko-KR" altLang="en-US" dirty="0" smtClean="0"/>
              <a:t>구체적인 방식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사물 등은 변하기 쉬운 것에 해당</a:t>
            </a:r>
            <a:endParaRPr lang="en-US" altLang="ko-KR" dirty="0" smtClean="0"/>
          </a:p>
          <a:p>
            <a:r>
              <a:rPr lang="en-US" altLang="ko-KR" dirty="0" smtClean="0"/>
              <a:t>DIP</a:t>
            </a:r>
            <a:r>
              <a:rPr lang="ko-KR" altLang="en-US" dirty="0" smtClean="0"/>
              <a:t>를 만족하기 위해서는 추상화를 표현하는 방식인 추상클래스나 인터페이스에 의존관계를 맺도록 설계해야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169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SOLID </a:t>
            </a:r>
            <a:r>
              <a:rPr lang="ko-KR" altLang="en-US" dirty="0" smtClean="0"/>
              <a:t>설계 원칙</a:t>
            </a:r>
            <a:endParaRPr lang="en-US" altLang="ko-KR" dirty="0" smtClean="0"/>
          </a:p>
          <a:p>
            <a:r>
              <a:rPr lang="en-US" altLang="ko-KR" dirty="0" smtClean="0"/>
              <a:t>SRP</a:t>
            </a:r>
          </a:p>
          <a:p>
            <a:r>
              <a:rPr lang="en-US" altLang="ko-KR" dirty="0" smtClean="0"/>
              <a:t>OCP</a:t>
            </a:r>
          </a:p>
          <a:p>
            <a:r>
              <a:rPr lang="en-US" altLang="ko-KR" dirty="0" smtClean="0"/>
              <a:t>LSP</a:t>
            </a:r>
          </a:p>
          <a:p>
            <a:r>
              <a:rPr lang="en-US" altLang="ko-KR" dirty="0" smtClean="0"/>
              <a:t>ISP</a:t>
            </a:r>
          </a:p>
          <a:p>
            <a:r>
              <a:rPr lang="en-US" altLang="ko-KR" dirty="0" smtClean="0"/>
              <a:t>DIP</a:t>
            </a:r>
          </a:p>
        </p:txBody>
      </p:sp>
    </p:spTree>
    <p:extLst>
      <p:ext uri="{BB962C8B-B14F-4D97-AF65-F5344CB8AC3E}">
        <p14:creationId xmlns:p14="http://schemas.microsoft.com/office/powerpoint/2010/main" val="563385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895"/>
          </a:xfrm>
        </p:spPr>
        <p:txBody>
          <a:bodyPr/>
          <a:lstStyle/>
          <a:p>
            <a:r>
              <a:rPr lang="en-US" altLang="ko-KR" dirty="0" smtClean="0"/>
              <a:t>DIP – Dependency Inversion Principle</a:t>
            </a:r>
            <a:endParaRPr lang="ko-KR" altLang="en-US" dirty="0"/>
          </a:p>
        </p:txBody>
      </p:sp>
      <p:pic>
        <p:nvPicPr>
          <p:cNvPr id="5" name="내용 개체 틀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6938" y="1317479"/>
            <a:ext cx="5099503" cy="4476750"/>
          </a:xfrm>
          <a:prstGeom prst="rect">
            <a:avLst/>
          </a:prstGeom>
        </p:spPr>
      </p:pic>
      <p:pic>
        <p:nvPicPr>
          <p:cNvPr id="6" name="내용 개체 틀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024" y="2057850"/>
            <a:ext cx="5707160" cy="2772075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346441" y="3126646"/>
            <a:ext cx="1026367" cy="8584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83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24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SOLID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로버트 마틴이 주장한 다섯 가지 설계 원칙</a:t>
            </a:r>
            <a:endParaRPr lang="en-US" altLang="ko-KR" dirty="0" smtClean="0"/>
          </a:p>
          <a:p>
            <a:r>
              <a:rPr lang="ko-KR" altLang="en-US" dirty="0" smtClean="0"/>
              <a:t>객체지향 프로그래밍</a:t>
            </a:r>
            <a:r>
              <a:rPr lang="en-US" altLang="ko-KR" dirty="0" smtClean="0"/>
              <a:t>(Oriented </a:t>
            </a:r>
            <a:r>
              <a:rPr lang="en-US" altLang="ko-KR" dirty="0"/>
              <a:t>Object Programming)</a:t>
            </a:r>
            <a:r>
              <a:rPr lang="ko-KR" altLang="en-US" dirty="0" smtClean="0"/>
              <a:t> 언어에 적용이 가능한 원칙이다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객체 지향에 있는 특성인 추상화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다형성과</a:t>
            </a:r>
            <a:r>
              <a:rPr lang="ko-KR" altLang="en-US" dirty="0" smtClean="0"/>
              <a:t> 같은 개념들을 재정립한 원칙이다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가지의 원칙의 앞 글자를 따서 만들어진 용어다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9128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210"/>
          </a:xfrm>
        </p:spPr>
        <p:txBody>
          <a:bodyPr/>
          <a:lstStyle/>
          <a:p>
            <a:r>
              <a:rPr lang="en-US" altLang="ko-KR" dirty="0" smtClean="0"/>
              <a:t>SOLID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21765"/>
            <a:ext cx="10515600" cy="4555197"/>
          </a:xfrm>
        </p:spPr>
        <p:txBody>
          <a:bodyPr/>
          <a:lstStyle/>
          <a:p>
            <a:endParaRPr lang="ko-KR" altLang="en-US" dirty="0"/>
          </a:p>
          <a:p>
            <a:r>
              <a:rPr lang="ko-KR" altLang="en-US" dirty="0"/>
              <a:t>시스템에 새로운 요구사항이나 변경사항이 있을 때</a:t>
            </a:r>
            <a:r>
              <a:rPr lang="en-US" altLang="ko-KR" dirty="0"/>
              <a:t>, </a:t>
            </a:r>
            <a:r>
              <a:rPr lang="ko-KR" altLang="en-US" dirty="0"/>
              <a:t>영향을 받는 범위가 적어야 코드 확장과 유지 보수가 </a:t>
            </a:r>
            <a:r>
              <a:rPr lang="ko-KR" altLang="en-US" dirty="0" smtClean="0"/>
              <a:t>수월하다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복잡성을 제거할 수 있어서 </a:t>
            </a:r>
            <a:r>
              <a:rPr lang="ko-KR" altLang="en-US" dirty="0" err="1"/>
              <a:t>리팩토링을</a:t>
            </a:r>
            <a:r>
              <a:rPr lang="ko-KR" altLang="en-US" dirty="0"/>
              <a:t> 할 때에도 소요 시간을 줄일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객체지향을 위한 </a:t>
            </a:r>
            <a:r>
              <a:rPr lang="en-US" altLang="ko-KR" dirty="0" smtClean="0"/>
              <a:t>SOLID </a:t>
            </a:r>
            <a:r>
              <a:rPr lang="ko-KR" altLang="en-US" dirty="0" smtClean="0"/>
              <a:t>설계 원칙을 적용 </a:t>
            </a:r>
            <a:r>
              <a:rPr lang="ko-KR" altLang="en-US" dirty="0"/>
              <a:t>하게 되면 프로젝트 개발의 생산성을 높일 수 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353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en-US" altLang="ko-KR" dirty="0" smtClean="0"/>
              <a:t>SRP – Single </a:t>
            </a:r>
            <a:r>
              <a:rPr lang="en-US" altLang="ko-KR" dirty="0" err="1" smtClean="0"/>
              <a:t>Responsitibility</a:t>
            </a:r>
            <a:r>
              <a:rPr lang="en-US" altLang="ko-KR" dirty="0" smtClean="0"/>
              <a:t> Principle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단일 책임 원칙</a:t>
            </a:r>
            <a:endParaRPr lang="en-US" altLang="ko-KR" dirty="0" smtClean="0"/>
          </a:p>
          <a:p>
            <a:r>
              <a:rPr lang="ko-KR" altLang="en-US" dirty="0"/>
              <a:t>책임 </a:t>
            </a:r>
            <a:r>
              <a:rPr lang="en-US" altLang="ko-KR" dirty="0"/>
              <a:t>= </a:t>
            </a:r>
            <a:r>
              <a:rPr lang="ko-KR" altLang="en-US" dirty="0"/>
              <a:t>해야 하는 것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클래스는 단 하나의 책임만을 가지도록 설계해야 한다는 의미</a:t>
            </a:r>
            <a:endParaRPr lang="en-US" altLang="ko-KR" dirty="0" smtClean="0"/>
          </a:p>
          <a:p>
            <a:r>
              <a:rPr lang="ko-KR" altLang="en-US" dirty="0" smtClean="0"/>
              <a:t>클래스가 변경되어야 하는 이유는 하나만 되도록 설계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0244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693"/>
          </a:xfrm>
        </p:spPr>
        <p:txBody>
          <a:bodyPr/>
          <a:lstStyle/>
          <a:p>
            <a:r>
              <a:rPr lang="en-US" altLang="ko-KR" dirty="0" smtClean="0"/>
              <a:t>SRP – Single </a:t>
            </a:r>
            <a:r>
              <a:rPr lang="en-US" altLang="ko-KR" dirty="0" err="1" smtClean="0"/>
              <a:t>Responsitibility</a:t>
            </a:r>
            <a:r>
              <a:rPr lang="en-US" altLang="ko-KR" dirty="0" smtClean="0"/>
              <a:t> </a:t>
            </a:r>
            <a:r>
              <a:rPr lang="en-US" altLang="ko-KR" dirty="0"/>
              <a:t>Principle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124131"/>
            <a:ext cx="10515600" cy="2603241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이 클래스가 가진 기능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전화번호부 정보를 </a:t>
            </a:r>
            <a:r>
              <a:rPr lang="en-US" altLang="ko-KR" sz="2000" dirty="0" smtClean="0"/>
              <a:t>add</a:t>
            </a:r>
            <a:r>
              <a:rPr lang="ko-KR" altLang="en-US" sz="2000" dirty="0" smtClean="0"/>
              <a:t>함으로써 추가할 수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                               전화번호부에 있는 모든 정보를 </a:t>
            </a:r>
            <a:r>
              <a:rPr lang="en-US" altLang="ko-KR" sz="2000" dirty="0" smtClean="0"/>
              <a:t>xml</a:t>
            </a:r>
            <a:r>
              <a:rPr lang="ko-KR" altLang="en-US" sz="2000" dirty="0" smtClean="0"/>
              <a:t>형식으로 출력한다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만약 이 클래스를 변경해야 한다면 그 이유에도 두가지가 따를 것이다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전화번호부를 추가하는 방식이 </a:t>
            </a:r>
            <a:r>
              <a:rPr lang="ko-KR" altLang="en-US" sz="2000" dirty="0"/>
              <a:t>달라진다면 변경 필요</a:t>
            </a:r>
            <a:endParaRPr lang="en-US" altLang="ko-KR" sz="2000" dirty="0" smtClean="0"/>
          </a:p>
          <a:p>
            <a:r>
              <a:rPr lang="ko-KR" altLang="en-US" sz="2000" dirty="0" smtClean="0"/>
              <a:t>출력 형식이 달라진다면 변경 필요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318" y="1199687"/>
            <a:ext cx="7198631" cy="29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7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693"/>
          </a:xfrm>
        </p:spPr>
        <p:txBody>
          <a:bodyPr/>
          <a:lstStyle/>
          <a:p>
            <a:r>
              <a:rPr lang="en-US" altLang="ko-KR" dirty="0" smtClean="0"/>
              <a:t>SRP – Single </a:t>
            </a:r>
            <a:r>
              <a:rPr lang="en-US" altLang="ko-KR" dirty="0" err="1" smtClean="0"/>
              <a:t>Responsitibility</a:t>
            </a:r>
            <a:r>
              <a:rPr lang="en-US" altLang="ko-KR" dirty="0" smtClean="0"/>
              <a:t> </a:t>
            </a:r>
            <a:r>
              <a:rPr lang="en-US" altLang="ko-KR" dirty="0"/>
              <a:t>Principle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99" y="1242818"/>
            <a:ext cx="7375748" cy="32781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728996"/>
            <a:ext cx="5889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SRP </a:t>
            </a:r>
            <a:r>
              <a:rPr lang="ko-KR" altLang="en-US" sz="2400" dirty="0" smtClean="0"/>
              <a:t>만족을 하는 설계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5151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871"/>
          </a:xfrm>
        </p:spPr>
        <p:txBody>
          <a:bodyPr/>
          <a:lstStyle/>
          <a:p>
            <a:r>
              <a:rPr lang="en-US" altLang="ko-KR" dirty="0" smtClean="0"/>
              <a:t>OCP – Open Closed </a:t>
            </a:r>
            <a:r>
              <a:rPr lang="en-US" altLang="ko-KR" dirty="0" err="1" smtClean="0"/>
              <a:t>Prinicple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4947"/>
            <a:ext cx="10515600" cy="508518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개방 폐쇄의 원칙</a:t>
            </a:r>
            <a:endParaRPr lang="en-US" altLang="ko-KR" dirty="0" smtClean="0"/>
          </a:p>
          <a:p>
            <a:r>
              <a:rPr lang="ko-KR" altLang="en-US" dirty="0" smtClean="0"/>
              <a:t>기존의 코드를 변경하지 않으면서 새로운 기능을 추가할 수 있도록 설계하는 원칙</a:t>
            </a:r>
            <a:endParaRPr lang="en-US" altLang="ko-KR" dirty="0" smtClean="0"/>
          </a:p>
          <a:p>
            <a:r>
              <a:rPr lang="ko-KR" altLang="en-US" dirty="0" smtClean="0"/>
              <a:t>즉 객체지향 특징 중에 하나인 추상화를 의미</a:t>
            </a:r>
            <a:endParaRPr lang="en-US" altLang="ko-KR" dirty="0" smtClean="0"/>
          </a:p>
          <a:p>
            <a:r>
              <a:rPr lang="ko-KR" altLang="en-US" dirty="0" smtClean="0"/>
              <a:t>추상화를 구현할 수 있는 문법 요소는 인터페이스와 추상클래스가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sz="2000" dirty="0" smtClean="0"/>
              <a:t>인터페이스와 추상클래스의 차이</a:t>
            </a:r>
            <a:endParaRPr lang="en-US" altLang="ko-KR" sz="2000" dirty="0" smtClean="0"/>
          </a:p>
          <a:p>
            <a:r>
              <a:rPr lang="ko-KR" altLang="en-US" sz="2000" dirty="0" smtClean="0"/>
              <a:t>추상클래스는 추상메서드가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추상 메서드는 하위 클래스에서 반드시 구현되어야 하고 일반 메서드는 구현될 필요가 없다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인터페이스는 정의한 모든 메서드를 다 구현해야한다</a:t>
            </a:r>
            <a:r>
              <a:rPr lang="en-US" altLang="ko-KR" sz="2000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1518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871"/>
          </a:xfrm>
        </p:spPr>
        <p:txBody>
          <a:bodyPr/>
          <a:lstStyle/>
          <a:p>
            <a:r>
              <a:rPr lang="en-US" altLang="ko-KR" dirty="0" smtClean="0"/>
              <a:t>OCP – Open Closed </a:t>
            </a:r>
            <a:r>
              <a:rPr lang="en-US" altLang="ko-KR" dirty="0" err="1" smtClean="0"/>
              <a:t>Prinicple</a:t>
            </a:r>
            <a:endParaRPr lang="ko-KR" altLang="en-US" dirty="0"/>
          </a:p>
        </p:txBody>
      </p:sp>
      <p:pic>
        <p:nvPicPr>
          <p:cNvPr id="5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680" y="1156996"/>
            <a:ext cx="8055717" cy="35803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2804" y="4851919"/>
            <a:ext cx="1008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만약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형식이 아닌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형식으로도 출력하고 싶다면 </a:t>
            </a:r>
            <a:r>
              <a:rPr lang="en-US" altLang="ko-KR" dirty="0" err="1" smtClean="0"/>
              <a:t>PBookPrinter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 </a:t>
            </a:r>
            <a:r>
              <a:rPr lang="en-US" altLang="ko-KR" dirty="0" err="1" smtClean="0"/>
              <a:t>printlnXml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 의 내용을 수정해야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640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878</Words>
  <Application>Microsoft Office PowerPoint</Application>
  <PresentationFormat>와이드스크린</PresentationFormat>
  <Paragraphs>120</Paragraphs>
  <Slides>20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Consolas</vt:lpstr>
      <vt:lpstr>Office 테마</vt:lpstr>
      <vt:lpstr>설계원칙 SOLID</vt:lpstr>
      <vt:lpstr>목차</vt:lpstr>
      <vt:lpstr>SOLID</vt:lpstr>
      <vt:lpstr>SOLID</vt:lpstr>
      <vt:lpstr>SRP – Single Responsitibility Principle</vt:lpstr>
      <vt:lpstr>SRP – Single Responsitibility Principle</vt:lpstr>
      <vt:lpstr>SRP – Single Responsitibility Principle</vt:lpstr>
      <vt:lpstr>OCP – Open Closed Prinicple</vt:lpstr>
      <vt:lpstr>OCP – Open Closed Prinicple</vt:lpstr>
      <vt:lpstr>OCP – Open Closed Prinicple</vt:lpstr>
      <vt:lpstr>OCP – Open Closed Prinicple</vt:lpstr>
      <vt:lpstr>LSP – Liskov Substitution Principle</vt:lpstr>
      <vt:lpstr>LSP – Liskov Substitution Principle</vt:lpstr>
      <vt:lpstr>LSP – Liskov Substitution Principle</vt:lpstr>
      <vt:lpstr>LSP – Liskov Substitution Principle</vt:lpstr>
      <vt:lpstr>ISP – Interface Segregation Principle</vt:lpstr>
      <vt:lpstr>ISP – Interface Segregation Principle</vt:lpstr>
      <vt:lpstr>ISP – Interface Segregation Principle</vt:lpstr>
      <vt:lpstr>DIP – Dependency Inversion Principle</vt:lpstr>
      <vt:lpstr>DIP – Dependency Inversion Principle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HH_amd</dc:creator>
  <cp:lastModifiedBy>HH_amd</cp:lastModifiedBy>
  <cp:revision>126</cp:revision>
  <dcterms:created xsi:type="dcterms:W3CDTF">2024-11-23T05:27:38Z</dcterms:created>
  <dcterms:modified xsi:type="dcterms:W3CDTF">2024-11-24T00:58:48Z</dcterms:modified>
</cp:coreProperties>
</file>