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 설계의 </a:t>
            </a:r>
            <a:r>
              <a:rPr lang="en-US" altLang="ko-KR" dirty="0"/>
              <a:t>5</a:t>
            </a:r>
            <a:r>
              <a:rPr lang="ko-KR" altLang="en-US" dirty="0"/>
              <a:t>원칙 </a:t>
            </a:r>
            <a:r>
              <a:rPr lang="en-US" altLang="ko-KR" dirty="0"/>
              <a:t>(SOLID)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DIP: 의존성 역전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고수준</a:t>
            </a:r>
            <a:r>
              <a:rPr sz="2800" dirty="0"/>
              <a:t> </a:t>
            </a:r>
            <a:r>
              <a:rPr sz="2800" dirty="0" err="1"/>
              <a:t>모듈은</a:t>
            </a:r>
            <a:r>
              <a:rPr sz="2800" dirty="0"/>
              <a:t> </a:t>
            </a:r>
            <a:r>
              <a:rPr sz="2800" dirty="0" err="1"/>
              <a:t>저수준</a:t>
            </a:r>
            <a:r>
              <a:rPr sz="2800" dirty="0"/>
              <a:t> </a:t>
            </a:r>
            <a:r>
              <a:rPr sz="2800" dirty="0" err="1"/>
              <a:t>모듈에</a:t>
            </a:r>
            <a:r>
              <a:rPr sz="2800" dirty="0"/>
              <a:t> </a:t>
            </a:r>
            <a:r>
              <a:rPr sz="2800" dirty="0" err="1"/>
              <a:t>의존하지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, 둘 다 </a:t>
            </a:r>
            <a:r>
              <a:rPr sz="2800" dirty="0" err="1"/>
              <a:t>추상화에</a:t>
            </a:r>
            <a:r>
              <a:rPr sz="2800" dirty="0"/>
              <a:t> </a:t>
            </a:r>
            <a:r>
              <a:rPr sz="2800" dirty="0" err="1"/>
              <a:t>의존</a:t>
            </a:r>
            <a:r>
              <a:rPr sz="2800" dirty="0"/>
              <a:t>.</a:t>
            </a:r>
          </a:p>
          <a:p>
            <a:r>
              <a:rPr sz="2800" dirty="0" err="1"/>
              <a:t>구현이</a:t>
            </a:r>
            <a:r>
              <a:rPr sz="2800" dirty="0"/>
              <a:t> </a:t>
            </a:r>
            <a:r>
              <a:rPr sz="2800" dirty="0" err="1"/>
              <a:t>아닌</a:t>
            </a:r>
            <a:r>
              <a:rPr sz="2800" dirty="0"/>
              <a:t> </a:t>
            </a:r>
            <a:r>
              <a:rPr sz="2800" dirty="0" err="1"/>
              <a:t>추상화에</a:t>
            </a:r>
            <a:r>
              <a:rPr sz="2800" dirty="0"/>
              <a:t> </a:t>
            </a:r>
            <a:r>
              <a:rPr sz="2800" dirty="0" err="1"/>
              <a:t>의존하도록</a:t>
            </a:r>
            <a:r>
              <a:rPr sz="2800" dirty="0"/>
              <a:t> </a:t>
            </a:r>
            <a:r>
              <a:rPr sz="2800" dirty="0" err="1"/>
              <a:t>설계</a:t>
            </a:r>
            <a:r>
              <a:rPr sz="2800" dirty="0"/>
              <a:t>.</a:t>
            </a:r>
          </a:p>
          <a:p>
            <a:endParaRPr dirty="0"/>
          </a:p>
          <a:p>
            <a:r>
              <a:rPr sz="2800" dirty="0" err="1"/>
              <a:t>예시</a:t>
            </a:r>
            <a:r>
              <a:rPr sz="2800" dirty="0"/>
              <a:t>: Service </a:t>
            </a:r>
            <a:r>
              <a:rPr sz="2800" dirty="0" err="1"/>
              <a:t>클래스가</a:t>
            </a:r>
            <a:r>
              <a:rPr sz="2800" dirty="0"/>
              <a:t> Repository </a:t>
            </a:r>
            <a:r>
              <a:rPr sz="2800" dirty="0" err="1"/>
              <a:t>인터페이스에</a:t>
            </a:r>
            <a:r>
              <a:rPr sz="2800" dirty="0"/>
              <a:t> </a:t>
            </a:r>
            <a:r>
              <a:rPr sz="2800" dirty="0" err="1"/>
              <a:t>의존하고</a:t>
            </a:r>
            <a:r>
              <a:rPr sz="2800" dirty="0"/>
              <a:t>, </a:t>
            </a:r>
            <a:r>
              <a:rPr sz="2800" dirty="0" err="1"/>
              <a:t>구체적인</a:t>
            </a:r>
            <a:r>
              <a:rPr sz="2800" dirty="0"/>
              <a:t> </a:t>
            </a:r>
            <a:r>
              <a:rPr sz="2800" dirty="0" err="1"/>
              <a:t>DatabaseRepository</a:t>
            </a:r>
            <a:r>
              <a:rPr sz="2800" dirty="0"/>
              <a:t> </a:t>
            </a:r>
            <a:r>
              <a:rPr sz="2800" dirty="0" err="1"/>
              <a:t>구현체는</a:t>
            </a:r>
            <a:r>
              <a:rPr sz="2800" dirty="0"/>
              <a:t> DI(</a:t>
            </a:r>
            <a:r>
              <a:rPr sz="2800" dirty="0" err="1"/>
              <a:t>의존성</a:t>
            </a:r>
            <a:r>
              <a:rPr sz="2800" dirty="0"/>
              <a:t> </a:t>
            </a:r>
            <a:r>
              <a:rPr sz="2800" dirty="0" err="1"/>
              <a:t>주입</a:t>
            </a:r>
            <a:r>
              <a:rPr sz="2800" dirty="0"/>
              <a:t>)로 </a:t>
            </a:r>
            <a:r>
              <a:rPr sz="2800" dirty="0" err="1"/>
              <a:t>제공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 원칙의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 dirty="0" err="1"/>
              <a:t>유지보수성</a:t>
            </a:r>
            <a:r>
              <a:rPr sz="2800" dirty="0"/>
              <a:t> </a:t>
            </a:r>
            <a:r>
              <a:rPr sz="2800" dirty="0" err="1"/>
              <a:t>향상</a:t>
            </a:r>
            <a:r>
              <a:rPr sz="2800" dirty="0"/>
              <a:t>: </a:t>
            </a:r>
            <a:r>
              <a:rPr sz="2800" dirty="0" err="1"/>
              <a:t>변경이</a:t>
            </a:r>
            <a:r>
              <a:rPr sz="2800" dirty="0"/>
              <a:t> </a:t>
            </a:r>
            <a:r>
              <a:rPr sz="2800" dirty="0" err="1"/>
              <a:t>필요한</a:t>
            </a:r>
            <a:r>
              <a:rPr sz="2800" dirty="0"/>
              <a:t> </a:t>
            </a:r>
            <a:r>
              <a:rPr sz="2800" dirty="0" err="1"/>
              <a:t>부분만</a:t>
            </a:r>
            <a:r>
              <a:rPr sz="2800" dirty="0"/>
              <a:t> </a:t>
            </a:r>
            <a:r>
              <a:rPr sz="2800" dirty="0" err="1"/>
              <a:t>수정</a:t>
            </a:r>
            <a:r>
              <a:rPr sz="2800" dirty="0"/>
              <a:t>.</a:t>
            </a:r>
          </a:p>
          <a:p>
            <a:pPr>
              <a:lnSpc>
                <a:spcPct val="150000"/>
              </a:lnSpc>
            </a:pPr>
            <a:r>
              <a:rPr sz="2800" dirty="0" err="1"/>
              <a:t>확장성</a:t>
            </a:r>
            <a:r>
              <a:rPr sz="2800" dirty="0"/>
              <a:t> </a:t>
            </a:r>
            <a:r>
              <a:rPr sz="2800" dirty="0" err="1"/>
              <a:t>증가</a:t>
            </a:r>
            <a:r>
              <a:rPr sz="2800" dirty="0"/>
              <a:t>: </a:t>
            </a:r>
            <a:r>
              <a:rPr sz="2800" dirty="0" err="1"/>
              <a:t>새로운</a:t>
            </a:r>
            <a:r>
              <a:rPr sz="2800" dirty="0"/>
              <a:t> </a:t>
            </a:r>
            <a:r>
              <a:rPr sz="2800" dirty="0" err="1"/>
              <a:t>기능을</a:t>
            </a:r>
            <a:r>
              <a:rPr sz="2800" dirty="0"/>
              <a:t> </a:t>
            </a:r>
            <a:r>
              <a:rPr sz="2800" dirty="0" err="1"/>
              <a:t>쉽게</a:t>
            </a:r>
            <a:r>
              <a:rPr sz="2800" dirty="0"/>
              <a:t> </a:t>
            </a:r>
            <a:r>
              <a:rPr sz="2800" dirty="0" err="1"/>
              <a:t>추가</a:t>
            </a:r>
            <a:r>
              <a:rPr sz="2800" dirty="0"/>
              <a:t>.</a:t>
            </a:r>
          </a:p>
          <a:p>
            <a:pPr>
              <a:lnSpc>
                <a:spcPct val="150000"/>
              </a:lnSpc>
            </a:pPr>
            <a:r>
              <a:rPr sz="2800" dirty="0" err="1"/>
              <a:t>코드</a:t>
            </a:r>
            <a:r>
              <a:rPr sz="2800" dirty="0"/>
              <a:t> </a:t>
            </a:r>
            <a:r>
              <a:rPr sz="2800" dirty="0" err="1"/>
              <a:t>유연성</a:t>
            </a:r>
            <a:r>
              <a:rPr sz="2800" dirty="0"/>
              <a:t>: </a:t>
            </a:r>
            <a:r>
              <a:rPr sz="2800" dirty="0" err="1"/>
              <a:t>의존성</a:t>
            </a:r>
            <a:r>
              <a:rPr sz="2800" dirty="0"/>
              <a:t> </a:t>
            </a:r>
            <a:r>
              <a:rPr sz="2800" dirty="0" err="1"/>
              <a:t>낮추고</a:t>
            </a:r>
            <a:r>
              <a:rPr sz="2800" dirty="0"/>
              <a:t> </a:t>
            </a:r>
            <a:r>
              <a:rPr sz="2800" dirty="0" err="1"/>
              <a:t>재사용성</a:t>
            </a:r>
            <a:r>
              <a:rPr sz="2800" dirty="0"/>
              <a:t> </a:t>
            </a:r>
            <a:r>
              <a:rPr sz="2800" dirty="0" err="1"/>
              <a:t>증가</a:t>
            </a:r>
            <a:r>
              <a:rPr sz="2800" dirty="0"/>
              <a:t>.</a:t>
            </a:r>
          </a:p>
          <a:p>
            <a:pPr>
              <a:lnSpc>
                <a:spcPct val="150000"/>
              </a:lnSpc>
            </a:pPr>
            <a:r>
              <a:rPr sz="2800" dirty="0" err="1"/>
              <a:t>협업</a:t>
            </a:r>
            <a:r>
              <a:rPr sz="2800" dirty="0"/>
              <a:t> </a:t>
            </a:r>
            <a:r>
              <a:rPr sz="2800" dirty="0" err="1"/>
              <a:t>개선</a:t>
            </a:r>
            <a:r>
              <a:rPr sz="2800" dirty="0"/>
              <a:t>: </a:t>
            </a:r>
            <a:r>
              <a:rPr sz="2800" dirty="0" err="1"/>
              <a:t>코드</a:t>
            </a:r>
            <a:r>
              <a:rPr sz="2800" dirty="0"/>
              <a:t> </a:t>
            </a:r>
            <a:r>
              <a:rPr sz="2800" dirty="0" err="1"/>
              <a:t>이해도가</a:t>
            </a:r>
            <a:r>
              <a:rPr sz="2800" dirty="0"/>
              <a:t> </a:t>
            </a:r>
            <a:r>
              <a:rPr sz="2800" dirty="0" err="1"/>
              <a:t>높아짐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요</a:t>
            </a:r>
            <a:r>
              <a:rPr lang="ko-KR" altLang="en-US" dirty="0"/>
              <a:t>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400" dirty="0" err="1"/>
              <a:t>SOLID는</a:t>
            </a:r>
            <a:r>
              <a:rPr sz="2400" dirty="0"/>
              <a:t> </a:t>
            </a:r>
            <a:r>
              <a:rPr sz="2400" dirty="0" err="1"/>
              <a:t>객체지향</a:t>
            </a:r>
            <a:r>
              <a:rPr sz="2400" dirty="0"/>
              <a:t> </a:t>
            </a:r>
            <a:r>
              <a:rPr sz="2400" dirty="0" err="1"/>
              <a:t>설계를</a:t>
            </a:r>
            <a:r>
              <a:rPr sz="2400" dirty="0"/>
              <a:t> </a:t>
            </a:r>
            <a:r>
              <a:rPr sz="2400" dirty="0" err="1"/>
              <a:t>위한</a:t>
            </a:r>
            <a:r>
              <a:rPr sz="2400" dirty="0"/>
              <a:t> 5가지 </a:t>
            </a:r>
            <a:r>
              <a:rPr sz="2400" dirty="0" err="1"/>
              <a:t>핵심</a:t>
            </a:r>
            <a:r>
              <a:rPr sz="2400" dirty="0"/>
              <a:t> </a:t>
            </a:r>
            <a:r>
              <a:rPr sz="2400" dirty="0" err="1"/>
              <a:t>원칙</a:t>
            </a:r>
            <a:r>
              <a:rPr sz="2400" dirty="0"/>
              <a:t>.</a:t>
            </a:r>
          </a:p>
          <a:p>
            <a:pPr>
              <a:lnSpc>
                <a:spcPct val="200000"/>
              </a:lnSpc>
            </a:pPr>
            <a:r>
              <a:rPr sz="2400" dirty="0" err="1"/>
              <a:t>코드의</a:t>
            </a:r>
            <a:r>
              <a:rPr sz="2400" dirty="0"/>
              <a:t> </a:t>
            </a:r>
            <a:r>
              <a:rPr sz="2400" dirty="0" err="1"/>
              <a:t>유지보수성</a:t>
            </a:r>
            <a:r>
              <a:rPr sz="2400" dirty="0"/>
              <a:t>, </a:t>
            </a:r>
            <a:r>
              <a:rPr sz="2400" dirty="0" err="1"/>
              <a:t>확장성</a:t>
            </a:r>
            <a:r>
              <a:rPr sz="2400" dirty="0"/>
              <a:t>, </a:t>
            </a:r>
            <a:r>
              <a:rPr sz="2400" dirty="0" err="1"/>
              <a:t>유연성을</a:t>
            </a:r>
            <a:r>
              <a:rPr sz="2400" dirty="0"/>
              <a:t> </a:t>
            </a:r>
            <a:r>
              <a:rPr sz="2400" dirty="0" err="1"/>
              <a:t>높이는</a:t>
            </a:r>
            <a:r>
              <a:rPr sz="2400" dirty="0"/>
              <a:t> 데 </a:t>
            </a:r>
            <a:r>
              <a:rPr sz="2400" dirty="0" err="1"/>
              <a:t>기여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05FF8-1C97-D84C-66DE-1F9EEE0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패러다임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A13-ACBD-10A3-D052-F7E18E59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우리가 알고 있던 객체지향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현실세계에서 식별가능한 개체 또는 사물은 모두 </a:t>
            </a:r>
            <a:r>
              <a:rPr lang="en-US" altLang="ko-KR" sz="2000" dirty="0"/>
              <a:t>'</a:t>
            </a:r>
            <a:r>
              <a:rPr lang="ko-KR" altLang="en-US" sz="2000" dirty="0"/>
              <a:t>상태</a:t>
            </a:r>
            <a:r>
              <a:rPr lang="en-US" altLang="ko-KR" sz="2000" dirty="0"/>
              <a:t>'</a:t>
            </a:r>
            <a:r>
              <a:rPr lang="ko-KR" altLang="en-US" sz="2000" dirty="0"/>
              <a:t>와 </a:t>
            </a:r>
            <a:r>
              <a:rPr lang="en-US" altLang="ko-KR" sz="2000" dirty="0"/>
              <a:t>'</a:t>
            </a:r>
            <a:r>
              <a:rPr lang="ko-KR" altLang="en-US" sz="2000" dirty="0"/>
              <a:t>행동</a:t>
            </a:r>
            <a:r>
              <a:rPr lang="en-US" altLang="ko-KR" sz="2000" dirty="0"/>
              <a:t>'</a:t>
            </a:r>
            <a:r>
              <a:rPr lang="ko-KR" altLang="en-US" sz="2000" dirty="0"/>
              <a:t>을 가진 객체로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소프트웨어 세계에 </a:t>
            </a:r>
            <a:r>
              <a:rPr lang="ko-KR" altLang="en-US" sz="2000" dirty="0" err="1"/>
              <a:t>모방해놓은</a:t>
            </a:r>
            <a:r>
              <a:rPr lang="ko-KR" altLang="en-US" sz="2000" dirty="0"/>
              <a:t> 것이 객체지향이다</a:t>
            </a:r>
            <a:r>
              <a:rPr lang="en-US" altLang="ko-KR" sz="2000" dirty="0"/>
              <a:t>.“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u="sng" dirty="0">
                <a:solidFill>
                  <a:schemeClr val="accent6">
                    <a:lumMod val="75000"/>
                  </a:schemeClr>
                </a:solidFill>
              </a:rPr>
              <a:t>객체지향은 현실 세계를 모방했다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98AE-C9B8-BE48-0846-223A1C3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패러다임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266CF5-8D34-3351-33D6-1AEAE0D42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54" y="1417638"/>
            <a:ext cx="3296110" cy="2629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21E98-4201-DE59-7763-22A758B86CDE}"/>
              </a:ext>
            </a:extLst>
          </p:cNvPr>
          <p:cNvSpPr txBox="1"/>
          <p:nvPr/>
        </p:nvSpPr>
        <p:spPr>
          <a:xfrm>
            <a:off x="858982" y="25768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현실세계</a:t>
            </a:r>
            <a:endParaRPr lang="en-US" altLang="ko-KR" dirty="0"/>
          </a:p>
          <a:p>
            <a:r>
              <a:rPr lang="ko-KR" altLang="en-US" dirty="0"/>
              <a:t>수동적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3CF72-66A2-0488-2F25-38C4664B0928}"/>
              </a:ext>
            </a:extLst>
          </p:cNvPr>
          <p:cNvSpPr txBox="1"/>
          <p:nvPr/>
        </p:nvSpPr>
        <p:spPr>
          <a:xfrm>
            <a:off x="6766158" y="25953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객체지향세계</a:t>
            </a:r>
            <a:endParaRPr lang="en-US" altLang="ko-KR" dirty="0"/>
          </a:p>
          <a:p>
            <a:r>
              <a:rPr lang="ko-KR" altLang="en-US" dirty="0"/>
              <a:t>자동적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D6E08-7A7E-A82E-A51C-6E7BEC072B9A}"/>
              </a:ext>
            </a:extLst>
          </p:cNvPr>
          <p:cNvSpPr txBox="1"/>
          <p:nvPr/>
        </p:nvSpPr>
        <p:spPr>
          <a:xfrm>
            <a:off x="1412980" y="4802100"/>
            <a:ext cx="630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>
                <a:solidFill>
                  <a:schemeClr val="accent6">
                    <a:lumMod val="75000"/>
                  </a:schemeClr>
                </a:solidFill>
              </a:rPr>
              <a:t>객체지향의 목적은 새로운 세계를 </a:t>
            </a:r>
            <a:r>
              <a:rPr lang="ko-KR" altLang="en-US" sz="2400" u="sng" dirty="0" err="1">
                <a:solidFill>
                  <a:schemeClr val="accent6">
                    <a:lumMod val="75000"/>
                  </a:schemeClr>
                </a:solidFill>
              </a:rPr>
              <a:t>창조하는것</a:t>
            </a:r>
            <a:endParaRPr lang="ko-KR" altLang="en-US" sz="2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5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5F0CE-9A05-D474-2E6B-7CEC48ED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자율적인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F9EF8-CFEF-9423-1E10-8BFDFA42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상태</a:t>
            </a:r>
            <a:r>
              <a:rPr lang="en-US" altLang="ko-KR" sz="2000" dirty="0"/>
              <a:t>(State)</a:t>
            </a:r>
            <a:r>
              <a:rPr lang="ko-KR" altLang="en-US" sz="2000" dirty="0"/>
              <a:t>와 행동</a:t>
            </a:r>
            <a:r>
              <a:rPr lang="en-US" altLang="ko-KR" sz="2000" dirty="0"/>
              <a:t>(Behavior)</a:t>
            </a:r>
            <a:r>
              <a:rPr lang="ko-KR" altLang="en-US" sz="2000" dirty="0"/>
              <a:t>을 가지고 스스로 판단하는 자율적인 존재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특징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캡슐화</a:t>
            </a:r>
            <a:endParaRPr lang="en-US" altLang="ko-KR" sz="2000" b="1" dirty="0"/>
          </a:p>
          <a:p>
            <a:r>
              <a:rPr lang="ko-KR" altLang="en-US" sz="1800" dirty="0"/>
              <a:t>객체 내부의 세부사항을 </a:t>
            </a:r>
            <a:r>
              <a:rPr lang="ko-KR" altLang="en-US" sz="1800" dirty="0" err="1"/>
              <a:t>감추는것</a:t>
            </a:r>
            <a:endParaRPr lang="en-US" altLang="ko-KR" sz="1800" dirty="0"/>
          </a:p>
          <a:p>
            <a:r>
              <a:rPr lang="ko-KR" altLang="en-US" sz="1800" dirty="0"/>
              <a:t>행동을 외부에 공개하며 메시지를 통해 상호 작용</a:t>
            </a:r>
            <a:endParaRPr lang="en-US" altLang="ko-KR" sz="18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응집도가 높은 객체</a:t>
            </a:r>
            <a:endParaRPr lang="en-US" altLang="ko-KR" sz="2000" b="1" dirty="0"/>
          </a:p>
          <a:p>
            <a:r>
              <a:rPr lang="ko-KR" altLang="en-US" sz="1800" dirty="0"/>
              <a:t>스스로 자신의 데이터를 처리하는 자율적인 존재</a:t>
            </a:r>
            <a:endParaRPr lang="en-US" altLang="ko-KR" sz="1800" dirty="0"/>
          </a:p>
          <a:p>
            <a:r>
              <a:rPr lang="ko-KR" altLang="en-US" sz="1800" dirty="0"/>
              <a:t>밀접하게 연관된 작업만을 수행하고 연관성이 없는 작업은 </a:t>
            </a:r>
            <a:r>
              <a:rPr lang="ko-KR" altLang="en-US" sz="1800" dirty="0" err="1"/>
              <a:t>다른객체에게</a:t>
            </a:r>
            <a:r>
              <a:rPr lang="ko-KR" altLang="en-US" sz="1800" dirty="0"/>
              <a:t> 위임</a:t>
            </a:r>
            <a:endParaRPr lang="en-US" altLang="ko-KR" sz="1800" dirty="0"/>
          </a:p>
          <a:p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메세지를 통해서만 협력하는 자율적인 객체들의 공동체 만들기</a:t>
            </a:r>
          </a:p>
        </p:txBody>
      </p:sp>
    </p:spTree>
    <p:extLst>
      <p:ext uri="{BB962C8B-B14F-4D97-AF65-F5344CB8AC3E}">
        <p14:creationId xmlns:p14="http://schemas.microsoft.com/office/powerpoint/2010/main" val="3874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 원칙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SOLID는</a:t>
            </a:r>
            <a:r>
              <a:rPr dirty="0"/>
              <a:t> </a:t>
            </a:r>
            <a:r>
              <a:rPr dirty="0" err="1"/>
              <a:t>객체지향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설계의</a:t>
            </a:r>
            <a:r>
              <a:rPr dirty="0"/>
              <a:t> 5가지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원칙으로</a:t>
            </a:r>
            <a:r>
              <a:rPr dirty="0"/>
              <a:t>, </a:t>
            </a:r>
            <a:r>
              <a:rPr dirty="0" err="1"/>
              <a:t>유지보수성과</a:t>
            </a:r>
            <a:r>
              <a:rPr dirty="0"/>
              <a:t> </a:t>
            </a:r>
            <a:r>
              <a:rPr dirty="0" err="1"/>
              <a:t>확장성을</a:t>
            </a:r>
            <a:r>
              <a:rPr dirty="0"/>
              <a:t> </a:t>
            </a:r>
            <a:r>
              <a:rPr dirty="0" err="1"/>
              <a:t>높이기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lnSpc>
                <a:spcPct val="160000"/>
              </a:lnSpc>
              <a:buNone/>
            </a:pPr>
            <a:r>
              <a:rPr sz="2400" dirty="0"/>
              <a:t>1. SRP: </a:t>
            </a:r>
            <a:r>
              <a:rPr sz="2400" dirty="0" err="1"/>
              <a:t>단일</a:t>
            </a:r>
            <a:r>
              <a:rPr sz="2400" dirty="0"/>
              <a:t> </a:t>
            </a:r>
            <a:r>
              <a:rPr sz="2400" dirty="0" err="1"/>
              <a:t>책임</a:t>
            </a:r>
            <a:r>
              <a:rPr sz="2400" dirty="0"/>
              <a:t> </a:t>
            </a:r>
            <a:r>
              <a:rPr sz="2400" dirty="0" err="1"/>
              <a:t>원칙</a:t>
            </a:r>
            <a:endParaRPr sz="2400" dirty="0"/>
          </a:p>
          <a:p>
            <a:pPr marL="0" indent="0">
              <a:lnSpc>
                <a:spcPct val="160000"/>
              </a:lnSpc>
              <a:buNone/>
            </a:pPr>
            <a:r>
              <a:rPr sz="2400" dirty="0"/>
              <a:t>2. OCP: </a:t>
            </a:r>
            <a:r>
              <a:rPr sz="2400" dirty="0" err="1"/>
              <a:t>개방</a:t>
            </a:r>
            <a:r>
              <a:rPr sz="2400" dirty="0"/>
              <a:t>/</a:t>
            </a:r>
            <a:r>
              <a:rPr sz="2400" dirty="0" err="1"/>
              <a:t>폐쇄</a:t>
            </a:r>
            <a:r>
              <a:rPr sz="2400" dirty="0"/>
              <a:t> </a:t>
            </a:r>
            <a:r>
              <a:rPr sz="2400" dirty="0" err="1"/>
              <a:t>원칙</a:t>
            </a:r>
            <a:endParaRPr sz="2400" dirty="0"/>
          </a:p>
          <a:p>
            <a:pPr marL="0" indent="0">
              <a:lnSpc>
                <a:spcPct val="160000"/>
              </a:lnSpc>
              <a:buNone/>
            </a:pPr>
            <a:r>
              <a:rPr sz="2400" dirty="0"/>
              <a:t>3. LSP: </a:t>
            </a:r>
            <a:r>
              <a:rPr sz="2400" dirty="0" err="1"/>
              <a:t>리스코프</a:t>
            </a:r>
            <a:r>
              <a:rPr sz="2400" dirty="0"/>
              <a:t> </a:t>
            </a:r>
            <a:r>
              <a:rPr sz="2400" dirty="0" err="1"/>
              <a:t>치환</a:t>
            </a:r>
            <a:r>
              <a:rPr sz="2400" dirty="0"/>
              <a:t> </a:t>
            </a:r>
            <a:r>
              <a:rPr sz="2400" dirty="0" err="1"/>
              <a:t>원칙</a:t>
            </a:r>
            <a:endParaRPr sz="2400" dirty="0"/>
          </a:p>
          <a:p>
            <a:pPr marL="0" indent="0">
              <a:lnSpc>
                <a:spcPct val="160000"/>
              </a:lnSpc>
              <a:buNone/>
            </a:pPr>
            <a:r>
              <a:rPr sz="2400" dirty="0"/>
              <a:t>4. ISP: </a:t>
            </a:r>
            <a:r>
              <a:rPr sz="2400" dirty="0" err="1"/>
              <a:t>인터페이스</a:t>
            </a:r>
            <a:r>
              <a:rPr sz="2400" dirty="0"/>
              <a:t> </a:t>
            </a:r>
            <a:r>
              <a:rPr sz="2400" dirty="0" err="1"/>
              <a:t>분리</a:t>
            </a:r>
            <a:r>
              <a:rPr sz="2400" dirty="0"/>
              <a:t> </a:t>
            </a:r>
            <a:r>
              <a:rPr sz="2400" dirty="0" err="1"/>
              <a:t>원칙</a:t>
            </a:r>
            <a:endParaRPr sz="2400" dirty="0"/>
          </a:p>
          <a:p>
            <a:pPr marL="0" indent="0">
              <a:lnSpc>
                <a:spcPct val="160000"/>
              </a:lnSpc>
              <a:buNone/>
            </a:pPr>
            <a:r>
              <a:rPr sz="2400" dirty="0"/>
              <a:t>5. DIP: </a:t>
            </a:r>
            <a:r>
              <a:rPr sz="2400" dirty="0" err="1"/>
              <a:t>의존성</a:t>
            </a:r>
            <a:r>
              <a:rPr sz="2400" dirty="0"/>
              <a:t> </a:t>
            </a:r>
            <a:r>
              <a:rPr sz="2400" dirty="0" err="1"/>
              <a:t>역전</a:t>
            </a:r>
            <a:r>
              <a:rPr sz="2400" dirty="0"/>
              <a:t> </a:t>
            </a:r>
            <a:r>
              <a:rPr sz="2400" dirty="0" err="1"/>
              <a:t>원칙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SRP: 단일 책임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/>
              <a:t> 한 </a:t>
            </a:r>
            <a:r>
              <a:rPr sz="2800" dirty="0" err="1"/>
              <a:t>클래스는</a:t>
            </a:r>
            <a:r>
              <a:rPr sz="2800" dirty="0"/>
              <a:t> </a:t>
            </a:r>
            <a:r>
              <a:rPr sz="2800" dirty="0" err="1"/>
              <a:t>하나의</a:t>
            </a:r>
            <a:r>
              <a:rPr sz="2800" dirty="0"/>
              <a:t> </a:t>
            </a:r>
            <a:r>
              <a:rPr sz="2800" dirty="0" err="1"/>
              <a:t>책임만</a:t>
            </a:r>
            <a:r>
              <a:rPr sz="2800" dirty="0"/>
              <a:t> </a:t>
            </a:r>
            <a:r>
              <a:rPr sz="2800" dirty="0" err="1"/>
              <a:t>가져야</a:t>
            </a:r>
            <a:r>
              <a:rPr sz="2800" dirty="0"/>
              <a:t> </a:t>
            </a:r>
            <a:r>
              <a:rPr lang="ko-KR" altLang="en-US" sz="2800" dirty="0"/>
              <a:t>함</a:t>
            </a:r>
            <a:r>
              <a:rPr sz="2800" dirty="0"/>
              <a:t>.</a:t>
            </a:r>
          </a:p>
          <a:p>
            <a:r>
              <a:rPr sz="2800" dirty="0"/>
              <a:t> </a:t>
            </a:r>
            <a:r>
              <a:rPr sz="2800" dirty="0" err="1"/>
              <a:t>변경의</a:t>
            </a:r>
            <a:r>
              <a:rPr sz="2800" dirty="0"/>
              <a:t> </a:t>
            </a:r>
            <a:r>
              <a:rPr sz="2800" dirty="0" err="1"/>
              <a:t>이유는</a:t>
            </a:r>
            <a:r>
              <a:rPr sz="2800" dirty="0"/>
              <a:t> 단 </a:t>
            </a:r>
            <a:r>
              <a:rPr sz="2800" dirty="0" err="1"/>
              <a:t>하나</a:t>
            </a:r>
            <a:r>
              <a:rPr lang="ko-KR" altLang="en-US" sz="2800" dirty="0"/>
              <a:t>이어야 함</a:t>
            </a:r>
            <a:r>
              <a:rPr sz="2800" dirty="0"/>
              <a:t>.</a:t>
            </a:r>
          </a:p>
          <a:p>
            <a:endParaRPr dirty="0"/>
          </a:p>
          <a:p>
            <a:r>
              <a:rPr sz="2800" dirty="0" err="1"/>
              <a:t>예시</a:t>
            </a:r>
            <a:r>
              <a:rPr sz="2800" dirty="0"/>
              <a:t>: User </a:t>
            </a:r>
            <a:r>
              <a:rPr sz="2800" dirty="0" err="1"/>
              <a:t>클래스가</a:t>
            </a:r>
            <a:r>
              <a:rPr sz="2800" dirty="0"/>
              <a:t> </a:t>
            </a:r>
            <a:r>
              <a:rPr sz="2800" dirty="0" err="1"/>
              <a:t>데이터</a:t>
            </a:r>
            <a:r>
              <a:rPr sz="2800" dirty="0"/>
              <a:t> </a:t>
            </a:r>
            <a:r>
              <a:rPr sz="2800" dirty="0" err="1"/>
              <a:t>저장과</a:t>
            </a:r>
            <a:r>
              <a:rPr sz="2800" dirty="0"/>
              <a:t> </a:t>
            </a:r>
            <a:r>
              <a:rPr sz="2800" dirty="0" err="1"/>
              <a:t>이메일</a:t>
            </a:r>
            <a:r>
              <a:rPr sz="2800" dirty="0"/>
              <a:t> </a:t>
            </a:r>
            <a:r>
              <a:rPr sz="2800" dirty="0" err="1"/>
              <a:t>발송을</a:t>
            </a:r>
            <a:r>
              <a:rPr sz="2800" dirty="0"/>
              <a:t> </a:t>
            </a:r>
            <a:r>
              <a:rPr sz="2800" dirty="0" err="1"/>
              <a:t>모두</a:t>
            </a:r>
            <a:r>
              <a:rPr sz="2800" dirty="0"/>
              <a:t> </a:t>
            </a:r>
            <a:r>
              <a:rPr sz="2800" dirty="0" err="1"/>
              <a:t>처리하지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, </a:t>
            </a:r>
            <a:r>
              <a:rPr sz="2800" dirty="0" err="1"/>
              <a:t>각각</a:t>
            </a:r>
            <a:r>
              <a:rPr sz="2800" dirty="0"/>
              <a:t> </a:t>
            </a:r>
            <a:r>
              <a:rPr sz="2800" dirty="0" err="1"/>
              <a:t>UserRepository와</a:t>
            </a:r>
            <a:r>
              <a:rPr sz="2800" dirty="0"/>
              <a:t> </a:t>
            </a:r>
            <a:r>
              <a:rPr sz="2800" dirty="0" err="1"/>
              <a:t>EmailService로</a:t>
            </a:r>
            <a:r>
              <a:rPr sz="2800" dirty="0"/>
              <a:t> </a:t>
            </a:r>
            <a:r>
              <a:rPr sz="2800" dirty="0" err="1"/>
              <a:t>분리</a:t>
            </a:r>
            <a:r>
              <a:rPr sz="2800" dirty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ko-KR" altLang="en-US" sz="2800" dirty="0"/>
              <a:t>책임을 적절히 </a:t>
            </a:r>
            <a:r>
              <a:rPr lang="ko-KR" altLang="en-US" sz="2800" dirty="0" err="1"/>
              <a:t>분배함으로서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1900" dirty="0"/>
              <a:t>코드의 가독성 향상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dirty="0"/>
              <a:t>유지보수 용이</a:t>
            </a: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OCP: 개방/폐쇄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확장에는</a:t>
            </a:r>
            <a:r>
              <a:rPr sz="2800" dirty="0"/>
              <a:t> </a:t>
            </a:r>
            <a:r>
              <a:rPr sz="2800" dirty="0" err="1"/>
              <a:t>열려</a:t>
            </a:r>
            <a:r>
              <a:rPr sz="2800" dirty="0"/>
              <a:t> </a:t>
            </a:r>
            <a:r>
              <a:rPr sz="2800" dirty="0" err="1"/>
              <a:t>있고</a:t>
            </a:r>
            <a:r>
              <a:rPr sz="2800" dirty="0"/>
              <a:t>, </a:t>
            </a:r>
            <a:r>
              <a:rPr sz="2800" dirty="0" err="1"/>
              <a:t>수정에는</a:t>
            </a:r>
            <a:r>
              <a:rPr sz="2800" dirty="0"/>
              <a:t> </a:t>
            </a:r>
            <a:r>
              <a:rPr sz="2800" dirty="0" err="1"/>
              <a:t>닫혀</a:t>
            </a:r>
            <a:r>
              <a:rPr sz="2800" dirty="0"/>
              <a:t> </a:t>
            </a:r>
            <a:r>
              <a:rPr sz="2800" dirty="0" err="1"/>
              <a:t>있어야</a:t>
            </a:r>
            <a:r>
              <a:rPr sz="2800" dirty="0"/>
              <a:t> </a:t>
            </a:r>
            <a:r>
              <a:rPr lang="ko-KR" altLang="en-US" sz="2800" dirty="0"/>
              <a:t>함</a:t>
            </a:r>
            <a:r>
              <a:rPr sz="2800" dirty="0"/>
              <a:t>.</a:t>
            </a:r>
          </a:p>
          <a:p>
            <a:r>
              <a:rPr sz="2800" dirty="0" err="1"/>
              <a:t>기존</a:t>
            </a:r>
            <a:r>
              <a:rPr sz="2800" dirty="0"/>
              <a:t> </a:t>
            </a:r>
            <a:r>
              <a:rPr sz="2800" dirty="0" err="1"/>
              <a:t>코드를</a:t>
            </a:r>
            <a:r>
              <a:rPr sz="2800" dirty="0"/>
              <a:t> </a:t>
            </a:r>
            <a:r>
              <a:rPr sz="2800" dirty="0" err="1"/>
              <a:t>수정하지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 </a:t>
            </a:r>
            <a:r>
              <a:rPr sz="2800" dirty="0" err="1"/>
              <a:t>기능을</a:t>
            </a:r>
            <a:r>
              <a:rPr sz="2800" dirty="0"/>
              <a:t> </a:t>
            </a:r>
            <a:r>
              <a:rPr sz="2800" dirty="0" err="1"/>
              <a:t>확장할</a:t>
            </a:r>
            <a:r>
              <a:rPr sz="2800" dirty="0"/>
              <a:t> 수 </a:t>
            </a:r>
            <a:r>
              <a:rPr sz="2800" dirty="0" err="1"/>
              <a:t>있도록</a:t>
            </a:r>
            <a:r>
              <a:rPr sz="2800" dirty="0"/>
              <a:t> </a:t>
            </a:r>
            <a:r>
              <a:rPr sz="2800" dirty="0" err="1"/>
              <a:t>설계</a:t>
            </a:r>
            <a:r>
              <a:rPr sz="2800" dirty="0"/>
              <a:t>.</a:t>
            </a:r>
          </a:p>
          <a:p>
            <a:endParaRPr dirty="0"/>
          </a:p>
          <a:p>
            <a:r>
              <a:rPr sz="2800" dirty="0" err="1"/>
              <a:t>예시</a:t>
            </a:r>
            <a:r>
              <a:rPr sz="2800" dirty="0"/>
              <a:t>: </a:t>
            </a:r>
            <a:r>
              <a:rPr sz="2800" dirty="0" err="1"/>
              <a:t>새로운</a:t>
            </a:r>
            <a:r>
              <a:rPr sz="2800" dirty="0"/>
              <a:t> </a:t>
            </a:r>
            <a:r>
              <a:rPr sz="2800" dirty="0" err="1"/>
              <a:t>결제</a:t>
            </a:r>
            <a:r>
              <a:rPr sz="2800" dirty="0"/>
              <a:t> </a:t>
            </a:r>
            <a:r>
              <a:rPr sz="2800" dirty="0" err="1"/>
              <a:t>수단</a:t>
            </a:r>
            <a:r>
              <a:rPr sz="2800" dirty="0"/>
              <a:t> </a:t>
            </a:r>
            <a:r>
              <a:rPr sz="2800" dirty="0" err="1"/>
              <a:t>추가</a:t>
            </a:r>
            <a:r>
              <a:rPr sz="2800" dirty="0"/>
              <a:t> 시 </a:t>
            </a:r>
            <a:r>
              <a:rPr sz="2800" dirty="0" err="1"/>
              <a:t>기존</a:t>
            </a:r>
            <a:r>
              <a:rPr sz="2800" dirty="0"/>
              <a:t> </a:t>
            </a:r>
            <a:r>
              <a:rPr sz="2800" dirty="0" err="1"/>
              <a:t>PaymentProcessor</a:t>
            </a:r>
            <a:r>
              <a:rPr sz="2800" dirty="0"/>
              <a:t> </a:t>
            </a:r>
            <a:r>
              <a:rPr sz="2800" dirty="0" err="1"/>
              <a:t>클래스를</a:t>
            </a:r>
            <a:r>
              <a:rPr sz="2800" dirty="0"/>
              <a:t> </a:t>
            </a:r>
            <a:r>
              <a:rPr sz="2800" dirty="0" err="1"/>
              <a:t>수정하지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 </a:t>
            </a:r>
            <a:r>
              <a:rPr sz="2800" dirty="0" err="1"/>
              <a:t>CreditCardProcessor</a:t>
            </a:r>
            <a:r>
              <a:rPr sz="2800" dirty="0"/>
              <a:t>, </a:t>
            </a:r>
            <a:r>
              <a:rPr sz="2800" dirty="0" err="1"/>
              <a:t>PayPalProcessor와</a:t>
            </a:r>
            <a:r>
              <a:rPr sz="2800" dirty="0"/>
              <a:t> </a:t>
            </a:r>
            <a:r>
              <a:rPr sz="2800" dirty="0" err="1"/>
              <a:t>같은</a:t>
            </a:r>
            <a:r>
              <a:rPr sz="2800" dirty="0"/>
              <a:t> </a:t>
            </a:r>
            <a:r>
              <a:rPr sz="2800" dirty="0" err="1"/>
              <a:t>하위</a:t>
            </a:r>
            <a:r>
              <a:rPr sz="2800" dirty="0"/>
              <a:t> </a:t>
            </a:r>
            <a:r>
              <a:rPr sz="2800" dirty="0" err="1"/>
              <a:t>클래스를</a:t>
            </a:r>
            <a:r>
              <a:rPr sz="2800" dirty="0"/>
              <a:t> </a:t>
            </a:r>
            <a:r>
              <a:rPr sz="2800" dirty="0" err="1"/>
              <a:t>추가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LSP: 리스코프 치환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자식</a:t>
            </a:r>
            <a:r>
              <a:rPr sz="2800" dirty="0"/>
              <a:t> </a:t>
            </a:r>
            <a:r>
              <a:rPr sz="2800" dirty="0" err="1"/>
              <a:t>클래스는</a:t>
            </a:r>
            <a:r>
              <a:rPr sz="2800" dirty="0"/>
              <a:t> </a:t>
            </a:r>
            <a:r>
              <a:rPr sz="2800" dirty="0" err="1"/>
              <a:t>언제나</a:t>
            </a:r>
            <a:r>
              <a:rPr sz="2800" dirty="0"/>
              <a:t> </a:t>
            </a:r>
            <a:r>
              <a:rPr sz="2800" dirty="0" err="1"/>
              <a:t>부모</a:t>
            </a:r>
            <a:r>
              <a:rPr sz="2800" dirty="0"/>
              <a:t> </a:t>
            </a:r>
            <a:r>
              <a:rPr sz="2800" dirty="0" err="1"/>
              <a:t>클래스를</a:t>
            </a:r>
            <a:r>
              <a:rPr sz="2800" dirty="0"/>
              <a:t> </a:t>
            </a:r>
            <a:r>
              <a:rPr sz="2800" dirty="0" err="1"/>
              <a:t>대체할</a:t>
            </a:r>
            <a:r>
              <a:rPr sz="2800" dirty="0"/>
              <a:t> 수 </a:t>
            </a:r>
            <a:r>
              <a:rPr sz="2800" dirty="0" err="1"/>
              <a:t>있어야</a:t>
            </a:r>
            <a:r>
              <a:rPr sz="2800" dirty="0"/>
              <a:t> </a:t>
            </a:r>
            <a:r>
              <a:rPr lang="ko-KR" altLang="en-US" sz="2800" dirty="0"/>
              <a:t>함</a:t>
            </a:r>
            <a:r>
              <a:rPr sz="2800" dirty="0"/>
              <a:t>.</a:t>
            </a:r>
          </a:p>
          <a:p>
            <a:r>
              <a:rPr sz="2800" dirty="0" err="1"/>
              <a:t>상속</a:t>
            </a:r>
            <a:r>
              <a:rPr sz="2800" dirty="0"/>
              <a:t> </a:t>
            </a:r>
            <a:r>
              <a:rPr sz="2800" dirty="0" err="1"/>
              <a:t>구조에서</a:t>
            </a:r>
            <a:r>
              <a:rPr sz="2800" dirty="0"/>
              <a:t> </a:t>
            </a:r>
            <a:r>
              <a:rPr sz="2800" dirty="0" err="1"/>
              <a:t>교체</a:t>
            </a:r>
            <a:r>
              <a:rPr sz="2800" dirty="0"/>
              <a:t> </a:t>
            </a:r>
            <a:r>
              <a:rPr sz="2800" dirty="0" err="1"/>
              <a:t>가능성을</a:t>
            </a:r>
            <a:r>
              <a:rPr sz="2800" dirty="0"/>
              <a:t> </a:t>
            </a:r>
            <a:r>
              <a:rPr sz="2800" dirty="0" err="1"/>
              <a:t>보장</a:t>
            </a:r>
            <a:r>
              <a:rPr sz="2800" dirty="0"/>
              <a:t>.</a:t>
            </a:r>
          </a:p>
          <a:p>
            <a:endParaRPr dirty="0"/>
          </a:p>
          <a:p>
            <a:r>
              <a:rPr sz="2800" dirty="0" err="1"/>
              <a:t>예시</a:t>
            </a:r>
            <a:r>
              <a:rPr sz="2800" dirty="0"/>
              <a:t>: </a:t>
            </a:r>
            <a:r>
              <a:rPr sz="2800" dirty="0" err="1"/>
              <a:t>Rectangle과</a:t>
            </a:r>
            <a:r>
              <a:rPr sz="2800" dirty="0"/>
              <a:t> </a:t>
            </a:r>
            <a:r>
              <a:rPr sz="2800" dirty="0" err="1"/>
              <a:t>Square의</a:t>
            </a:r>
            <a:r>
              <a:rPr sz="2800" dirty="0"/>
              <a:t> </a:t>
            </a:r>
            <a:r>
              <a:rPr sz="2800" dirty="0" err="1"/>
              <a:t>상속</a:t>
            </a:r>
            <a:r>
              <a:rPr sz="2800" dirty="0"/>
              <a:t> </a:t>
            </a:r>
            <a:r>
              <a:rPr sz="2800" dirty="0" err="1"/>
              <a:t>관계에서</a:t>
            </a:r>
            <a:r>
              <a:rPr sz="2800" dirty="0"/>
              <a:t>, </a:t>
            </a:r>
            <a:r>
              <a:rPr sz="2800" dirty="0" err="1"/>
              <a:t>Square가</a:t>
            </a:r>
            <a:r>
              <a:rPr sz="2800" dirty="0"/>
              <a:t> </a:t>
            </a:r>
            <a:r>
              <a:rPr sz="2800" dirty="0" err="1"/>
              <a:t>Rectangle의</a:t>
            </a:r>
            <a:r>
              <a:rPr sz="2800" dirty="0"/>
              <a:t> </a:t>
            </a:r>
            <a:r>
              <a:rPr sz="2800" dirty="0" err="1"/>
              <a:t>동작을</a:t>
            </a:r>
            <a:r>
              <a:rPr sz="2800" dirty="0"/>
              <a:t> </a:t>
            </a:r>
            <a:r>
              <a:rPr sz="2800" dirty="0" err="1"/>
              <a:t>위반하지</a:t>
            </a:r>
            <a:r>
              <a:rPr sz="2800" dirty="0"/>
              <a:t> </a:t>
            </a:r>
            <a:r>
              <a:rPr sz="2800" dirty="0" err="1"/>
              <a:t>않도록</a:t>
            </a:r>
            <a:r>
              <a:rPr sz="2800" dirty="0"/>
              <a:t> </a:t>
            </a:r>
            <a:r>
              <a:rPr sz="2800" dirty="0" err="1"/>
              <a:t>설계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ISP: 인터페이스 분리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클라이언트는</a:t>
            </a:r>
            <a:r>
              <a:rPr sz="2800" dirty="0"/>
              <a:t> </a:t>
            </a:r>
            <a:r>
              <a:rPr sz="2800" dirty="0" err="1"/>
              <a:t>자신이</a:t>
            </a:r>
            <a:r>
              <a:rPr sz="2800" dirty="0"/>
              <a:t> </a:t>
            </a:r>
            <a:r>
              <a:rPr sz="2800" dirty="0" err="1"/>
              <a:t>사용하지</a:t>
            </a:r>
            <a:r>
              <a:rPr sz="2800" dirty="0"/>
              <a:t> </a:t>
            </a:r>
            <a:r>
              <a:rPr sz="2800" dirty="0" err="1"/>
              <a:t>않는</a:t>
            </a:r>
            <a:r>
              <a:rPr sz="2800" dirty="0"/>
              <a:t> </a:t>
            </a:r>
            <a:r>
              <a:rPr sz="2800" dirty="0" err="1"/>
              <a:t>인터페이스에</a:t>
            </a:r>
            <a:r>
              <a:rPr sz="2800" dirty="0"/>
              <a:t> </a:t>
            </a:r>
            <a:r>
              <a:rPr sz="2800" dirty="0" err="1"/>
              <a:t>의존하면</a:t>
            </a:r>
            <a:r>
              <a:rPr sz="2800" dirty="0"/>
              <a:t> </a:t>
            </a:r>
            <a:r>
              <a:rPr lang="ko-KR" altLang="en-US" sz="2800" dirty="0"/>
              <a:t>안됨</a:t>
            </a:r>
            <a:r>
              <a:rPr sz="2800" dirty="0"/>
              <a:t>.</a:t>
            </a:r>
          </a:p>
          <a:p>
            <a:r>
              <a:rPr sz="2800" dirty="0"/>
              <a:t>큰 </a:t>
            </a:r>
            <a:r>
              <a:rPr sz="2800" dirty="0" err="1"/>
              <a:t>인터페이스를</a:t>
            </a:r>
            <a:r>
              <a:rPr sz="2800" dirty="0"/>
              <a:t> </a:t>
            </a:r>
            <a:r>
              <a:rPr sz="2800" dirty="0" err="1"/>
              <a:t>작고</a:t>
            </a:r>
            <a:r>
              <a:rPr sz="2800" dirty="0"/>
              <a:t> </a:t>
            </a:r>
            <a:r>
              <a:rPr sz="2800" dirty="0" err="1"/>
              <a:t>구체적인</a:t>
            </a:r>
            <a:r>
              <a:rPr sz="2800" dirty="0"/>
              <a:t> </a:t>
            </a:r>
            <a:r>
              <a:rPr sz="2800" dirty="0" err="1"/>
              <a:t>인터페이스로</a:t>
            </a:r>
            <a:r>
              <a:rPr sz="2800" dirty="0"/>
              <a:t> </a:t>
            </a:r>
            <a:r>
              <a:rPr sz="2800" dirty="0" err="1"/>
              <a:t>분리</a:t>
            </a:r>
            <a:r>
              <a:rPr sz="2800" dirty="0"/>
              <a:t>.</a:t>
            </a:r>
          </a:p>
          <a:p>
            <a:endParaRPr dirty="0"/>
          </a:p>
          <a:p>
            <a:r>
              <a:rPr sz="2800" dirty="0" err="1"/>
              <a:t>예시</a:t>
            </a:r>
            <a:r>
              <a:rPr sz="2800" dirty="0"/>
              <a:t>: Printer </a:t>
            </a:r>
            <a:r>
              <a:rPr sz="2800" dirty="0" err="1"/>
              <a:t>인터페이스를</a:t>
            </a:r>
            <a:r>
              <a:rPr sz="2800" dirty="0"/>
              <a:t> </a:t>
            </a:r>
            <a:r>
              <a:rPr sz="2800" dirty="0" err="1"/>
              <a:t>기능별로</a:t>
            </a:r>
            <a:r>
              <a:rPr sz="2800" dirty="0"/>
              <a:t> </a:t>
            </a:r>
            <a:r>
              <a:rPr sz="2800" dirty="0" err="1"/>
              <a:t>Scanable</a:t>
            </a:r>
            <a:r>
              <a:rPr sz="2800" dirty="0"/>
              <a:t>, Printable, Faxable </a:t>
            </a:r>
            <a:r>
              <a:rPr sz="2800" dirty="0" err="1"/>
              <a:t>인터페이스로</a:t>
            </a:r>
            <a:r>
              <a:rPr sz="2800" dirty="0"/>
              <a:t> </a:t>
            </a:r>
            <a:r>
              <a:rPr sz="2800" dirty="0" err="1"/>
              <a:t>분리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440</Words>
  <Application>Microsoft Office PowerPoint</Application>
  <PresentationFormat>화면 슬라이드 쇼(4:3)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객체지향 설계의 5원칙 (SOLID)</vt:lpstr>
      <vt:lpstr>객체지향 패러다임</vt:lpstr>
      <vt:lpstr>객체지향 패러다임</vt:lpstr>
      <vt:lpstr>자율적인 객체</vt:lpstr>
      <vt:lpstr>SOLID 원칙 소개</vt:lpstr>
      <vt:lpstr>SRP: 단일 책임 원칙</vt:lpstr>
      <vt:lpstr>OCP: 개방/폐쇄 원칙</vt:lpstr>
      <vt:lpstr>LSP: 리스코프 치환 원칙</vt:lpstr>
      <vt:lpstr>ISP: 인터페이스 분리 원칙</vt:lpstr>
      <vt:lpstr>DIP: 의존성 역전 원칙</vt:lpstr>
      <vt:lpstr>SOLID 원칙의 장점</vt:lpstr>
      <vt:lpstr>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2</cp:revision>
  <dcterms:created xsi:type="dcterms:W3CDTF">2013-01-27T09:14:16Z</dcterms:created>
  <dcterms:modified xsi:type="dcterms:W3CDTF">2024-11-23T16:57:56Z</dcterms:modified>
  <cp:category/>
</cp:coreProperties>
</file>