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06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856C-12FF-41E2-9B97-AD2B2D769992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2DC6-FB16-4E32-8E1F-F44697CB4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7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결론적으로</a:t>
            </a:r>
            <a:endParaRPr lang="en-US" altLang="ko-KR" dirty="0" smtClean="0"/>
          </a:p>
          <a:p>
            <a:r>
              <a:rPr lang="ko-KR" altLang="en-US" dirty="0" err="1" smtClean="0"/>
              <a:t>웹서버는</a:t>
            </a:r>
            <a:r>
              <a:rPr lang="ko-KR" altLang="en-US" dirty="0" smtClean="0"/>
              <a:t> 정적 컨텐츠를 제공하고 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는 동적과 정적 컨텐츠를 둘다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웹서버는</a:t>
            </a:r>
            <a:r>
              <a:rPr lang="ko-KR" altLang="en-US" dirty="0" smtClean="0"/>
              <a:t> 웹컨테이너가 없고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는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0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개발자가 </a:t>
            </a:r>
            <a:r>
              <a:rPr lang="ko-KR" altLang="en-US" sz="1200" dirty="0" err="1" smtClean="0"/>
              <a:t>서블릿</a:t>
            </a:r>
            <a:r>
              <a:rPr lang="ko-KR" altLang="en-US" sz="1200" dirty="0" smtClean="0"/>
              <a:t> 소스코드를 작성하고 웹 애플리케이션을 실행한다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서블릿</a:t>
            </a:r>
            <a:r>
              <a:rPr lang="ko-KR" altLang="en-US" sz="1200" dirty="0" smtClean="0"/>
              <a:t> 소스가 컴파일 되고 최초 요청이 들어오게 되면 해당 </a:t>
            </a:r>
            <a:r>
              <a:rPr lang="ko-KR" altLang="en-US" sz="1200" dirty="0" err="1" smtClean="0"/>
              <a:t>서블릿</a:t>
            </a:r>
            <a:r>
              <a:rPr lang="ko-KR" altLang="en-US" sz="1200" dirty="0" smtClean="0"/>
              <a:t> 객체가 </a:t>
            </a:r>
            <a:r>
              <a:rPr lang="ko-KR" altLang="en-US" sz="1200" dirty="0" err="1" smtClean="0"/>
              <a:t>서블릿</a:t>
            </a:r>
            <a:r>
              <a:rPr lang="ko-KR" altLang="en-US" sz="1200" dirty="0" smtClean="0"/>
              <a:t> 컨테이너에 등록된다</a:t>
            </a:r>
            <a:r>
              <a:rPr lang="en-US" altLang="ko-KR" sz="12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1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컨테이너가 컴파일을 하기는 하되 컴파일러는 아니다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JSP </a:t>
            </a:r>
            <a:r>
              <a:rPr lang="ko-KR" altLang="en-US" smtClean="0"/>
              <a:t>엔진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1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프로그램에 웹 프로그래밍 요소가 포함된다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내부적으로 처리되어야 할 부분에 유용하다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0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Servlet -&gt; </a:t>
            </a:r>
            <a:r>
              <a:rPr lang="en-US" altLang="ko-KR" dirty="0" err="1" smtClean="0"/>
              <a:t>jsp+servlet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frontcontroller</a:t>
            </a:r>
            <a:r>
              <a:rPr lang="en-US" altLang="ko-KR" baseline="0" dirty="0" smtClean="0"/>
              <a:t> servlet +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mvc</a:t>
            </a:r>
            <a:r>
              <a:rPr lang="en-US" altLang="ko-KR" baseline="0" dirty="0" smtClean="0"/>
              <a:t> -&gt; spring </a:t>
            </a:r>
            <a:r>
              <a:rPr lang="en-US" altLang="ko-KR" baseline="0" dirty="0" err="1" smtClean="0"/>
              <a:t>mvc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3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Servlet -&gt; </a:t>
            </a:r>
            <a:r>
              <a:rPr lang="en-US" altLang="ko-KR" dirty="0" err="1" smtClean="0"/>
              <a:t>jsp+servlet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frontcontroller</a:t>
            </a:r>
            <a:r>
              <a:rPr lang="en-US" altLang="ko-KR" baseline="0" dirty="0" smtClean="0"/>
              <a:t> servlet +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mvc</a:t>
            </a:r>
            <a:r>
              <a:rPr lang="en-US" altLang="ko-KR" baseline="0" dirty="0" smtClean="0"/>
              <a:t> -&gt; spring </a:t>
            </a:r>
            <a:r>
              <a:rPr lang="en-US" altLang="ko-KR" baseline="0" dirty="0" err="1" smtClean="0"/>
              <a:t>mvc</a:t>
            </a:r>
            <a:endParaRPr lang="en-US" altLang="ko-KR" baseline="0" dirty="0" smtClean="0"/>
          </a:p>
          <a:p>
            <a:r>
              <a:rPr lang="en-US" altLang="ko-KR" dirty="0" smtClean="0"/>
              <a:t>https://mangkyu.tistory.com/18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1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2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6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E253-0761-49DF-8454-AF4BAEBEEB7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89E3-5380-44EF-9CE1-A643492E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0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스프링 </a:t>
            </a:r>
            <a:r>
              <a:rPr lang="en-US" altLang="ko-KR" sz="2400" dirty="0" smtClean="0"/>
              <a:t>MVC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8725" y="1304924"/>
            <a:ext cx="9734550" cy="458152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컨트롤러에서 공통적으로 처리해야하는 부분이 많아짐에 따라 공통 처리 기능이 필요해졌다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JSP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서블릿의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MVC </a:t>
            </a:r>
            <a:r>
              <a:rPr lang="ko-KR" altLang="en-US" sz="1800" dirty="0" smtClean="0"/>
              <a:t>패턴은 공통 처리가 어렵다는 단점이 있었다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그래서 프론트 컨트롤러 패턴을 그 단점을 보완하기 위해 사용하곤 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프론트 컨트롤러 패턴을 스프링에서 채택하게 되면서 편리하게 스프링 </a:t>
            </a:r>
            <a:r>
              <a:rPr lang="en-US" altLang="ko-KR" sz="1800" dirty="0" smtClean="0"/>
              <a:t>MVC</a:t>
            </a:r>
            <a:r>
              <a:rPr lang="ko-KR" altLang="en-US" sz="1800" dirty="0" smtClean="0"/>
              <a:t>를 사용할 수 있게 됐고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많은 사람들이 사용하게 됐다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간단한 예시</a:t>
            </a:r>
            <a:endParaRPr lang="ko-KR" altLang="en-US" sz="2400" dirty="0"/>
          </a:p>
        </p:txBody>
      </p:sp>
      <p:pic>
        <p:nvPicPr>
          <p:cNvPr id="4098" name="Picture 2" descr="https://blog.kakaocdn.net/dn/czHyeI/btsHnXNppOd/Xfe5SVJX0ccCppZVxLk7B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785004"/>
            <a:ext cx="5745731" cy="53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log.kakaocdn.net/dn/r3pCQ/btsHlrbQqxy/wJ9c8JCANDi924JUkfbOU1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"/>
          <a:stretch/>
        </p:blipFill>
        <p:spPr bwMode="auto">
          <a:xfrm>
            <a:off x="5905500" y="1546338"/>
            <a:ext cx="6210300" cy="39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6197" y="6107540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67153" y="6075274"/>
            <a:ext cx="25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 </a:t>
            </a:r>
            <a:r>
              <a:rPr lang="en-US" altLang="ko-KR" smtClean="0"/>
              <a:t>+ JSP MVC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3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간단한 예시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7569" y="64274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 컨트롤러 도입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54833" y="6242786"/>
            <a:ext cx="158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MVC</a:t>
            </a:r>
            <a:endParaRPr lang="ko-KR" altLang="en-US" dirty="0"/>
          </a:p>
        </p:txBody>
      </p:sp>
      <p:pic>
        <p:nvPicPr>
          <p:cNvPr id="6146" name="Picture 2" descr="https://blog.kakaocdn.net/dn/ou6cO/btsHmEnJGeC/ciLzCXkRKuhOO6sA8Dse90/im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5815" r="5096" b="5419"/>
          <a:stretch/>
        </p:blipFill>
        <p:spPr bwMode="auto">
          <a:xfrm>
            <a:off x="447041" y="609600"/>
            <a:ext cx="5506720" cy="58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0" y="86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60" y="1311528"/>
            <a:ext cx="5485765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0960" y="2151006"/>
            <a:ext cx="5133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디스패처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endParaRPr lang="en-US" altLang="ko-KR" dirty="0" smtClean="0"/>
          </a:p>
          <a:p>
            <a:r>
              <a:rPr lang="ko-KR" altLang="en-US" dirty="0" smtClean="0"/>
              <a:t>프론트 컨트롤러 패턴으로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@Controller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통해 빈을 등록한다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요청이 들어오면 </a:t>
            </a:r>
            <a:r>
              <a:rPr lang="ko-KR" altLang="en-US" dirty="0" err="1" smtClean="0"/>
              <a:t>디스패처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r>
              <a:rPr lang="ko-KR" altLang="en-US" dirty="0" smtClean="0"/>
              <a:t>컨트롤러를 매핑해준다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서버란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ko-KR" altLang="en-US" dirty="0" smtClean="0"/>
              <a:t>차이점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</a:p>
          <a:p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</a:p>
          <a:p>
            <a:r>
              <a:rPr lang="en-US" altLang="ko-KR" dirty="0" smtClean="0"/>
              <a:t>Spring MVC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7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</a:t>
            </a:r>
            <a:r>
              <a:rPr lang="ko-KR" altLang="en-US" sz="2400" dirty="0" err="1" smtClean="0"/>
              <a:t>서버란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83479"/>
            <a:ext cx="10515600" cy="273502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웹 브라우저 클라이언트로부터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받아들이고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문서와 같은 정적 컨텐츠를 제공하는 서버이다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정적 컨텐츠 </a:t>
            </a:r>
            <a:r>
              <a:rPr lang="en-US" altLang="ko-KR" sz="1800" dirty="0" smtClean="0"/>
              <a:t>: HTML </a:t>
            </a:r>
            <a:r>
              <a:rPr lang="ko-KR" altLang="en-US" sz="1800" dirty="0" smtClean="0"/>
              <a:t>문서</a:t>
            </a:r>
            <a:r>
              <a:rPr lang="en-US" altLang="ko-KR" sz="1800" dirty="0" smtClean="0"/>
              <a:t>, CSS, 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 등과 같은 즉시 </a:t>
            </a:r>
            <a:r>
              <a:rPr lang="ko-KR" altLang="en-US" sz="1800" dirty="0" err="1" smtClean="0"/>
              <a:t>응답가능한</a:t>
            </a:r>
            <a:r>
              <a:rPr lang="ko-KR" altLang="en-US" sz="1800" dirty="0" smtClean="0"/>
              <a:t> 컨텐츠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클라이언트의 요청 중 웹 서버 자체적으로 처리가 불가능한 동적 컨텐츠의 경우는 웹 컨테이너로 넘겨서 처리하기도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대표적 예시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아파치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33" y="629731"/>
            <a:ext cx="8215133" cy="28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WAS</a:t>
            </a:r>
            <a:r>
              <a:rPr lang="ko-KR" altLang="en-US" sz="2400" dirty="0" smtClean="0"/>
              <a:t>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3292"/>
            <a:ext cx="10515600" cy="341475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Web Application Server</a:t>
            </a:r>
            <a:r>
              <a:rPr lang="ko-KR" altLang="en-US" sz="1800" dirty="0" smtClean="0"/>
              <a:t>를 말한다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1" dirty="0"/>
              <a:t>웹 </a:t>
            </a:r>
            <a:r>
              <a:rPr lang="ko-KR" altLang="en-US" sz="1800" b="1" dirty="0" smtClean="0"/>
              <a:t>서버</a:t>
            </a:r>
            <a:r>
              <a:rPr lang="ko-KR" altLang="en-US" sz="1800" dirty="0" smtClean="0"/>
              <a:t>와 </a:t>
            </a:r>
            <a:r>
              <a:rPr lang="ko-KR" altLang="en-US" sz="1800" b="1" dirty="0" smtClean="0"/>
              <a:t>웹 컨테이너</a:t>
            </a:r>
            <a:r>
              <a:rPr lang="ko-KR" altLang="en-US" sz="1800" dirty="0" smtClean="0"/>
              <a:t>를 결합한 서버이다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웹에서 사용하는 컴포넌트를 올려놓고 사용하는 서버를 말한다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대표적 예시로는 </a:t>
            </a:r>
            <a:r>
              <a:rPr lang="ko-KR" altLang="en-US" sz="1800" dirty="0" err="1" smtClean="0"/>
              <a:t>톰캣이</a:t>
            </a:r>
            <a:r>
              <a:rPr lang="ko-KR" altLang="en-US" sz="1800" dirty="0" smtClean="0"/>
              <a:t>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컨테이너란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JSP(Java Server Page)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실행할 수 있는 프로그램으로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컨테이너라고도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웹 서버에서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를 요청하면 </a:t>
            </a:r>
            <a:r>
              <a:rPr lang="ko-KR" altLang="en-US" sz="1800" dirty="0" err="1" smtClean="0"/>
              <a:t>톰캣에서는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파일을 </a:t>
            </a:r>
            <a:r>
              <a:rPr lang="ko-KR" altLang="en-US" sz="1800" dirty="0" err="1" smtClean="0"/>
              <a:t>서블릿으로</a:t>
            </a:r>
            <a:r>
              <a:rPr lang="ko-KR" altLang="en-US" sz="1800" dirty="0" smtClean="0"/>
              <a:t> 변환하여 컴파일을 수행하고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서블릿의</a:t>
            </a:r>
            <a:r>
              <a:rPr lang="ko-KR" altLang="en-US" sz="1800" dirty="0" smtClean="0"/>
              <a:t> 수행 결과를 웹 서버에 전달한다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026" name="Picture 2" descr="https://blog.kakaocdn.net/dn/cjdthZ/btqBUUpmzjp/FqUA0NUhwetKmpjurXQwf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79" y="785004"/>
            <a:ext cx="7865842" cy="235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WAS</a:t>
            </a:r>
            <a:r>
              <a:rPr lang="ko-KR" altLang="en-US" sz="2400" dirty="0" smtClean="0"/>
              <a:t>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17555"/>
            <a:ext cx="10515600" cy="39304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 smtClean="0"/>
              <a:t>WAS</a:t>
            </a:r>
            <a:r>
              <a:rPr lang="ko-KR" altLang="en-US" sz="1800" dirty="0" smtClean="0"/>
              <a:t>는 동적 컨텐츠를 제공한다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동적 </a:t>
            </a:r>
            <a:r>
              <a:rPr lang="ko-KR" altLang="en-US" sz="1800" dirty="0" err="1" smtClean="0"/>
              <a:t>컨텐츠란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접속자의</a:t>
            </a:r>
            <a:r>
              <a:rPr lang="ko-KR" altLang="en-US" sz="1800" dirty="0" smtClean="0"/>
              <a:t> 요청에 따라 각각 다른 형태의 데이터를 반환하는 컨텐츠</a:t>
            </a:r>
            <a:endParaRPr lang="en-US" altLang="ko-KR" sz="1800" dirty="0"/>
          </a:p>
          <a:p>
            <a:r>
              <a:rPr lang="ko-KR" altLang="en-US" sz="1800" dirty="0" smtClean="0"/>
              <a:t>웹 </a:t>
            </a:r>
            <a:r>
              <a:rPr lang="ko-KR" altLang="en-US" sz="1800" dirty="0"/>
              <a:t>서버 단독으로 처리할 수 없는 데이터베이스 조회나 다양한 </a:t>
            </a:r>
            <a:r>
              <a:rPr lang="ko-KR" altLang="en-US" sz="1800" dirty="0" err="1"/>
              <a:t>로직</a:t>
            </a:r>
            <a:r>
              <a:rPr lang="ko-KR" altLang="en-US" sz="1800" dirty="0"/>
              <a:t> 처리가 </a:t>
            </a:r>
            <a:r>
              <a:rPr lang="ko-KR" altLang="en-US" sz="1800" dirty="0" smtClean="0"/>
              <a:t>필요한 컨텐츠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[WAS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웹서버와</a:t>
            </a:r>
            <a:r>
              <a:rPr lang="ko-KR" altLang="en-US" sz="1800" dirty="0" smtClean="0"/>
              <a:t> 웹컨테이너의 결합이니까 이것만 써도 되지 </a:t>
            </a:r>
            <a:r>
              <a:rPr lang="ko-KR" altLang="en-US" sz="1800" dirty="0" err="1" smtClean="0"/>
              <a:t>않을까하는</a:t>
            </a:r>
            <a:r>
              <a:rPr lang="ko-KR" altLang="en-US" sz="1800" dirty="0" smtClean="0"/>
              <a:t> 의문</a:t>
            </a:r>
            <a:r>
              <a:rPr lang="en-US" altLang="ko-KR" sz="1800" dirty="0" smtClean="0"/>
              <a:t>]</a:t>
            </a:r>
          </a:p>
          <a:p>
            <a:r>
              <a:rPr lang="en-US" altLang="ko-KR" sz="1800" dirty="0" smtClean="0"/>
              <a:t>WAS</a:t>
            </a:r>
            <a:r>
              <a:rPr lang="ko-KR" altLang="en-US" sz="1800" dirty="0" smtClean="0"/>
              <a:t>는 동적 컨텐츠 처리하는 것에 집중해야한다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정적 컨텐츠 처리는 </a:t>
            </a:r>
            <a:r>
              <a:rPr lang="ko-KR" altLang="en-US" sz="1800" dirty="0" err="1" smtClean="0"/>
              <a:t>웹서버에</a:t>
            </a:r>
            <a:r>
              <a:rPr lang="ko-KR" altLang="en-US" sz="1800" dirty="0" smtClean="0"/>
              <a:t> 맡기고 기능을 분리 시켜야 서버 부하를 방지할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또 </a:t>
            </a:r>
            <a:r>
              <a:rPr lang="en-US" altLang="ko-KR" sz="1800" dirty="0" smtClean="0"/>
              <a:t>WAS</a:t>
            </a:r>
            <a:r>
              <a:rPr lang="ko-KR" altLang="en-US" sz="1800" dirty="0" smtClean="0"/>
              <a:t>에 장애가 발생하더라도 </a:t>
            </a:r>
            <a:r>
              <a:rPr lang="ko-KR" altLang="en-US" sz="1800" dirty="0" err="1" smtClean="0"/>
              <a:t>웹서버가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오류화면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을 제공할 수 있다</a:t>
            </a:r>
            <a:r>
              <a:rPr lang="en-US" altLang="ko-KR" sz="18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2008</a:t>
            </a:r>
            <a:r>
              <a:rPr lang="ko-KR" altLang="en-US" sz="1500" dirty="0" smtClean="0"/>
              <a:t>년에 </a:t>
            </a:r>
            <a:r>
              <a:rPr lang="ko-KR" altLang="en-US" sz="1500" dirty="0" err="1" smtClean="0"/>
              <a:t>릴리즈</a:t>
            </a:r>
            <a:r>
              <a:rPr lang="ko-KR" altLang="en-US" sz="1500" dirty="0" smtClean="0"/>
              <a:t> 된 </a:t>
            </a:r>
            <a:r>
              <a:rPr lang="ko-KR" altLang="en-US" sz="1500" dirty="0" err="1" smtClean="0"/>
              <a:t>톰캣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5.5</a:t>
            </a:r>
            <a:r>
              <a:rPr lang="ko-KR" altLang="en-US" sz="1500" dirty="0" smtClean="0"/>
              <a:t>버전부터 정적 컨텐츠를 처리하는 기능도 추가되면서 </a:t>
            </a:r>
            <a:r>
              <a:rPr lang="ko-KR" altLang="en-US" sz="1500" dirty="0" err="1" smtClean="0"/>
              <a:t>톰캣에</a:t>
            </a:r>
            <a:r>
              <a:rPr lang="ko-KR" altLang="en-US" sz="1500" dirty="0" smtClean="0"/>
              <a:t> 아파치의 기능도 포함하게 되었고 그 이후 부터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아파치 </a:t>
            </a:r>
            <a:r>
              <a:rPr lang="ko-KR" altLang="en-US" sz="1500" dirty="0" err="1" smtClean="0"/>
              <a:t>톰캣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이라고 부르고 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800" dirty="0"/>
          </a:p>
        </p:txBody>
      </p:sp>
      <p:pic>
        <p:nvPicPr>
          <p:cNvPr id="1026" name="Picture 2" descr="https://blog.kakaocdn.net/dn/cjdthZ/btqBUUpmzjp/FqUA0NUhwetKmpjurXQwf1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79" y="465826"/>
            <a:ext cx="7865842" cy="235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서블릿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45389"/>
            <a:ext cx="10515600" cy="590265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자바를 사용해서 웹을 만들기 위해 필요한 기술이다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클라이언트가 어떤 요청을 했을 때 그에 대한 결과를 다시 전송해주는 역할을 해준다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웹 </a:t>
            </a:r>
            <a:r>
              <a:rPr lang="ko-KR" altLang="en-US" sz="1800" dirty="0" smtClean="0"/>
              <a:t>컨테이너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컨테이너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r>
              <a:rPr lang="ko-KR" altLang="en-US" sz="1800" dirty="0"/>
              <a:t>개발자가 자바 웹 애플리케이션을 개발할 때 비즈니스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(service method)</a:t>
            </a:r>
            <a:r>
              <a:rPr lang="ko-KR" altLang="en-US" sz="1800" dirty="0"/>
              <a:t>에만 전념할 수 있도록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웹서버에서</a:t>
            </a:r>
            <a:r>
              <a:rPr lang="ko-KR" altLang="en-US" sz="1800" dirty="0"/>
              <a:t> 반복적으로 처리해야 하는 작업을 대신 수행한다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반복적인 작업</a:t>
            </a:r>
            <a:r>
              <a:rPr lang="en-US" altLang="ko-KR" sz="1800" dirty="0" smtClean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서버 </a:t>
            </a:r>
            <a:r>
              <a:rPr lang="en-US" altLang="ko-KR" sz="1800" dirty="0"/>
              <a:t>TCP/IP </a:t>
            </a:r>
            <a:r>
              <a:rPr lang="ko-KR" altLang="en-US" sz="1800" dirty="0"/>
              <a:t>연결 대기</a:t>
            </a:r>
            <a:r>
              <a:rPr lang="en-US" altLang="ko-KR" sz="1800" dirty="0"/>
              <a:t>, </a:t>
            </a:r>
            <a:r>
              <a:rPr lang="ko-KR" altLang="en-US" sz="1800" dirty="0"/>
              <a:t>소켓 연결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Request, Response </a:t>
            </a:r>
            <a:r>
              <a:rPr lang="ko-KR" altLang="en-US" sz="1800" dirty="0"/>
              <a:t>객체 생성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HTTP </a:t>
            </a:r>
            <a:r>
              <a:rPr lang="ko-KR" altLang="en-US" sz="1800" dirty="0"/>
              <a:t>요청 메시지 </a:t>
            </a:r>
            <a:r>
              <a:rPr lang="ko-KR" altLang="en-US" sz="1800" dirty="0" err="1"/>
              <a:t>파싱</a:t>
            </a:r>
            <a:r>
              <a:rPr lang="ko-KR" altLang="en-US" sz="1800" dirty="0"/>
              <a:t> 후</a:t>
            </a:r>
            <a:r>
              <a:rPr lang="en-US" altLang="ko-KR" sz="1800" dirty="0"/>
              <a:t>, Request </a:t>
            </a:r>
            <a:r>
              <a:rPr lang="ko-KR" altLang="en-US" sz="1800" dirty="0"/>
              <a:t>객체에 데이터 넣기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Response </a:t>
            </a:r>
            <a:r>
              <a:rPr lang="ko-KR" altLang="en-US" sz="1800" dirty="0"/>
              <a:t>객체에 담긴 데이터로 </a:t>
            </a:r>
            <a:r>
              <a:rPr lang="en-US" altLang="ko-KR" sz="1800" dirty="0"/>
              <a:t>HTTP </a:t>
            </a:r>
            <a:r>
              <a:rPr lang="ko-KR" altLang="en-US" sz="1800" dirty="0"/>
              <a:t>응답 메시지 작성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TCP/IP</a:t>
            </a:r>
            <a:r>
              <a:rPr lang="ko-KR" altLang="en-US" sz="1800" dirty="0"/>
              <a:t>에 응답 전달</a:t>
            </a:r>
            <a:r>
              <a:rPr lang="en-US" altLang="ko-KR" sz="1800" dirty="0"/>
              <a:t>, </a:t>
            </a:r>
            <a:r>
              <a:rPr lang="ko-KR" altLang="en-US" sz="1800" dirty="0"/>
              <a:t>소켓 종료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54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동작 과정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857250"/>
            <a:ext cx="4914900" cy="58907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웹 브라우저의 요청 시</a:t>
            </a:r>
            <a:r>
              <a:rPr lang="en-US" altLang="ko-KR" sz="1600" dirty="0"/>
              <a:t>, HTTP </a:t>
            </a:r>
            <a:r>
              <a:rPr lang="ko-KR" altLang="en-US" sz="1600" dirty="0"/>
              <a:t>요청 메시지가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컨테이너에 전송된다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컨테이너는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 메시지를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후 </a:t>
            </a:r>
            <a:r>
              <a:rPr lang="en-US" altLang="ko-KR" sz="1600" dirty="0"/>
              <a:t>request, response </a:t>
            </a:r>
            <a:r>
              <a:rPr lang="ko-KR" altLang="en-US" sz="1600" dirty="0"/>
              <a:t>객체를 생성한다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컨테이너는 </a:t>
            </a:r>
            <a:r>
              <a:rPr lang="en-US" altLang="ko-KR" sz="1600" dirty="0"/>
              <a:t>web.xml </a:t>
            </a:r>
            <a:r>
              <a:rPr lang="ko-KR" altLang="en-US" sz="1600" dirty="0"/>
              <a:t>또는 </a:t>
            </a:r>
            <a:r>
              <a:rPr lang="en-US" altLang="ko-KR" sz="1600" dirty="0"/>
              <a:t>@</a:t>
            </a:r>
            <a:r>
              <a:rPr lang="en-US" altLang="ko-KR" sz="1600" dirty="0" err="1"/>
              <a:t>WebServlet</a:t>
            </a:r>
            <a:r>
              <a:rPr lang="ko-KR" altLang="en-US" sz="1600" dirty="0"/>
              <a:t>을 기반으로</a:t>
            </a:r>
            <a:r>
              <a:rPr lang="en-US" altLang="ko-KR" sz="1600" dirty="0"/>
              <a:t>, </a:t>
            </a:r>
            <a:r>
              <a:rPr lang="ko-KR" altLang="en-US" sz="1600" dirty="0"/>
              <a:t>요청 </a:t>
            </a:r>
            <a:r>
              <a:rPr lang="en-US" altLang="ko-KR" sz="1600" dirty="0"/>
              <a:t>URL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매핑된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객체를 찾는다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해당 </a:t>
            </a:r>
            <a:r>
              <a:rPr lang="ko-KR" altLang="en-US" sz="1600" dirty="0" err="1"/>
              <a:t>서블릿의</a:t>
            </a:r>
            <a:r>
              <a:rPr lang="ko-KR" altLang="en-US" sz="1600" dirty="0"/>
              <a:t> 최초 </a:t>
            </a:r>
            <a:r>
              <a:rPr lang="ko-KR" altLang="en-US" sz="1600" dirty="0" err="1"/>
              <a:t>요청이었을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객체를 생성하고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method</a:t>
            </a:r>
            <a:r>
              <a:rPr lang="ko-KR" altLang="en-US" sz="1600" dirty="0"/>
              <a:t>를 호출한 뒤</a:t>
            </a:r>
            <a:r>
              <a:rPr lang="en-US" altLang="ko-KR" sz="1600" dirty="0"/>
              <a:t>, service method</a:t>
            </a:r>
            <a:r>
              <a:rPr lang="ko-KR" altLang="en-US" sz="1600" dirty="0"/>
              <a:t>를 호출해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수행한다</a:t>
            </a:r>
            <a:r>
              <a:rPr lang="en-US" altLang="ko-KR" sz="1600" dirty="0"/>
              <a:t>. (request </a:t>
            </a:r>
            <a:r>
              <a:rPr lang="ko-KR" altLang="en-US" sz="1600" dirty="0"/>
              <a:t>객체의 데이터를 사용해서 </a:t>
            </a:r>
            <a:r>
              <a:rPr lang="en-US" altLang="ko-KR" sz="1600" dirty="0"/>
              <a:t>response </a:t>
            </a:r>
            <a:r>
              <a:rPr lang="ko-KR" altLang="en-US" sz="1600" dirty="0"/>
              <a:t>객체에 데이터를 담는다</a:t>
            </a:r>
            <a:r>
              <a:rPr lang="en-US" altLang="ko-KR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컨테이너는 </a:t>
            </a:r>
            <a:r>
              <a:rPr lang="en-US" altLang="ko-KR" sz="1600" dirty="0"/>
              <a:t>response </a:t>
            </a:r>
            <a:r>
              <a:rPr lang="ko-KR" altLang="en-US" sz="1600" dirty="0"/>
              <a:t>객체에 담긴 데이터로 </a:t>
            </a:r>
            <a:r>
              <a:rPr lang="en-US" altLang="ko-KR" sz="1600" dirty="0"/>
              <a:t>HTTP </a:t>
            </a:r>
            <a:r>
              <a:rPr lang="ko-KR" altLang="en-US" sz="1600" dirty="0"/>
              <a:t>응답 메시지를 생성하고 웹 브라우저로 전송한다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전송 완료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컨테이너는 두 </a:t>
            </a:r>
            <a:r>
              <a:rPr lang="en-US" altLang="ko-KR" sz="1600" dirty="0"/>
              <a:t>request, response </a:t>
            </a:r>
            <a:r>
              <a:rPr lang="ko-KR" altLang="en-US" sz="1600" dirty="0"/>
              <a:t>객체를 소멸시킨다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4184636"/>
            <a:ext cx="5629275" cy="2673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571500"/>
            <a:ext cx="7048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JSP(Java Server Page)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45390"/>
            <a:ext cx="10515600" cy="220261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서블릿은</a:t>
            </a:r>
            <a:r>
              <a:rPr lang="ko-KR" altLang="en-US" sz="1800" dirty="0"/>
              <a:t>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동적으로 생산하는 것이 번거롭고 어렵다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서블릿의</a:t>
            </a:r>
            <a:r>
              <a:rPr lang="ko-KR" altLang="en-US" sz="1800" dirty="0" smtClean="0"/>
              <a:t> 단점 보완하기 위해 등장</a:t>
            </a:r>
            <a:endParaRPr lang="en-US" altLang="ko-KR" sz="1800" dirty="0" smtClean="0"/>
          </a:p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코드에 </a:t>
            </a:r>
            <a:r>
              <a:rPr lang="en-US" altLang="ko-KR" sz="1800" dirty="0" smtClean="0"/>
              <a:t>JAVA </a:t>
            </a:r>
            <a:r>
              <a:rPr lang="ko-KR" altLang="en-US" sz="1800" dirty="0" smtClean="0"/>
              <a:t>코드를 넣어서 동적 </a:t>
            </a:r>
            <a:r>
              <a:rPr lang="ko-KR" altLang="en-US" sz="1800" dirty="0" err="1" smtClean="0"/>
              <a:t>웹페이지를</a:t>
            </a:r>
            <a:r>
              <a:rPr lang="ko-KR" altLang="en-US" sz="1800" dirty="0" smtClean="0"/>
              <a:t> 생성한다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대부분의 </a:t>
            </a:r>
            <a:r>
              <a:rPr lang="en-US" altLang="ko-KR" sz="1800" dirty="0" smtClean="0"/>
              <a:t>WAS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컨테이너와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컨테이너를 내장하고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그래서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요청이 들어왔을 때 해당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페이지를 </a:t>
            </a:r>
            <a:r>
              <a:rPr lang="ko-KR" altLang="en-US" sz="1800" dirty="0" err="1" smtClean="0"/>
              <a:t>서블릿으로</a:t>
            </a:r>
            <a:r>
              <a:rPr lang="ko-KR" altLang="en-US" sz="1800" dirty="0" smtClean="0"/>
              <a:t> 번역하고 컴파일하는 역할을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컨테이너가 수행한다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1026" name="Picture 2" descr="https://velog.velcdn.com/images/min3783/post/81b48c88-333d-4384-aa3d-80c1b995e64d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14650"/>
            <a:ext cx="8724900" cy="35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JSP + </a:t>
            </a:r>
            <a:r>
              <a:rPr lang="ko-KR" altLang="en-US" sz="2400" dirty="0" err="1" smtClean="0"/>
              <a:t>서블릿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6775"/>
            <a:ext cx="10515600" cy="161925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JSP </a:t>
            </a:r>
            <a:r>
              <a:rPr lang="ko-KR" altLang="en-US" sz="1800" dirty="0" smtClean="0"/>
              <a:t>등장 이후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가 비즈니스 </a:t>
            </a:r>
            <a:r>
              <a:rPr lang="ko-KR" altLang="en-US" sz="1800" dirty="0" err="1" smtClean="0"/>
              <a:t>로직까지</a:t>
            </a:r>
            <a:r>
              <a:rPr lang="ko-KR" altLang="en-US" sz="1800" dirty="0" smtClean="0"/>
              <a:t> 담당하게 되면서 많은 역할을 담당하게 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서블릿은</a:t>
            </a:r>
            <a:r>
              <a:rPr lang="ko-KR" altLang="en-US" sz="1800" dirty="0" smtClean="0"/>
              <a:t> 컨트롤러 역할과 모델을 뷰로 보내는 역할을 수행하고</a:t>
            </a:r>
            <a:endParaRPr lang="en-US" altLang="ko-KR" sz="1800" dirty="0" smtClean="0"/>
          </a:p>
          <a:p>
            <a:r>
              <a:rPr lang="en-US" altLang="ko-KR" sz="1800" dirty="0" smtClean="0"/>
              <a:t>JSP</a:t>
            </a:r>
            <a:r>
              <a:rPr lang="ko-KR" altLang="en-US" sz="1800" dirty="0" smtClean="0"/>
              <a:t>는 뷰 역할을 수행하는 식으로 역할을 나눠서 개발을 하게 됨</a:t>
            </a:r>
            <a:endParaRPr lang="en-US" altLang="ko-KR" sz="1800" dirty="0" smtClean="0"/>
          </a:p>
          <a:p>
            <a:r>
              <a:rPr lang="ko-KR" altLang="en-US" sz="1800" dirty="0" smtClean="0"/>
              <a:t>그러면서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같이 사용하는 </a:t>
            </a:r>
            <a:r>
              <a:rPr lang="en-US" altLang="ko-KR" sz="1800" dirty="0" smtClean="0"/>
              <a:t>MVC </a:t>
            </a:r>
            <a:r>
              <a:rPr lang="ko-KR" altLang="en-US" sz="1800" dirty="0" smtClean="0"/>
              <a:t>패턴이 등장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2567796"/>
            <a:ext cx="7991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733</Words>
  <Application>Microsoft Office PowerPoint</Application>
  <PresentationFormat>와이드스크린</PresentationFormat>
  <Paragraphs>114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웹서버와 WAS</vt:lpstr>
      <vt:lpstr>목차</vt:lpstr>
      <vt:lpstr>웹 서버란</vt:lpstr>
      <vt:lpstr>WAS란</vt:lpstr>
      <vt:lpstr>WAS란</vt:lpstr>
      <vt:lpstr>서블릿</vt:lpstr>
      <vt:lpstr>서블릿 동작 과정</vt:lpstr>
      <vt:lpstr>JSP(Java Server Page)</vt:lpstr>
      <vt:lpstr>JSP + 서블릿</vt:lpstr>
      <vt:lpstr>스프링 MVC</vt:lpstr>
      <vt:lpstr>간단한 예시</vt:lpstr>
      <vt:lpstr>간단한 예시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87</cp:revision>
  <dcterms:created xsi:type="dcterms:W3CDTF">2024-11-27T06:26:40Z</dcterms:created>
  <dcterms:modified xsi:type="dcterms:W3CDTF">2024-11-28T10:59:49Z</dcterms:modified>
</cp:coreProperties>
</file>