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자바</a:t>
            </a:r>
            <a:r>
              <a:rPr dirty="0"/>
              <a:t> </a:t>
            </a:r>
            <a:r>
              <a:rPr dirty="0" err="1"/>
              <a:t>함수형</a:t>
            </a:r>
            <a:r>
              <a:rPr dirty="0"/>
              <a:t> </a:t>
            </a:r>
            <a:r>
              <a:rPr dirty="0" err="1"/>
              <a:t>인터페이스와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참조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sz="2400" dirty="0" err="1"/>
              <a:t>발표자</a:t>
            </a:r>
            <a:r>
              <a:rPr sz="2400" dirty="0"/>
              <a:t>: [</a:t>
            </a:r>
            <a:r>
              <a:rPr lang="ko-KR" altLang="en-US" sz="2400" dirty="0"/>
              <a:t>홍희표</a:t>
            </a:r>
            <a:r>
              <a:rPr sz="2400" dirty="0"/>
              <a:t>]</a:t>
            </a:r>
          </a:p>
          <a:p>
            <a:pPr algn="r"/>
            <a:r>
              <a:rPr sz="2400" dirty="0" err="1"/>
              <a:t>날짜</a:t>
            </a:r>
            <a:r>
              <a:rPr sz="2400" dirty="0"/>
              <a:t>: [</a:t>
            </a:r>
            <a:r>
              <a:rPr lang="en-US" sz="2400" dirty="0"/>
              <a:t>2024.12.08</a:t>
            </a:r>
            <a:r>
              <a:rPr sz="2400"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자료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자바</a:t>
            </a:r>
            <a:r>
              <a:rPr dirty="0"/>
              <a:t> </a:t>
            </a:r>
            <a:r>
              <a:rPr dirty="0" err="1"/>
              <a:t>공식</a:t>
            </a:r>
            <a:r>
              <a:rPr dirty="0"/>
              <a:t> </a:t>
            </a:r>
            <a:r>
              <a:rPr dirty="0" err="1"/>
              <a:t>문서</a:t>
            </a:r>
            <a:r>
              <a:rPr dirty="0"/>
              <a:t>: https://docs.oracle.com/javase/</a:t>
            </a:r>
          </a:p>
          <a:p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서적</a:t>
            </a:r>
            <a:r>
              <a:rPr dirty="0"/>
              <a:t>: Effective Java, Modern Java in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함수형</a:t>
            </a:r>
            <a:r>
              <a:rPr dirty="0"/>
              <a:t> </a:t>
            </a:r>
            <a:r>
              <a:rPr dirty="0" err="1"/>
              <a:t>인터페이스란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함수형</a:t>
            </a:r>
            <a:r>
              <a:rPr sz="2400" dirty="0"/>
              <a:t> </a:t>
            </a:r>
            <a:r>
              <a:rPr sz="2400" dirty="0" err="1"/>
              <a:t>인터페이스</a:t>
            </a:r>
            <a:r>
              <a:rPr sz="2400" dirty="0"/>
              <a:t> </a:t>
            </a:r>
            <a:r>
              <a:rPr sz="2400" dirty="0" err="1"/>
              <a:t>정의</a:t>
            </a:r>
            <a:endParaRPr lang="en-US" sz="2400" dirty="0"/>
          </a:p>
          <a:p>
            <a:pPr lvl="1"/>
            <a:r>
              <a:rPr lang="ko-KR" altLang="en-US" sz="2000" dirty="0"/>
              <a:t>단 하나의 추상 메소드를 가지는 인터페이스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Java 8</a:t>
            </a:r>
            <a:r>
              <a:rPr lang="ko-KR" altLang="en-US" sz="2000" dirty="0"/>
              <a:t>부터 추가된 람다 표현식과 함께 사용됨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1200" dirty="0"/>
          </a:p>
          <a:p>
            <a:r>
              <a:rPr lang="ko-KR" altLang="en-US" sz="2400" dirty="0"/>
              <a:t>주요 특징</a:t>
            </a:r>
            <a:endParaRPr lang="en-US" altLang="ko-KR" sz="2400" dirty="0"/>
          </a:p>
          <a:p>
            <a:pPr lvl="1"/>
            <a:r>
              <a:rPr lang="en-US" altLang="ko-KR" sz="2000" dirty="0"/>
              <a:t>@FunctionalInterface </a:t>
            </a:r>
            <a:r>
              <a:rPr lang="ko-KR" altLang="en-US" sz="2000" dirty="0" err="1"/>
              <a:t>어노테이션</a:t>
            </a:r>
            <a:r>
              <a:rPr lang="ko-KR" altLang="en-US" sz="2000" dirty="0"/>
              <a:t> 사용 가능</a:t>
            </a:r>
          </a:p>
          <a:p>
            <a:pPr lvl="1"/>
            <a:r>
              <a:rPr lang="ko-KR" altLang="en-US" sz="2000" dirty="0"/>
              <a:t>단일 추상 메소드</a:t>
            </a:r>
            <a:r>
              <a:rPr lang="en-US" altLang="ko-KR" sz="2000" dirty="0"/>
              <a:t>(SAM, Single Abstract Method)</a:t>
            </a:r>
            <a:r>
              <a:rPr lang="ko-KR" altLang="en-US" sz="2000" dirty="0"/>
              <a:t>를 보유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42FC8-EF32-9B9F-7E81-D35D2A95E376}"/>
              </a:ext>
            </a:extLst>
          </p:cNvPr>
          <p:cNvSpPr txBox="1"/>
          <p:nvPr/>
        </p:nvSpPr>
        <p:spPr>
          <a:xfrm>
            <a:off x="1032163" y="4583545"/>
            <a:ext cx="7079673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B3AE60"/>
                </a:solidFill>
                <a:effectLst/>
                <a:latin typeface="Meslo LG M" panose="020B0609030804020204" pitchFamily="49" charset="0"/>
              </a:rPr>
              <a:t>@FunctionalInterface</a:t>
            </a:r>
            <a:br>
              <a:rPr lang="en-US" altLang="ko-KR" sz="1400" dirty="0">
                <a:solidFill>
                  <a:srgbClr val="B3AE60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interface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MyFunctionalInterface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void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execute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F2FF1-E479-07BB-1099-0D0DCE8E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Inner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ABD10B-3265-5746-6587-9A147B7D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내부에서 새로운 함수를 정의</a:t>
            </a:r>
            <a:endParaRPr lang="en-US" altLang="ko-KR" dirty="0"/>
          </a:p>
          <a:p>
            <a:r>
              <a:rPr lang="ko-KR" altLang="en-US" dirty="0"/>
              <a:t>다른 언어에서의 </a:t>
            </a:r>
            <a:r>
              <a:rPr lang="en-US" altLang="ko-KR" dirty="0"/>
              <a:t>Inner Function</a:t>
            </a:r>
          </a:p>
          <a:p>
            <a:endParaRPr lang="en-US" altLang="ko-KR" dirty="0"/>
          </a:p>
          <a:p>
            <a:r>
              <a:rPr lang="ko-KR" altLang="en-US" dirty="0" err="1"/>
              <a:t>코틀린</a:t>
            </a:r>
            <a:r>
              <a:rPr lang="en-US" altLang="ko-KR" dirty="0"/>
              <a:t>						</a:t>
            </a:r>
            <a:r>
              <a:rPr lang="ko-KR" altLang="en-US" dirty="0"/>
              <a:t>자바스크립트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DEE4A-8619-CCD7-5903-9DA6D3B95539}"/>
              </a:ext>
            </a:extLst>
          </p:cNvPr>
          <p:cNvSpPr txBox="1"/>
          <p:nvPr/>
        </p:nvSpPr>
        <p:spPr>
          <a:xfrm>
            <a:off x="457199" y="4060807"/>
            <a:ext cx="3791527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class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MyClass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fun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myMethod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fun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400" i="1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println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"run"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print()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356A5-338E-7A13-E742-EA9ECD74B135}"/>
              </a:ext>
            </a:extLst>
          </p:cNvPr>
          <p:cNvSpPr txBox="1"/>
          <p:nvPr/>
        </p:nvSpPr>
        <p:spPr>
          <a:xfrm>
            <a:off x="4572000" y="4053880"/>
            <a:ext cx="4114801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function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</a:t>
            </a:r>
            <a:r>
              <a:rPr lang="en-US" altLang="ko-KR" sz="14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myMethod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	 </a:t>
            </a:r>
            <a:r>
              <a:rPr lang="en-US" altLang="ko-KR" sz="14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function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</a:t>
            </a:r>
            <a:r>
              <a:rPr lang="en-US" altLang="ko-KR" sz="14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print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</a:t>
            </a:r>
            <a:r>
              <a:rPr lang="en-US" altLang="ko-KR" sz="1400" b="1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{</a:t>
            </a:r>
            <a:br>
              <a:rPr lang="en-US" altLang="ko-KR" sz="1400" b="1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b="1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console.log(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"run"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b="1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  <a:br>
              <a:rPr lang="en-US" altLang="ko-KR" sz="1400" b="1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400" b="1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b="1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print();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619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F0EA9-B0DC-8C40-A714-88847C77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 에서의 </a:t>
            </a:r>
            <a:r>
              <a:rPr lang="en-US" altLang="ko-KR" dirty="0"/>
              <a:t>Inner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F1A48-ED1D-3481-6DA6-B80B0CC4A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자바에서도 </a:t>
            </a:r>
            <a:r>
              <a:rPr lang="en-US" altLang="ko-KR" dirty="0"/>
              <a:t>inner function</a:t>
            </a:r>
            <a:r>
              <a:rPr lang="ko-KR" altLang="en-US" dirty="0"/>
              <a:t>을 정의 </a:t>
            </a:r>
            <a:r>
              <a:rPr lang="ko-KR" altLang="en-US" dirty="0" err="1"/>
              <a:t>할수</a:t>
            </a:r>
            <a:r>
              <a:rPr lang="ko-KR" altLang="en-US" dirty="0"/>
              <a:t> 있을까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2EC9E-D465-49D4-2178-9DCA8A51FB86}"/>
              </a:ext>
            </a:extLst>
          </p:cNvPr>
          <p:cNvSpPr txBox="1"/>
          <p:nvPr/>
        </p:nvSpPr>
        <p:spPr>
          <a:xfrm>
            <a:off x="457201" y="2351130"/>
            <a:ext cx="3784598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class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MyClass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void </a:t>
            </a:r>
            <a:r>
              <a:rPr lang="en-US" altLang="ko-KR" sz="12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myMethod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void </a:t>
            </a:r>
            <a:r>
              <a:rPr lang="en-US" altLang="ko-KR" sz="1200" u="sng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print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2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"run"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}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print();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89B6531-3CBC-EE81-B6A6-54D0428820B5}"/>
              </a:ext>
            </a:extLst>
          </p:cNvPr>
          <p:cNvSpPr txBox="1">
            <a:spLocks/>
          </p:cNvSpPr>
          <p:nvPr/>
        </p:nvSpPr>
        <p:spPr>
          <a:xfrm>
            <a:off x="457199" y="4856386"/>
            <a:ext cx="3715327" cy="66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FD2CFF-0E41-DBA4-C276-50CA651C6DCB}"/>
              </a:ext>
            </a:extLst>
          </p:cNvPr>
          <p:cNvSpPr txBox="1"/>
          <p:nvPr/>
        </p:nvSpPr>
        <p:spPr>
          <a:xfrm>
            <a:off x="4317997" y="2351130"/>
            <a:ext cx="429953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class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MyClass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void </a:t>
            </a:r>
            <a:r>
              <a:rPr lang="en-US" altLang="ko-KR" sz="12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myMethod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Runnable print = </a:t>
            </a:r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new 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Runnable()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200" dirty="0">
                <a:solidFill>
                  <a:srgbClr val="B3AE60"/>
                </a:solidFill>
                <a:effectLst/>
                <a:latin typeface="Meslo LG M" panose="020B0609030804020204" pitchFamily="49" charset="0"/>
              </a:rPr>
              <a:t>@Override</a:t>
            </a:r>
            <a:br>
              <a:rPr lang="en-US" altLang="ko-KR" sz="1200" dirty="0">
                <a:solidFill>
                  <a:srgbClr val="B3AE60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3AE60"/>
                </a:solidFill>
                <a:effectLst/>
                <a:latin typeface="Meslo LG M" panose="020B0609030804020204" pitchFamily="49" charset="0"/>
              </a:rPr>
              <a:t>            </a:t>
            </a:r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public void </a:t>
            </a:r>
            <a:r>
              <a:rPr lang="en-US" altLang="ko-KR" sz="1200" dirty="0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run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   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2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"run"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    }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};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print.run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();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5FB2E10-9F10-0D4E-E0E7-40EE369737CE}"/>
              </a:ext>
            </a:extLst>
          </p:cNvPr>
          <p:cNvSpPr txBox="1">
            <a:spLocks/>
          </p:cNvSpPr>
          <p:nvPr/>
        </p:nvSpPr>
        <p:spPr>
          <a:xfrm>
            <a:off x="4317997" y="4849827"/>
            <a:ext cx="4299532" cy="665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3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15456-6BE0-F42D-7B8B-BCA11365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C2B7D353-ABDE-46A4-9F95-0DE791209E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35321" y="3344044"/>
            <a:ext cx="5989782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class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MyClass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</a:t>
            </a:r>
            <a:r>
              <a:rPr lang="en-US" altLang="ko-KR" sz="1200" dirty="0">
                <a:solidFill>
                  <a:srgbClr val="CF8E6D"/>
                </a:solidFill>
                <a:effectLst/>
                <a:latin typeface="Meslo LG M" panose="020B0609030804020204" pitchFamily="49" charset="0"/>
              </a:rPr>
              <a:t>void </a:t>
            </a:r>
            <a:r>
              <a:rPr lang="en-US" altLang="ko-KR" sz="1200" dirty="0" err="1">
                <a:solidFill>
                  <a:srgbClr val="56A8F5"/>
                </a:solidFill>
                <a:effectLst/>
                <a:latin typeface="Meslo LG M" panose="020B0609030804020204" pitchFamily="49" charset="0"/>
              </a:rPr>
              <a:t>myMethod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 {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Runnable print = () -&gt;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2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2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"run"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</a:t>
            </a:r>
            <a:r>
              <a:rPr lang="en-US" altLang="ko-KR" sz="12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print.run</a:t>
            </a: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();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}</a:t>
            </a:r>
            <a:b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2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F8F55-0E54-8B63-7D82-36C1BF5FA356}"/>
              </a:ext>
            </a:extLst>
          </p:cNvPr>
          <p:cNvSpPr txBox="1"/>
          <p:nvPr/>
        </p:nvSpPr>
        <p:spPr>
          <a:xfrm>
            <a:off x="655782" y="1417638"/>
            <a:ext cx="7548861" cy="1293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익명 함수</a:t>
            </a:r>
            <a:r>
              <a:rPr lang="en-US" altLang="ko-KR" dirty="0"/>
              <a:t>(anonymous function)**</a:t>
            </a:r>
            <a:r>
              <a:rPr lang="ko-KR" altLang="en-US" dirty="0"/>
              <a:t>를 표현하는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코드의 간결성과 가독성을 높이는 데 사용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함수형 인터페이스와의 조합으로 스트림 </a:t>
            </a:r>
            <a:r>
              <a:rPr lang="en-US" altLang="ko-KR" dirty="0"/>
              <a:t>API </a:t>
            </a:r>
            <a:r>
              <a:rPr lang="ko-KR" altLang="en-US" dirty="0"/>
              <a:t>등 다양한 기능 활용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35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함수형 인터페이스 종류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BB7EACA-548D-ECED-C07F-23451021E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32015"/>
              </p:ext>
            </p:extLst>
          </p:nvPr>
        </p:nvGraphicFramePr>
        <p:xfrm>
          <a:off x="1052946" y="1716880"/>
          <a:ext cx="7176654" cy="308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818">
                  <a:extLst>
                    <a:ext uri="{9D8B030D-6E8A-4147-A177-3AD203B41FA5}">
                      <a16:colId xmlns:a16="http://schemas.microsoft.com/office/drawing/2014/main" val="3946867044"/>
                    </a:ext>
                  </a:extLst>
                </a:gridCol>
                <a:gridCol w="2207491">
                  <a:extLst>
                    <a:ext uri="{9D8B030D-6E8A-4147-A177-3AD203B41FA5}">
                      <a16:colId xmlns:a16="http://schemas.microsoft.com/office/drawing/2014/main" val="821345759"/>
                    </a:ext>
                  </a:extLst>
                </a:gridCol>
                <a:gridCol w="2983345">
                  <a:extLst>
                    <a:ext uri="{9D8B030D-6E8A-4147-A177-3AD203B41FA5}">
                      <a16:colId xmlns:a16="http://schemas.microsoft.com/office/drawing/2014/main" val="137840524"/>
                    </a:ext>
                  </a:extLst>
                </a:gridCol>
              </a:tblGrid>
              <a:tr h="3779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인터페이스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추상 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37026"/>
                  </a:ext>
                </a:extLst>
              </a:tr>
              <a:tr h="652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Predicate&lt;T&gt;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boolean</a:t>
                      </a:r>
                      <a:r>
                        <a:rPr lang="en-US" altLang="ko-KR" sz="1800" dirty="0"/>
                        <a:t> test(T t)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조건 판별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참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/>
                        <a:t>거짓 반환</a:t>
                      </a:r>
                      <a:r>
                        <a:rPr lang="en-US" altLang="ko-KR" sz="1800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45791"/>
                  </a:ext>
                </a:extLst>
              </a:tr>
              <a:tr h="652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Consumer&lt;T&gt;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void accept(T 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입력 처리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반환값</a:t>
                      </a:r>
                      <a:r>
                        <a:rPr lang="ko-KR" altLang="en-US" sz="1800" dirty="0"/>
                        <a:t> 없음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3420"/>
                  </a:ext>
                </a:extLst>
              </a:tr>
              <a:tr h="3779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Supplier&lt;T&gt;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 get()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값 생성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입력 없음</a:t>
                      </a:r>
                      <a:r>
                        <a:rPr lang="en-US" altLang="ko-KR" sz="1800" dirty="0"/>
                        <a:t>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23075"/>
                  </a:ext>
                </a:extLst>
              </a:tr>
              <a:tr h="6524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Function&lt;T,R&gt;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 apply(T t)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입력 값을 출력으로 변환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42820"/>
                  </a:ext>
                </a:extLst>
              </a:tr>
              <a:tr h="3728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BiFunction</a:t>
                      </a:r>
                      <a:r>
                        <a:rPr lang="en-US" altLang="ko-KR" sz="1800" dirty="0"/>
                        <a:t>&lt;T,U,R&gt;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800" dirty="0"/>
                        <a:t>R apply(T t, U u)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두 값 계산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9526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메소드 참조란?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람다</a:t>
            </a:r>
            <a:r>
              <a:rPr sz="2400" dirty="0"/>
              <a:t> </a:t>
            </a:r>
            <a:r>
              <a:rPr sz="2400" dirty="0" err="1"/>
              <a:t>표현식을</a:t>
            </a:r>
            <a:r>
              <a:rPr sz="2400" dirty="0"/>
              <a:t> </a:t>
            </a:r>
            <a:r>
              <a:rPr sz="2400" dirty="0" err="1"/>
              <a:t>단순화하여</a:t>
            </a:r>
            <a:r>
              <a:rPr sz="2400" dirty="0"/>
              <a:t> </a:t>
            </a:r>
            <a:r>
              <a:rPr sz="2400" dirty="0" err="1"/>
              <a:t>특정</a:t>
            </a:r>
            <a:r>
              <a:rPr sz="2400" dirty="0"/>
              <a:t> </a:t>
            </a:r>
            <a:r>
              <a:rPr sz="2400" dirty="0" err="1"/>
              <a:t>메소드를</a:t>
            </a:r>
            <a:r>
              <a:rPr sz="2400" dirty="0"/>
              <a:t> </a:t>
            </a:r>
            <a:r>
              <a:rPr sz="2400" dirty="0" err="1"/>
              <a:t>참조하는</a:t>
            </a:r>
            <a:r>
              <a:rPr sz="2400" dirty="0"/>
              <a:t> </a:t>
            </a:r>
            <a:r>
              <a:rPr sz="2400" dirty="0" err="1"/>
              <a:t>방식</a:t>
            </a:r>
            <a:endParaRPr sz="2400" dirty="0"/>
          </a:p>
          <a:p>
            <a:pPr>
              <a:lnSpc>
                <a:spcPct val="150000"/>
              </a:lnSpc>
            </a:pPr>
            <a:r>
              <a:rPr sz="2400" dirty="0"/>
              <a:t>네 </a:t>
            </a:r>
            <a:r>
              <a:rPr sz="2400" dirty="0" err="1"/>
              <a:t>가지</a:t>
            </a:r>
            <a:r>
              <a:rPr sz="2400" dirty="0"/>
              <a:t> </a:t>
            </a:r>
            <a:r>
              <a:rPr sz="2400" dirty="0" err="1"/>
              <a:t>유형</a:t>
            </a:r>
            <a:r>
              <a:rPr sz="24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sz="2400" dirty="0"/>
              <a:t>1. </a:t>
            </a:r>
            <a:r>
              <a:rPr sz="2400" dirty="0" err="1"/>
              <a:t>정적</a:t>
            </a:r>
            <a:r>
              <a:rPr sz="2400" dirty="0"/>
              <a:t> </a:t>
            </a:r>
            <a:r>
              <a:rPr sz="2400" dirty="0" err="1"/>
              <a:t>메소드</a:t>
            </a:r>
            <a:r>
              <a:rPr sz="2400" dirty="0"/>
              <a:t> </a:t>
            </a:r>
            <a:r>
              <a:rPr sz="2400" dirty="0" err="1"/>
              <a:t>참조</a:t>
            </a:r>
            <a:r>
              <a:rPr sz="2400" dirty="0"/>
              <a:t>: </a:t>
            </a:r>
            <a:r>
              <a:rPr sz="2400" dirty="0" err="1"/>
              <a:t>ClassName</a:t>
            </a:r>
            <a:r>
              <a:rPr sz="2400" dirty="0"/>
              <a:t>::</a:t>
            </a:r>
            <a:r>
              <a:rPr sz="2400" dirty="0" err="1"/>
              <a:t>staticMethod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sz="2400" dirty="0"/>
              <a:t>2. </a:t>
            </a:r>
            <a:r>
              <a:rPr sz="2400" dirty="0" err="1"/>
              <a:t>인스턴스</a:t>
            </a:r>
            <a:r>
              <a:rPr sz="2400" dirty="0"/>
              <a:t> </a:t>
            </a:r>
            <a:r>
              <a:rPr sz="2400" dirty="0" err="1"/>
              <a:t>메소드</a:t>
            </a:r>
            <a:r>
              <a:rPr sz="2400" dirty="0"/>
              <a:t> </a:t>
            </a:r>
            <a:r>
              <a:rPr sz="2400" dirty="0" err="1"/>
              <a:t>참조</a:t>
            </a:r>
            <a:r>
              <a:rPr sz="2400" dirty="0"/>
              <a:t>: instance::</a:t>
            </a:r>
            <a:r>
              <a:rPr sz="2400" dirty="0" err="1"/>
              <a:t>methodName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sz="2400" dirty="0"/>
              <a:t>3. </a:t>
            </a:r>
            <a:r>
              <a:rPr sz="2400" dirty="0" err="1"/>
              <a:t>특정</a:t>
            </a:r>
            <a:r>
              <a:rPr sz="2400" dirty="0"/>
              <a:t> </a:t>
            </a:r>
            <a:r>
              <a:rPr sz="2400" dirty="0" err="1"/>
              <a:t>객체의</a:t>
            </a:r>
            <a:r>
              <a:rPr sz="2400" dirty="0"/>
              <a:t> </a:t>
            </a:r>
            <a:r>
              <a:rPr sz="2400" dirty="0" err="1"/>
              <a:t>메소드</a:t>
            </a:r>
            <a:r>
              <a:rPr sz="2400" dirty="0"/>
              <a:t> </a:t>
            </a:r>
            <a:r>
              <a:rPr sz="2400" dirty="0" err="1"/>
              <a:t>참조</a:t>
            </a:r>
            <a:r>
              <a:rPr sz="2400" dirty="0"/>
              <a:t>: </a:t>
            </a:r>
            <a:r>
              <a:rPr sz="2400" dirty="0" err="1"/>
              <a:t>ClassName</a:t>
            </a:r>
            <a:r>
              <a:rPr sz="2400" dirty="0"/>
              <a:t>::</a:t>
            </a:r>
            <a:r>
              <a:rPr sz="2400" dirty="0" err="1"/>
              <a:t>instanceMethod</a:t>
            </a:r>
            <a:endParaRPr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sz="2400" dirty="0"/>
              <a:t>4. </a:t>
            </a:r>
            <a:r>
              <a:rPr sz="2400" dirty="0" err="1"/>
              <a:t>생성자</a:t>
            </a:r>
            <a:r>
              <a:rPr sz="2400" dirty="0"/>
              <a:t> </a:t>
            </a:r>
            <a:r>
              <a:rPr sz="2400" dirty="0" err="1"/>
              <a:t>참조</a:t>
            </a:r>
            <a:r>
              <a:rPr sz="2400" dirty="0"/>
              <a:t>: </a:t>
            </a:r>
            <a:r>
              <a:rPr sz="2400" dirty="0" err="1"/>
              <a:t>ClassName</a:t>
            </a:r>
            <a:r>
              <a:rPr sz="2400" dirty="0"/>
              <a:t>::new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활용</a:t>
            </a:r>
            <a:r>
              <a:rPr dirty="0"/>
              <a:t> </a:t>
            </a:r>
            <a:r>
              <a:rPr dirty="0" err="1"/>
              <a:t>예제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Predicate와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참조</a:t>
            </a:r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- </a:t>
            </a:r>
            <a:r>
              <a:rPr dirty="0" err="1"/>
              <a:t>Function과</a:t>
            </a:r>
            <a:r>
              <a:rPr dirty="0"/>
              <a:t> </a:t>
            </a:r>
            <a:r>
              <a:rPr dirty="0" err="1"/>
              <a:t>메소드</a:t>
            </a:r>
            <a:r>
              <a:rPr dirty="0"/>
              <a:t> </a:t>
            </a:r>
            <a:r>
              <a:rPr dirty="0" err="1"/>
              <a:t>참조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5B70F-B7FB-EA75-0871-54D8F8A11241}"/>
              </a:ext>
            </a:extLst>
          </p:cNvPr>
          <p:cNvSpPr txBox="1"/>
          <p:nvPr/>
        </p:nvSpPr>
        <p:spPr>
          <a:xfrm>
            <a:off x="581890" y="2203674"/>
            <a:ext cx="7883237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List&lt;String&gt; names =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List.</a:t>
            </a:r>
            <a:r>
              <a:rPr lang="en-US" altLang="ko-KR" sz="1400" i="1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of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"Alice"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"Bob"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, 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"Charlie"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names.stream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.filter(String::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isEmpty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       .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forEach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4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::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println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DA8D1-FD1B-997C-BF83-51C610911169}"/>
              </a:ext>
            </a:extLst>
          </p:cNvPr>
          <p:cNvSpPr txBox="1"/>
          <p:nvPr/>
        </p:nvSpPr>
        <p:spPr>
          <a:xfrm>
            <a:off x="581890" y="4715363"/>
            <a:ext cx="7883238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Function&lt;String, Integer&gt; 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stringToLength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 = String::length;</a:t>
            </a:r>
            <a:b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</a:b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System.</a:t>
            </a:r>
            <a:r>
              <a:rPr lang="en-US" altLang="ko-KR" sz="1400" i="1" dirty="0" err="1">
                <a:solidFill>
                  <a:srgbClr val="C77DBB"/>
                </a:solidFill>
                <a:effectLst/>
                <a:latin typeface="Meslo LG M" panose="020B0609030804020204" pitchFamily="49" charset="0"/>
              </a:rPr>
              <a:t>out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.println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400" dirty="0" err="1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stringToLength.apply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(</a:t>
            </a:r>
            <a:r>
              <a:rPr lang="en-US" altLang="ko-KR" sz="1400" dirty="0">
                <a:solidFill>
                  <a:srgbClr val="6AAB73"/>
                </a:solidFill>
                <a:effectLst/>
                <a:latin typeface="Meslo LG M" panose="020B0609030804020204" pitchFamily="49" charset="0"/>
              </a:rPr>
              <a:t>"Hello"</a:t>
            </a:r>
            <a:r>
              <a:rPr lang="en-US" altLang="ko-KR" sz="1400" dirty="0">
                <a:solidFill>
                  <a:srgbClr val="BCBEC4"/>
                </a:solidFill>
                <a:effectLst/>
                <a:latin typeface="Meslo LG M" panose="020B0609030804020204" pitchFamily="49" charset="0"/>
              </a:rPr>
              <a:t>));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함수형</a:t>
            </a:r>
            <a:r>
              <a:rPr sz="2400" dirty="0"/>
              <a:t> </a:t>
            </a:r>
            <a:r>
              <a:rPr sz="2400" dirty="0" err="1"/>
              <a:t>인터페이스와</a:t>
            </a:r>
            <a:r>
              <a:rPr sz="2400" dirty="0"/>
              <a:t> </a:t>
            </a:r>
            <a:r>
              <a:rPr sz="2400" dirty="0" err="1"/>
              <a:t>메소드</a:t>
            </a:r>
            <a:r>
              <a:rPr sz="2400" dirty="0"/>
              <a:t> </a:t>
            </a:r>
            <a:r>
              <a:rPr sz="2400" dirty="0" err="1"/>
              <a:t>참조는</a:t>
            </a:r>
            <a:r>
              <a:rPr sz="2400" dirty="0"/>
              <a:t> </a:t>
            </a:r>
            <a:r>
              <a:rPr sz="2400" dirty="0" err="1"/>
              <a:t>자바</a:t>
            </a:r>
            <a:r>
              <a:rPr sz="2400" dirty="0"/>
              <a:t> </a:t>
            </a:r>
            <a:r>
              <a:rPr sz="2400" dirty="0" err="1"/>
              <a:t>프로그래밍을</a:t>
            </a:r>
            <a:r>
              <a:rPr sz="2400" dirty="0"/>
              <a:t> </a:t>
            </a:r>
            <a:r>
              <a:rPr sz="2400" dirty="0" err="1"/>
              <a:t>간결하고</a:t>
            </a:r>
            <a:r>
              <a:rPr sz="2400" dirty="0"/>
              <a:t> </a:t>
            </a:r>
            <a:r>
              <a:rPr sz="2400" dirty="0" err="1"/>
              <a:t>직관적으로</a:t>
            </a:r>
            <a:r>
              <a:rPr sz="2400" dirty="0"/>
              <a:t> </a:t>
            </a:r>
            <a:r>
              <a:rPr sz="2400" dirty="0" err="1"/>
              <a:t>만들어</a:t>
            </a:r>
            <a:r>
              <a:rPr sz="2400" dirty="0"/>
              <a:t> 줌</a:t>
            </a:r>
          </a:p>
          <a:p>
            <a:pPr>
              <a:lnSpc>
                <a:spcPct val="150000"/>
              </a:lnSpc>
            </a:pPr>
            <a:r>
              <a:rPr sz="2400" dirty="0" err="1"/>
              <a:t>실제</a:t>
            </a:r>
            <a:r>
              <a:rPr sz="2400" dirty="0"/>
              <a:t> </a:t>
            </a:r>
            <a:r>
              <a:rPr sz="2400" dirty="0" err="1"/>
              <a:t>프로젝트에서</a:t>
            </a:r>
            <a:r>
              <a:rPr sz="2400" dirty="0"/>
              <a:t> </a:t>
            </a:r>
            <a:r>
              <a:rPr sz="2400" dirty="0" err="1"/>
              <a:t>코드</a:t>
            </a:r>
            <a:r>
              <a:rPr sz="2400" dirty="0"/>
              <a:t> </a:t>
            </a:r>
            <a:r>
              <a:rPr sz="2400" dirty="0" err="1"/>
              <a:t>가독성과</a:t>
            </a:r>
            <a:r>
              <a:rPr sz="2400" dirty="0"/>
              <a:t> </a:t>
            </a:r>
            <a:r>
              <a:rPr sz="2400" dirty="0" err="1"/>
              <a:t>유지보수성</a:t>
            </a:r>
            <a:r>
              <a:rPr sz="2400" dirty="0"/>
              <a:t> </a:t>
            </a:r>
            <a:r>
              <a:rPr sz="2400" dirty="0" err="1"/>
              <a:t>향상에</a:t>
            </a:r>
            <a:r>
              <a:rPr sz="2400" dirty="0"/>
              <a:t> </a:t>
            </a:r>
            <a:r>
              <a:rPr sz="2400" dirty="0" err="1"/>
              <a:t>유용</a:t>
            </a:r>
            <a:r>
              <a:rPr lang="ko-KR" altLang="en-US" sz="2400" dirty="0"/>
              <a:t>함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597</Words>
  <Application>Microsoft Office PowerPoint</Application>
  <PresentationFormat>화면 슬라이드 쇼(4:3)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Meslo LG M</vt:lpstr>
      <vt:lpstr>Office Theme</vt:lpstr>
      <vt:lpstr>자바 함수형 인터페이스와  메소드 참조</vt:lpstr>
      <vt:lpstr>함수형 인터페이스란?</vt:lpstr>
      <vt:lpstr>Inner Function</vt:lpstr>
      <vt:lpstr>Java 에서의 Inner Function</vt:lpstr>
      <vt:lpstr>람다식</vt:lpstr>
      <vt:lpstr>주요 함수형 인터페이스 종류</vt:lpstr>
      <vt:lpstr>메소드 참조란?</vt:lpstr>
      <vt:lpstr>활용 예제</vt:lpstr>
      <vt:lpstr>결론</vt:lpstr>
      <vt:lpstr>참고 자료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희표 홍</cp:lastModifiedBy>
  <cp:revision>3</cp:revision>
  <dcterms:created xsi:type="dcterms:W3CDTF">2013-01-27T09:14:16Z</dcterms:created>
  <dcterms:modified xsi:type="dcterms:W3CDTF">2024-12-07T19:00:57Z</dcterms:modified>
  <cp:category/>
</cp:coreProperties>
</file>