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8" r:id="rId10"/>
    <p:sldId id="269" r:id="rId11"/>
    <p:sldId id="266" r:id="rId12"/>
    <p:sldId id="264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2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20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3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7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2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6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83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0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5D1-CC47-4D48-9A0D-DF4B940E4D2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15D1-CC47-4D48-9A0D-DF4B940E4D2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E1CFA-1EC6-4127-904C-DB3BEC638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1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private-space.tistory.com/85#bean%20instance%20%EC%A0%80%EC%9E%A5%20%EC%8B%9C%EC%A0%90-1" TargetMode="External"/><Relationship Id="rId3" Type="http://schemas.openxmlformats.org/officeDocument/2006/relationships/hyperlink" Target="https://velog.io/@suyeon-jin/%EB%A6%AC%ED%94%8C%EB%A0%89%EC%85%98-%EC%8A%A4%ED%94%84%EB%A7%81%EC%9D%98-DI%EB%8A%94-%EC%96%B4%EB%96%BB%EA%B2%8C-%EB%8F%99%EC%9E%91%ED%95%98%EB%8A%94%EA%B1%B8%EA%B9%8C" TargetMode="External"/><Relationship Id="rId7" Type="http://schemas.openxmlformats.org/officeDocument/2006/relationships/hyperlink" Target="https://mangkyu.tistory.com/117" TargetMode="External"/><Relationship Id="rId12" Type="http://schemas.openxmlformats.org/officeDocument/2006/relationships/hyperlink" Target="https://goddaehee.tistory.com/154" TargetMode="External"/><Relationship Id="rId2" Type="http://schemas.openxmlformats.org/officeDocument/2006/relationships/hyperlink" Target="https://velog.io/@ohzzi/Spring-DIIoC-%EC%8A%A4%ED%94%84%EB%A7%81%EC%9D%98-%EC%9D%98%EC%A1%B4%EC%84%B1-%EC%A3%BC%EC%9E%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candev.tistory.com/105" TargetMode="External"/><Relationship Id="rId11" Type="http://schemas.openxmlformats.org/officeDocument/2006/relationships/hyperlink" Target="https://mangkyu.tistory.com/173" TargetMode="External"/><Relationship Id="rId5" Type="http://schemas.openxmlformats.org/officeDocument/2006/relationships/hyperlink" Target="https://ittrue.tistory.com/221" TargetMode="External"/><Relationship Id="rId10" Type="http://schemas.openxmlformats.org/officeDocument/2006/relationships/hyperlink" Target="https://itcreator.tistory.com/102" TargetMode="External"/><Relationship Id="rId4" Type="http://schemas.openxmlformats.org/officeDocument/2006/relationships/hyperlink" Target="https://jaehee329.tistory.com/28" TargetMode="External"/><Relationship Id="rId9" Type="http://schemas.openxmlformats.org/officeDocument/2006/relationships/hyperlink" Target="https://sharonprogress.tistory.com/15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144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Bean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IoC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16724"/>
            <a:ext cx="9144000" cy="841075"/>
          </a:xfrm>
        </p:spPr>
        <p:txBody>
          <a:bodyPr/>
          <a:lstStyle/>
          <a:p>
            <a:r>
              <a:rPr lang="ko-KR" altLang="en-US" dirty="0" err="1" smtClean="0"/>
              <a:t>최제인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0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빈의 </a:t>
            </a:r>
            <a:r>
              <a:rPr lang="en-US" altLang="ko-KR" sz="2400" dirty="0" smtClean="0"/>
              <a:t>scope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singleton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3816" y="5129837"/>
            <a:ext cx="10540701" cy="1380565"/>
          </a:xfrm>
        </p:spPr>
        <p:txBody>
          <a:bodyPr>
            <a:normAutofit/>
          </a:bodyPr>
          <a:lstStyle/>
          <a:p>
            <a:r>
              <a:rPr lang="ko-KR" altLang="en-US" sz="1700" dirty="0" err="1" smtClean="0"/>
              <a:t>스코프란</a:t>
            </a:r>
            <a:r>
              <a:rPr lang="ko-KR" altLang="en-US" sz="1700" dirty="0" smtClean="0"/>
              <a:t> 빈이 존재할 수 있는 범위를 말한다</a:t>
            </a:r>
            <a:r>
              <a:rPr lang="en-US" altLang="ko-KR" sz="1700" dirty="0" smtClean="0"/>
              <a:t>.</a:t>
            </a:r>
          </a:p>
          <a:p>
            <a:r>
              <a:rPr lang="en-US" altLang="ko-KR" sz="1700" dirty="0" smtClean="0"/>
              <a:t>Singleton</a:t>
            </a:r>
            <a:r>
              <a:rPr lang="ko-KR" altLang="en-US" sz="1700" dirty="0" smtClean="0"/>
              <a:t>으로 설정이 가능하다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이 </a:t>
            </a:r>
            <a:r>
              <a:rPr lang="en-US" altLang="ko-KR" sz="1700" dirty="0" smtClean="0"/>
              <a:t>singleton </a:t>
            </a:r>
            <a:r>
              <a:rPr lang="ko-KR" altLang="en-US" sz="1700" dirty="0" smtClean="0"/>
              <a:t>설정을 하게 되면 스프링 컨테이너가 시작하고 종료가 될 때까지 유지하는 가장 넓은 범위를 가진다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1700" dirty="0" smtClean="0"/>
              <a:t>하나의 빈을 여러 클라이언트가 공유하며 사용한다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 smtClean="0"/>
          </a:p>
          <a:p>
            <a:endParaRPr lang="en-US" altLang="ko-KR" sz="1700" dirty="0"/>
          </a:p>
        </p:txBody>
      </p:sp>
      <p:pic>
        <p:nvPicPr>
          <p:cNvPr id="6146" name="Picture 2" descr="https://blog.kakaocdn.net/dn/zFfg4/btrLgFC5lKu/nSKR1eDUKNlJGDwkp8PSc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635" y="1105926"/>
            <a:ext cx="7044677" cy="377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빈의 </a:t>
            </a:r>
            <a:r>
              <a:rPr lang="en-US" altLang="ko-KR" sz="2400" dirty="0" smtClean="0"/>
              <a:t>scope</a:t>
            </a:r>
            <a:r>
              <a:rPr lang="ko-KR" altLang="en-US" sz="2400" dirty="0"/>
              <a:t>를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singleton</a:t>
            </a:r>
            <a:r>
              <a:rPr lang="ko-KR" altLang="en-US" sz="2400" dirty="0" smtClean="0"/>
              <a:t>로 설정하는 것이 가능한 이유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3840" y="871268"/>
            <a:ext cx="5708904" cy="5161979"/>
          </a:xfrm>
        </p:spPr>
        <p:txBody>
          <a:bodyPr>
            <a:normAutofit/>
          </a:bodyPr>
          <a:lstStyle/>
          <a:p>
            <a:endParaRPr lang="en-US" altLang="ko-KR" sz="1700" dirty="0"/>
          </a:p>
          <a:p>
            <a:r>
              <a:rPr lang="ko-KR" altLang="en-US" sz="1700" dirty="0" smtClean="0"/>
              <a:t>빈은 객체이기 때문에 </a:t>
            </a:r>
            <a:r>
              <a:rPr lang="ko-KR" altLang="en-US" sz="1700" dirty="0" err="1" smtClean="0"/>
              <a:t>힙</a:t>
            </a:r>
            <a:r>
              <a:rPr lang="ko-KR" altLang="en-US" sz="1700" dirty="0" smtClean="0"/>
              <a:t> 영역에 생성이 된다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1700" dirty="0" smtClean="0"/>
              <a:t>그렇기 때문에 어떤 스레드들이든지 접근할 수 있다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 smtClean="0"/>
          </a:p>
          <a:p>
            <a:endParaRPr lang="en-US" altLang="ko-KR" sz="1700" dirty="0"/>
          </a:p>
          <a:p>
            <a:r>
              <a:rPr lang="ko-KR" altLang="en-US" sz="1700" dirty="0" err="1" smtClean="0"/>
              <a:t>스레드마다</a:t>
            </a:r>
            <a:r>
              <a:rPr lang="ko-KR" altLang="en-US" sz="1700" dirty="0" smtClean="0"/>
              <a:t> 스택 영역이 있고 스레드가 실행되는 메서드 내부에서 사용되는 지역 변수를 저장할 수 있다</a:t>
            </a:r>
            <a:r>
              <a:rPr lang="en-US" altLang="ko-KR" sz="1700" dirty="0" smtClean="0"/>
              <a:t>. </a:t>
            </a:r>
          </a:p>
          <a:p>
            <a:r>
              <a:rPr lang="ko-KR" altLang="en-US" sz="1700" dirty="0" smtClean="0"/>
              <a:t>따라서 병렬적으로 실행되는 스레드가 서로의 변수를 덮어쓰지 않을 수 있다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 smtClean="0"/>
              <a:t>또 빈이 </a:t>
            </a:r>
            <a:r>
              <a:rPr lang="ko-KR" altLang="en-US" sz="1700" dirty="0" err="1" smtClean="0"/>
              <a:t>락을</a:t>
            </a:r>
            <a:r>
              <a:rPr lang="ko-KR" altLang="en-US" sz="1700" dirty="0" smtClean="0"/>
              <a:t> 걸지 않기 때문에 각 스레드의 </a:t>
            </a:r>
            <a:r>
              <a:rPr lang="en-US" altLang="ko-KR" sz="1700" dirty="0" smtClean="0"/>
              <a:t>PC</a:t>
            </a:r>
            <a:r>
              <a:rPr lang="ko-KR" altLang="en-US" sz="1700" dirty="0" smtClean="0"/>
              <a:t>가 같은 인스턴스를 바라 볼 수 있다</a:t>
            </a:r>
            <a:r>
              <a:rPr lang="en-US" altLang="ko-KR" sz="1700" dirty="0" smtClean="0"/>
              <a:t>. </a:t>
            </a:r>
          </a:p>
          <a:p>
            <a:r>
              <a:rPr lang="ko-KR" altLang="en-US" sz="1700" dirty="0" smtClean="0"/>
              <a:t>그래서 여러 스레드가 같은 메서드를 동시에 실행할 수 있는 것이다</a:t>
            </a:r>
            <a:r>
              <a:rPr lang="en-US" altLang="ko-KR" sz="1700" dirty="0" smtClean="0"/>
              <a:t>.</a:t>
            </a:r>
          </a:p>
          <a:p>
            <a:endParaRPr lang="ko-KR" altLang="en-US" sz="17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438" y="871267"/>
            <a:ext cx="6128267" cy="44268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5494" y="6146488"/>
            <a:ext cx="11681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Thread: pool-2-thread-1; bean instance: com.baeldung.concurrentrequest.ProductService@18333b93; product id: 1 has the name: Product 1</a:t>
            </a:r>
          </a:p>
          <a:p>
            <a:r>
              <a:rPr lang="en-US" altLang="ko-KR" sz="1400" dirty="0"/>
              <a:t>Thread: pool-2-thread-2; bean instance: com.baeldung.concurrentrequest.ProductService@18333b93; product id: 2 has the name: Product 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71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176273"/>
            <a:ext cx="9144000" cy="20075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Filter/Interceptor/AOP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16724"/>
            <a:ext cx="9144000" cy="841075"/>
          </a:xfrm>
        </p:spPr>
        <p:txBody>
          <a:bodyPr/>
          <a:lstStyle/>
          <a:p>
            <a:r>
              <a:rPr lang="ko-KR" altLang="en-US" dirty="0" err="1" smtClean="0"/>
              <a:t>최제인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Filter, Interceptor, AOP </a:t>
            </a:r>
            <a:r>
              <a:rPr lang="ko-KR" altLang="en-US" sz="2400" dirty="0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7847" y="4991989"/>
            <a:ext cx="10515600" cy="136297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Filter -&gt; Interceptor -&gt;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AOP </a:t>
            </a:r>
            <a:r>
              <a:rPr lang="ko-KR" altLang="en-US" sz="2000" dirty="0" smtClean="0"/>
              <a:t>순으로 실행된다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Filter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서블릿</a:t>
            </a:r>
            <a:r>
              <a:rPr lang="ko-KR" altLang="en-US" sz="2000" dirty="0" smtClean="0"/>
              <a:t> 컨테이너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톰캣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내에서 실행 되고 </a:t>
            </a:r>
            <a:r>
              <a:rPr lang="en-US" altLang="ko-KR" sz="2000" dirty="0" smtClean="0"/>
              <a:t>Interceptor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AOP</a:t>
            </a:r>
            <a:r>
              <a:rPr lang="ko-KR" altLang="en-US" sz="2000" dirty="0" smtClean="0"/>
              <a:t>는 스프링 컨테이너 내에서 실행 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8200" name="Picture 8" descr="https://t1.daumcdn.net/cfile/tistory/9983FB455BB4E5D3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88" y="831366"/>
            <a:ext cx="9601200" cy="365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2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Filter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7212" y="948906"/>
            <a:ext cx="5266765" cy="5550505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톰캣과</a:t>
            </a:r>
            <a:r>
              <a:rPr lang="ko-KR" altLang="en-US" sz="1800" dirty="0" smtClean="0"/>
              <a:t> 같은 웹 컨테이너에 의해서 관리가 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err="1" smtClean="0"/>
              <a:t>디스패처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서블릿</a:t>
            </a:r>
            <a:r>
              <a:rPr lang="ko-KR" altLang="en-US" sz="1800" dirty="0" smtClean="0"/>
              <a:t> 이전에 </a:t>
            </a:r>
            <a:r>
              <a:rPr lang="en-US" altLang="ko-KR" sz="1800" dirty="0" err="1" smtClean="0"/>
              <a:t>HttpServletRequest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내용을 변경할 수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또 처리 후에 </a:t>
            </a:r>
            <a:r>
              <a:rPr lang="en-US" altLang="ko-KR" sz="1800" dirty="0" err="1" smtClean="0"/>
              <a:t>HttpServletResponse</a:t>
            </a:r>
            <a:r>
              <a:rPr lang="ko-KR" altLang="en-US" sz="1800" dirty="0" smtClean="0"/>
              <a:t>을 클라이언트에게 주고자 할 때에도 변경할 수 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요청 흐름 </a:t>
            </a:r>
            <a:endParaRPr lang="en-US" altLang="ko-KR" sz="1800" dirty="0"/>
          </a:p>
          <a:p>
            <a:r>
              <a:rPr lang="ko-KR" altLang="en-US" sz="1800" dirty="0"/>
              <a:t>클라이언트 </a:t>
            </a:r>
            <a:r>
              <a:rPr lang="en-US" altLang="ko-KR" sz="1800" dirty="0"/>
              <a:t>-&gt; </a:t>
            </a:r>
            <a:r>
              <a:rPr lang="ko-KR" altLang="en-US" sz="1800" dirty="0"/>
              <a:t>요청 </a:t>
            </a:r>
            <a:r>
              <a:rPr lang="en-US" altLang="ko-KR" sz="1800" dirty="0"/>
              <a:t>-&gt; </a:t>
            </a:r>
            <a:r>
              <a:rPr lang="en-US" altLang="ko-KR" sz="1800" dirty="0" err="1"/>
              <a:t>HttpServletRequest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HttpServletResponse</a:t>
            </a:r>
            <a:r>
              <a:rPr lang="en-US" altLang="ko-KR" sz="1800" dirty="0"/>
              <a:t> </a:t>
            </a:r>
            <a:r>
              <a:rPr lang="ko-KR" altLang="en-US" sz="1800" dirty="0"/>
              <a:t>생성 </a:t>
            </a:r>
            <a:r>
              <a:rPr lang="en-US" altLang="ko-KR" sz="1800" dirty="0"/>
              <a:t>-&gt; Filter -&gt; </a:t>
            </a:r>
            <a:r>
              <a:rPr lang="ko-KR" altLang="en-US" sz="1800" dirty="0" err="1"/>
              <a:t>요청처리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Servlet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WebFilter</a:t>
            </a:r>
            <a:r>
              <a:rPr lang="en-US" altLang="ko-KR" sz="1800" dirty="0" smtClean="0"/>
              <a:t>(“</a:t>
            </a:r>
            <a:r>
              <a:rPr lang="en-US" altLang="ko-KR" sz="1800" dirty="0" err="1" smtClean="0"/>
              <a:t>url</a:t>
            </a:r>
            <a:r>
              <a:rPr lang="ko-KR" altLang="en-US" sz="1800" dirty="0" smtClean="0"/>
              <a:t>패턴</a:t>
            </a:r>
            <a:r>
              <a:rPr lang="en-US" altLang="ko-KR" sz="1800" dirty="0" smtClean="0"/>
              <a:t>“)</a:t>
            </a:r>
            <a:r>
              <a:rPr lang="ko-KR" altLang="en-US" sz="1800" dirty="0" smtClean="0"/>
              <a:t>으로 필터 클래스를 등록할 수 있고 패턴에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일치하는 요청이 있을 경우 해당 요청을 필터링한다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Filter</a:t>
            </a:r>
            <a:r>
              <a:rPr lang="ko-KR" altLang="en-US" sz="1800" dirty="0"/>
              <a:t>는 주로 </a:t>
            </a:r>
            <a:r>
              <a:rPr lang="en-US" altLang="ko-KR" sz="1800" dirty="0"/>
              <a:t>XSS</a:t>
            </a:r>
            <a:r>
              <a:rPr lang="ko-KR" altLang="en-US" sz="1800" dirty="0"/>
              <a:t>방어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변환처리</a:t>
            </a:r>
            <a:r>
              <a:rPr lang="en-US" altLang="ko-KR" sz="1800" dirty="0"/>
              <a:t>, </a:t>
            </a:r>
            <a:r>
              <a:rPr lang="ko-KR" altLang="en-US" sz="1800" dirty="0"/>
              <a:t>요청에 대한 인증</a:t>
            </a:r>
            <a:r>
              <a:rPr lang="en-US" altLang="ko-KR" sz="1800" dirty="0"/>
              <a:t>, </a:t>
            </a:r>
            <a:r>
              <a:rPr lang="ko-KR" altLang="en-US" sz="1800" dirty="0"/>
              <a:t>권한 </a:t>
            </a:r>
            <a:r>
              <a:rPr lang="ko-KR" altLang="en-US" sz="1800" dirty="0" err="1"/>
              <a:t>체크등을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하는데에</a:t>
            </a:r>
            <a:r>
              <a:rPr lang="ko-KR" altLang="en-US" sz="1800" dirty="0"/>
              <a:t> 쓰인다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9218" name="Picture 2" descr="https://blog.kakaocdn.net/dn/od6g6/btr5rfF9ztI/RtxgvcI7iZ8iZOcwSRj7Y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882" y="3724158"/>
            <a:ext cx="3881532" cy="31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97" y="0"/>
            <a:ext cx="6177803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Interceptor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482" y="948906"/>
            <a:ext cx="5600402" cy="5514647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스프링에서 제공하는 기술이다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스프링 컨테이너 내에서 동작한다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err="1" smtClean="0"/>
              <a:t>디스패처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서블릿이</a:t>
            </a:r>
            <a:r>
              <a:rPr lang="ko-KR" altLang="en-US" sz="1800" dirty="0" smtClean="0"/>
              <a:t> 컨트롤러를 호출하기 전과 후에 요청과 응답을 가공할 수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또 스프링에서 관리하기 대문에 스프링 내의 모든 객체에 접근이 가능하다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err="1" smtClean="0"/>
              <a:t>HandlerInterceptor</a:t>
            </a:r>
            <a:r>
              <a:rPr lang="ko-KR" altLang="en-US" sz="1800" dirty="0" smtClean="0"/>
              <a:t>의 메서드를 구현해서 사용한다</a:t>
            </a:r>
            <a:r>
              <a:rPr lang="en-US" altLang="ko-KR" sz="1800" dirty="0" smtClean="0"/>
              <a:t>. Filter</a:t>
            </a:r>
            <a:r>
              <a:rPr lang="ko-KR" altLang="en-US" sz="1800" dirty="0" smtClean="0"/>
              <a:t>와 유사하게 </a:t>
            </a:r>
            <a:r>
              <a:rPr lang="en-US" altLang="ko-KR" sz="1800" dirty="0" err="1" smtClean="0"/>
              <a:t>HttpServletRequest</a:t>
            </a:r>
            <a:r>
              <a:rPr lang="en-US" altLang="ko-KR" sz="1800" dirty="0" smtClean="0"/>
              <a:t>,</a:t>
            </a:r>
            <a:r>
              <a:rPr lang="en-US" altLang="ko-KR" sz="1800" dirty="0"/>
              <a:t> </a:t>
            </a:r>
            <a:r>
              <a:rPr lang="en-US" altLang="ko-KR" sz="1800" dirty="0" err="1" smtClean="0"/>
              <a:t>HttpServletResponse</a:t>
            </a:r>
            <a:r>
              <a:rPr lang="ko-KR" altLang="en-US" sz="1800" dirty="0" smtClean="0"/>
              <a:t>를 인자로 받는다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err="1" smtClean="0"/>
              <a:t>preHandle</a:t>
            </a:r>
            <a:r>
              <a:rPr lang="ko-KR" altLang="en-US" sz="1800" dirty="0" smtClean="0"/>
              <a:t>은 지정된 컨트롤러 동작 이전에 가로채는 역할을 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err="1" smtClean="0"/>
              <a:t>postHandle</a:t>
            </a:r>
            <a:r>
              <a:rPr lang="ko-KR" altLang="en-US" sz="1800" dirty="0" smtClean="0"/>
              <a:t>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지정된 컨트롤러의 동작 이후에 처리한다</a:t>
            </a:r>
            <a:r>
              <a:rPr lang="en-US" altLang="ko-KR" sz="1800" dirty="0" smtClean="0"/>
              <a:t>. </a:t>
            </a:r>
          </a:p>
          <a:p>
            <a:r>
              <a:rPr lang="en-US" altLang="ko-KR" sz="1800" dirty="0" err="1" smtClean="0"/>
              <a:t>afterCompletion</a:t>
            </a:r>
            <a:r>
              <a:rPr lang="ko-KR" altLang="en-US" sz="1800" dirty="0" smtClean="0"/>
              <a:t>은 </a:t>
            </a:r>
            <a:r>
              <a:rPr lang="ko-KR" altLang="en-US" sz="1800" dirty="0" err="1" smtClean="0"/>
              <a:t>디스패처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서블릿의</a:t>
            </a:r>
            <a:r>
              <a:rPr lang="ko-KR" altLang="en-US" sz="1800" dirty="0" smtClean="0"/>
              <a:t> 화면 처리가 완료된 상태에서 처리한다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293" y="4477310"/>
            <a:ext cx="3941349" cy="22462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884" y="145677"/>
            <a:ext cx="6206116" cy="30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AOP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238596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객체지향 </a:t>
            </a:r>
            <a:r>
              <a:rPr lang="ko-KR" altLang="en-US" sz="2000" dirty="0"/>
              <a:t>프로그래밍을 보완하기 위해 </a:t>
            </a:r>
            <a:r>
              <a:rPr lang="ko-KR" altLang="en-US" sz="2000" dirty="0" smtClean="0"/>
              <a:t>쓰인다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어떤 </a:t>
            </a:r>
            <a:r>
              <a:rPr lang="ko-KR" altLang="en-US" sz="2000" dirty="0" err="1"/>
              <a:t>로직을</a:t>
            </a:r>
            <a:r>
              <a:rPr lang="ko-KR" altLang="en-US" sz="2000" dirty="0"/>
              <a:t> 기준으로 핵심적인 관점</a:t>
            </a:r>
            <a:r>
              <a:rPr lang="en-US" altLang="ko-KR" sz="2000" dirty="0"/>
              <a:t>, </a:t>
            </a:r>
            <a:r>
              <a:rPr lang="ko-KR" altLang="en-US" sz="2000" dirty="0"/>
              <a:t>부가적인 관점으로 나눠보고 그 관점을 기준으로 각각 모듈화 하겠다는 </a:t>
            </a:r>
            <a:r>
              <a:rPr lang="ko-KR" altLang="en-US" sz="2000" dirty="0" smtClean="0"/>
              <a:t>의미이다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여러 곳에서 쓰이는 공통 부분 코드를 </a:t>
            </a:r>
            <a:r>
              <a:rPr lang="ko-KR" altLang="en-US" sz="2000" dirty="0" err="1" smtClean="0"/>
              <a:t>모듈화한</a:t>
            </a:r>
            <a:r>
              <a:rPr lang="ko-KR" altLang="en-US" sz="2000" dirty="0" smtClean="0"/>
              <a:t> 것을 </a:t>
            </a:r>
            <a:r>
              <a:rPr lang="en-US" altLang="ko-KR" sz="2000" dirty="0" smtClean="0"/>
              <a:t>Aspect</a:t>
            </a:r>
            <a:r>
              <a:rPr lang="ko-KR" altLang="en-US" sz="2000" dirty="0" smtClean="0"/>
              <a:t>라고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en-US" altLang="ko-KR" sz="2000" dirty="0" smtClean="0"/>
              <a:t>Aspect</a:t>
            </a:r>
            <a:r>
              <a:rPr lang="ko-KR" altLang="en-US" sz="2000" dirty="0" smtClean="0"/>
              <a:t>가 필요한 지점에 적용한다</a:t>
            </a:r>
            <a:r>
              <a:rPr lang="en-US" altLang="ko-KR" sz="2000" smtClean="0"/>
              <a:t>. 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66" y="2853858"/>
            <a:ext cx="7834593" cy="36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Filter/ Interceptor/ AOP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514647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Filter</a:t>
            </a:r>
          </a:p>
          <a:p>
            <a:r>
              <a:rPr lang="ko-KR" altLang="en-US" sz="2000" dirty="0"/>
              <a:t>일반적으로 스프링과 무관하게 전역적으로 처리해야 하는 작업들을 </a:t>
            </a:r>
            <a:r>
              <a:rPr lang="ko-KR" altLang="en-US" sz="2000" dirty="0" smtClean="0"/>
              <a:t>처리할 때 </a:t>
            </a:r>
            <a:r>
              <a:rPr lang="ko-KR" altLang="en-US" sz="2000" dirty="0"/>
              <a:t>사용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Interceptor</a:t>
            </a:r>
          </a:p>
          <a:p>
            <a:r>
              <a:rPr lang="en-US" altLang="ko-KR" sz="2000" dirty="0" smtClean="0"/>
              <a:t>Filter</a:t>
            </a:r>
            <a:r>
              <a:rPr lang="ko-KR" altLang="en-US" sz="2000" dirty="0" smtClean="0"/>
              <a:t>와는 달리 </a:t>
            </a:r>
            <a:r>
              <a:rPr lang="en-US" altLang="ko-KR" sz="2000" dirty="0" err="1" smtClean="0"/>
              <a:t>HttpServletRequest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HttpServletResponse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자체 객체를 조작할 수는 없다</a:t>
            </a:r>
            <a:endParaRPr lang="en-US" altLang="ko-KR" sz="2000" dirty="0" smtClean="0"/>
          </a:p>
          <a:p>
            <a:r>
              <a:rPr lang="en-US" altLang="ko-KR" sz="2000" dirty="0" smtClean="0"/>
              <a:t>Filter</a:t>
            </a:r>
            <a:r>
              <a:rPr lang="ko-KR" altLang="en-US" sz="2000" dirty="0"/>
              <a:t>와는 달리 </a:t>
            </a:r>
            <a:r>
              <a:rPr lang="ko-KR" altLang="en-US" sz="2000" dirty="0" smtClean="0"/>
              <a:t>스프링의 빈에 접근이 가능하다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AOP</a:t>
            </a:r>
          </a:p>
          <a:p>
            <a:r>
              <a:rPr lang="en-US" altLang="ko-KR" sz="2000" dirty="0"/>
              <a:t>I</a:t>
            </a:r>
            <a:r>
              <a:rPr lang="en-US" altLang="ko-KR" sz="2000" dirty="0" smtClean="0"/>
              <a:t>nterceptor</a:t>
            </a:r>
            <a:r>
              <a:rPr lang="ko-KR" altLang="en-US" sz="2000" dirty="0"/>
              <a:t>나 </a:t>
            </a:r>
            <a:r>
              <a:rPr lang="en-US" altLang="ko-KR" sz="2000" dirty="0"/>
              <a:t>Filter</a:t>
            </a:r>
            <a:r>
              <a:rPr lang="ko-KR" altLang="en-US" sz="2000" dirty="0"/>
              <a:t>와는 달리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전후의 지점에 자유롭게 설정이 가능하다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Interceptor</a:t>
            </a:r>
            <a:r>
              <a:rPr lang="ko-KR" altLang="en-US" sz="2000" dirty="0"/>
              <a:t>와 </a:t>
            </a:r>
            <a:r>
              <a:rPr lang="en-US" altLang="ko-KR" sz="2000" dirty="0"/>
              <a:t>Filter</a:t>
            </a:r>
            <a:r>
              <a:rPr lang="ko-KR" altLang="en-US" sz="2000" dirty="0"/>
              <a:t>는 주소</a:t>
            </a:r>
            <a:r>
              <a:rPr lang="en-US" altLang="ko-KR" sz="2000" dirty="0"/>
              <a:t>(URL)</a:t>
            </a:r>
            <a:r>
              <a:rPr lang="ko-KR" altLang="en-US" sz="2000" dirty="0"/>
              <a:t>로 대상을 구분해서 걸러내야하는 반면</a:t>
            </a:r>
            <a:r>
              <a:rPr lang="en-US" altLang="ko-KR" sz="2000" dirty="0" smtClean="0"/>
              <a:t>, AOP</a:t>
            </a:r>
            <a:r>
              <a:rPr lang="ko-KR" altLang="en-US" sz="2000" dirty="0"/>
              <a:t>는 주소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파라미터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애노테이션</a:t>
            </a:r>
            <a:r>
              <a:rPr lang="ko-KR" altLang="en-US" sz="2000" dirty="0"/>
              <a:t> 등 </a:t>
            </a:r>
            <a:r>
              <a:rPr lang="en-US" altLang="ko-KR" sz="2000" dirty="0" err="1"/>
              <a:t>PointCut</a:t>
            </a:r>
            <a:r>
              <a:rPr lang="ko-KR" altLang="en-US" sz="2000" dirty="0"/>
              <a:t>이 지원하는 다양한 방법으로 대상을 지정할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Interceptor</a:t>
            </a:r>
            <a:r>
              <a:rPr lang="ko-KR" altLang="en-US" sz="2000" dirty="0"/>
              <a:t>나 </a:t>
            </a:r>
            <a:r>
              <a:rPr lang="en-US" altLang="ko-KR" sz="2000" dirty="0"/>
              <a:t>Filter</a:t>
            </a:r>
            <a:r>
              <a:rPr lang="ko-KR" altLang="en-US" sz="2000" dirty="0"/>
              <a:t>와는 </a:t>
            </a:r>
            <a:r>
              <a:rPr lang="ko-KR" altLang="en-US" sz="2000" dirty="0" smtClean="0"/>
              <a:t>달리 </a:t>
            </a:r>
            <a:r>
              <a:rPr lang="en-US" altLang="ko-KR" sz="2000" dirty="0" err="1"/>
              <a:t>HttpServletRequest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HttpServletResponse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접근이 어렵다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19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출처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514647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000" dirty="0">
                <a:hlinkClick r:id="rId2"/>
              </a:rPr>
              <a:t>https://velog.io/@ohzzi/Spring-DIIoC-%EC%8A%A4%ED%94%84%EB%A7%81%EC%9D%98-%EC%9D%98%EC%A1%B4%EC%84%B1-%</a:t>
            </a:r>
            <a:r>
              <a:rPr lang="en-US" altLang="ko-KR" sz="2000" dirty="0" smtClean="0">
                <a:hlinkClick r:id="rId2"/>
              </a:rPr>
              <a:t>EC%A3%BC%EC%9E%85</a:t>
            </a:r>
            <a:endParaRPr lang="en-US" altLang="ko-KR" sz="2000" dirty="0" smtClean="0"/>
          </a:p>
          <a:p>
            <a:r>
              <a:rPr lang="en-US" altLang="ko-KR" sz="2000" dirty="0">
                <a:hlinkClick r:id="rId3"/>
              </a:rPr>
              <a:t>https://velog.io/@suyeon-jin/%EB%A6%AC%ED%94%8C%EB%A0%89%EC%85%98-%EC%8A%A4%ED%94%84%EB%A7%81%EC%9D%98-DI%EB%8A%94-%EC%96%B4%EB%96%BB%EA%B2%8C-%</a:t>
            </a:r>
            <a:r>
              <a:rPr lang="en-US" altLang="ko-KR" sz="2000" dirty="0" smtClean="0">
                <a:hlinkClick r:id="rId3"/>
              </a:rPr>
              <a:t>EB%8F%99%EC%9E%91%ED%95%98%EB%8A%94%EA%B1%B8%EA%B9%8C</a:t>
            </a:r>
            <a:endParaRPr lang="en-US" altLang="ko-KR" sz="2000" dirty="0" smtClean="0"/>
          </a:p>
          <a:p>
            <a:r>
              <a:rPr lang="en-US" altLang="ko-KR" sz="2000" dirty="0">
                <a:hlinkClick r:id="rId4"/>
              </a:rPr>
              <a:t>https://</a:t>
            </a:r>
            <a:r>
              <a:rPr lang="en-US" altLang="ko-KR" sz="2000" dirty="0" smtClean="0">
                <a:hlinkClick r:id="rId4"/>
              </a:rPr>
              <a:t>jaehee329.tistory.com/28</a:t>
            </a:r>
            <a:endParaRPr lang="en-US" altLang="ko-KR" sz="2000" dirty="0" smtClean="0"/>
          </a:p>
          <a:p>
            <a:r>
              <a:rPr lang="en-US" altLang="ko-KR" sz="2000" dirty="0">
                <a:hlinkClick r:id="rId5"/>
              </a:rPr>
              <a:t>https://</a:t>
            </a:r>
            <a:r>
              <a:rPr lang="en-US" altLang="ko-KR" sz="2000" dirty="0" smtClean="0">
                <a:hlinkClick r:id="rId5"/>
              </a:rPr>
              <a:t>ittrue.tistory.com/221</a:t>
            </a:r>
            <a:endParaRPr lang="en-US" altLang="ko-KR" sz="2000" dirty="0" smtClean="0"/>
          </a:p>
          <a:p>
            <a:r>
              <a:rPr lang="en-US" altLang="ko-KR" sz="2000" dirty="0"/>
              <a:t>https://velog.io/@mohai2618/%EC%8A%A4%ED%94%84%EB%A7%81%EC%9D%98-%EC%8B%B1%EA%B8%80%ED%84%B4-%EB%B9%88%EC%9D%80-%EC%96%B4%EB%96%BB%EA%B2%8C-%EB%8F%99%EC%8B%9C%EC%84%B1-%EC%9A%94%EC%B2%AD%EC%9D%84-%EC%B2%98%EB%A6%AC%ED%95%A0-%EC%88%98-%</a:t>
            </a:r>
            <a:r>
              <a:rPr lang="en-US" altLang="ko-KR" sz="2000" dirty="0" smtClean="0"/>
              <a:t>EC%9E%88%EB%8A%94%EA%B0%80</a:t>
            </a:r>
          </a:p>
          <a:p>
            <a:r>
              <a:rPr lang="en-US" altLang="ko-KR" sz="2000" dirty="0">
                <a:hlinkClick r:id="rId6"/>
              </a:rPr>
              <a:t>https://</a:t>
            </a:r>
            <a:r>
              <a:rPr lang="en-US" altLang="ko-KR" sz="2000" dirty="0" smtClean="0">
                <a:hlinkClick r:id="rId6"/>
              </a:rPr>
              <a:t>wecandev.tistory.com/105</a:t>
            </a:r>
            <a:endParaRPr lang="en-US" altLang="ko-KR" sz="2000" dirty="0" smtClean="0"/>
          </a:p>
          <a:p>
            <a:r>
              <a:rPr lang="en-US" altLang="ko-KR" sz="2000" dirty="0">
                <a:hlinkClick r:id="rId7"/>
              </a:rPr>
              <a:t>https://</a:t>
            </a:r>
            <a:r>
              <a:rPr lang="en-US" altLang="ko-KR" sz="2000" dirty="0" smtClean="0">
                <a:hlinkClick r:id="rId7"/>
              </a:rPr>
              <a:t>mangkyu.tistory.com/117</a:t>
            </a:r>
            <a:endParaRPr lang="en-US" altLang="ko-KR" sz="2000" dirty="0" smtClean="0"/>
          </a:p>
          <a:p>
            <a:r>
              <a:rPr lang="en-US" altLang="ko-KR" sz="2000" dirty="0">
                <a:hlinkClick r:id="rId8"/>
              </a:rPr>
              <a:t>https://</a:t>
            </a:r>
            <a:r>
              <a:rPr lang="en-US" altLang="ko-KR" sz="2000" dirty="0" smtClean="0">
                <a:hlinkClick r:id="rId8"/>
              </a:rPr>
              <a:t>private-space.tistory.com/85#bean%20instance%20%EC%A0%80%EC%9E%A5%20%EC%8B%9C%EC%A0%90-1</a:t>
            </a:r>
            <a:endParaRPr lang="en-US" altLang="ko-KR" sz="2000" dirty="0" smtClean="0"/>
          </a:p>
          <a:p>
            <a:r>
              <a:rPr lang="en-US" altLang="ko-KR" sz="2000" dirty="0">
                <a:hlinkClick r:id="rId9"/>
              </a:rPr>
              <a:t>https://</a:t>
            </a:r>
            <a:r>
              <a:rPr lang="en-US" altLang="ko-KR" sz="2000" dirty="0" smtClean="0">
                <a:hlinkClick r:id="rId9"/>
              </a:rPr>
              <a:t>sharonprogress.tistory.com/150</a:t>
            </a:r>
            <a:endParaRPr lang="en-US" altLang="ko-KR" sz="2000" dirty="0" smtClean="0"/>
          </a:p>
          <a:p>
            <a:r>
              <a:rPr lang="en-US" altLang="ko-KR" sz="2000" dirty="0">
                <a:hlinkClick r:id="rId10"/>
              </a:rPr>
              <a:t>https://</a:t>
            </a:r>
            <a:r>
              <a:rPr lang="en-US" altLang="ko-KR" sz="2000" dirty="0" smtClean="0">
                <a:hlinkClick r:id="rId10"/>
              </a:rPr>
              <a:t>itcreator.tistory.com/102</a:t>
            </a:r>
            <a:endParaRPr lang="en-US" altLang="ko-KR" sz="2000" dirty="0" smtClean="0"/>
          </a:p>
          <a:p>
            <a:r>
              <a:rPr lang="en-US" altLang="ko-KR" sz="2000" dirty="0">
                <a:hlinkClick r:id="rId11"/>
              </a:rPr>
              <a:t>https://</a:t>
            </a:r>
            <a:r>
              <a:rPr lang="en-US" altLang="ko-KR" sz="2000" dirty="0" smtClean="0">
                <a:hlinkClick r:id="rId11"/>
              </a:rPr>
              <a:t>mangkyu.tistory.com/173</a:t>
            </a:r>
            <a:endParaRPr lang="en-US" altLang="ko-KR" sz="2000" dirty="0" smtClean="0"/>
          </a:p>
          <a:p>
            <a:r>
              <a:rPr lang="en-US" altLang="ko-KR" sz="2000" dirty="0">
                <a:hlinkClick r:id="rId12"/>
              </a:rPr>
              <a:t>https://</a:t>
            </a:r>
            <a:r>
              <a:rPr lang="en-US" altLang="ko-KR" sz="2000" dirty="0" smtClean="0">
                <a:hlinkClick r:id="rId12"/>
              </a:rPr>
              <a:t>goddaehee.tistory.com/154</a:t>
            </a:r>
            <a:endParaRPr lang="en-US" altLang="ko-KR" sz="2000" dirty="0" smtClean="0"/>
          </a:p>
          <a:p>
            <a:r>
              <a:rPr lang="en-US" altLang="ko-KR" sz="2000" dirty="0"/>
              <a:t>https://velog.io/@developer_khj/Spring-AOP-%EA%B0%9C%EB%85%90%EA%B3%BC-Spring-AOP%EC%A0%81%EC%9A%A9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24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DI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DI </a:t>
            </a:r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r>
              <a:rPr lang="en-US" altLang="ko-KR" dirty="0" smtClean="0"/>
              <a:t>Bean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life cycle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9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스프링이란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136297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POJO </a:t>
            </a:r>
            <a:r>
              <a:rPr lang="ko-KR" altLang="en-US" sz="2000" dirty="0" smtClean="0"/>
              <a:t>기반의 엔터프라이즈 애플리케이션이다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자바 애플리케이션을 개발하는데 필요한 하부구조를 포괄적으로 제공한다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하부구조를 처리하기 때문에 개발자는 애플리케이션에 집중할 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807" y="2592928"/>
            <a:ext cx="5297583" cy="325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16148" y="2093976"/>
            <a:ext cx="5948660" cy="4764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주요 특징</a:t>
            </a: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 smtClean="0"/>
              <a:t>의존 관계 주입</a:t>
            </a:r>
            <a:r>
              <a:rPr lang="en-US" altLang="ko-KR" sz="2000" b="1" dirty="0" smtClean="0"/>
              <a:t>(Dependency Injection)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관점 중심 프로그래밍 </a:t>
            </a:r>
            <a:r>
              <a:rPr lang="en-US" altLang="ko-KR" sz="2000" dirty="0" smtClean="0"/>
              <a:t>(Aspect Oriented Programming)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이식 가능한 서비스 추상화 </a:t>
            </a:r>
            <a:r>
              <a:rPr lang="en-US" altLang="ko-KR" sz="2000" dirty="0" smtClean="0"/>
              <a:t>(Portable Service Abstraction)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r>
              <a:rPr lang="ko-KR" altLang="en-US" sz="1800" dirty="0" smtClean="0"/>
              <a:t>스프링은 주요 특징인 이 세가지 기술을 지원하여 </a:t>
            </a:r>
            <a:r>
              <a:rPr lang="en-US" altLang="ko-KR" sz="1800" dirty="0" smtClean="0"/>
              <a:t>POJO</a:t>
            </a:r>
            <a:r>
              <a:rPr lang="ko-KR" altLang="en-US" sz="1800" dirty="0" smtClean="0"/>
              <a:t>를 개발하는 것을 지향한다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/>
              <a:t>객체 지향적인 원리에 충실하면서 환경과 기술에 종속되지 않고</a:t>
            </a:r>
            <a:r>
              <a:rPr lang="en-US" altLang="ko-KR" sz="1800" dirty="0"/>
              <a:t>, </a:t>
            </a:r>
            <a:r>
              <a:rPr lang="ko-KR" altLang="en-US" sz="1800" dirty="0"/>
              <a:t>필요에 따라 재활용될 수 있는 방식으로 설계된 </a:t>
            </a:r>
            <a:r>
              <a:rPr lang="ko-KR" altLang="en-US" sz="1800" dirty="0" smtClean="0"/>
              <a:t>객체</a:t>
            </a:r>
            <a:endParaRPr lang="en-US" altLang="ko-KR" sz="1800" dirty="0" smtClean="0"/>
          </a:p>
          <a:p>
            <a:r>
              <a:rPr lang="en-US" altLang="ko-KR" sz="1800" dirty="0" smtClean="0"/>
              <a:t>POJO : Plain Old Java Object</a:t>
            </a:r>
          </a:p>
        </p:txBody>
      </p:sp>
    </p:spTree>
    <p:extLst>
      <p:ext uri="{BB962C8B-B14F-4D97-AF65-F5344CB8AC3E}">
        <p14:creationId xmlns:p14="http://schemas.microsoft.com/office/powerpoint/2010/main" val="328450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DI</a:t>
            </a:r>
            <a:r>
              <a:rPr lang="ko-KR" altLang="en-US" sz="2400" dirty="0" smtClean="0"/>
              <a:t>란</a:t>
            </a:r>
            <a:r>
              <a:rPr lang="en-US" altLang="ko-KR" sz="2400" dirty="0" smtClean="0"/>
              <a:t>? (</a:t>
            </a:r>
            <a:r>
              <a:rPr lang="ko-KR" altLang="en-US" sz="2400" dirty="0" smtClean="0"/>
              <a:t>의존성 주입이란</a:t>
            </a:r>
            <a:r>
              <a:rPr lang="en-US" altLang="ko-KR" sz="2400" dirty="0" smtClean="0"/>
              <a:t>?)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15456"/>
            <a:ext cx="5631611" cy="568360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디자인패턴이다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객체의 의존성이 외부에 의해 주입된다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일반적으로 프레임워크 없이 개발을 할 때는 개발자가 직접 객체들 사이의 의존관계를 설정했다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클래스 내에서 다른 클래스의 객체를 호출하고 필드로 설정하는 등의 방식으로 직접적인 코드로 서로 연결되어 있었다</a:t>
            </a:r>
            <a:r>
              <a:rPr lang="en-US" altLang="ko-KR" sz="1800" dirty="0" smtClean="0"/>
              <a:t>. 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예시에서 만약 </a:t>
            </a:r>
            <a:r>
              <a:rPr lang="en-US" altLang="ko-KR" sz="1800" dirty="0" smtClean="0"/>
              <a:t>Cat</a:t>
            </a:r>
            <a:r>
              <a:rPr lang="ko-KR" altLang="en-US" sz="1800" dirty="0" smtClean="0"/>
              <a:t>으로 변경하고자 하면 코드를 직접적으로 수정해야 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/>
              <a:t>그렇기 때문에 높은 결합도가 </a:t>
            </a:r>
            <a:r>
              <a:rPr lang="en-US" altLang="ko-KR" sz="1800" dirty="0" err="1"/>
              <a:t>PetOwner</a:t>
            </a:r>
            <a:r>
              <a:rPr lang="ko-KR" altLang="en-US" sz="1800" dirty="0"/>
              <a:t>과 </a:t>
            </a:r>
            <a:r>
              <a:rPr lang="en-US" altLang="ko-KR" sz="1800" dirty="0" err="1"/>
              <a:t>AnimalType</a:t>
            </a:r>
            <a:r>
              <a:rPr lang="en-US" altLang="ko-KR" sz="1800" dirty="0"/>
              <a:t> </a:t>
            </a:r>
            <a:r>
              <a:rPr lang="ko-KR" altLang="en-US" sz="1800" dirty="0"/>
              <a:t>객체 사이에 생기게 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en-US" altLang="ko-KR" sz="1800" dirty="0" smtClean="0"/>
          </a:p>
          <a:p>
            <a:r>
              <a:rPr lang="en-US" altLang="ko-KR" sz="1800" dirty="0" err="1"/>
              <a:t>IoC</a:t>
            </a:r>
            <a:r>
              <a:rPr lang="ko-KR" altLang="en-US" sz="1800" dirty="0"/>
              <a:t>와의 관계성 </a:t>
            </a:r>
            <a:r>
              <a:rPr lang="en-US" altLang="ko-KR" sz="1800" dirty="0"/>
              <a:t>( Injection of Control)</a:t>
            </a:r>
          </a:p>
          <a:p>
            <a:r>
              <a:rPr lang="en-US" altLang="ko-KR" sz="1800" dirty="0" err="1"/>
              <a:t>IoC</a:t>
            </a:r>
            <a:r>
              <a:rPr lang="ko-KR" altLang="en-US" sz="1800" dirty="0"/>
              <a:t>는 제어의 역전을 뜻한다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IoC</a:t>
            </a:r>
            <a:r>
              <a:rPr lang="ko-KR" altLang="en-US" sz="1800" dirty="0"/>
              <a:t>는 이런 개념을 말하는 것이고 </a:t>
            </a:r>
            <a:endParaRPr lang="en-US" altLang="ko-KR" sz="1800" dirty="0"/>
          </a:p>
          <a:p>
            <a:r>
              <a:rPr lang="ko-KR" altLang="en-US" sz="1800" dirty="0"/>
              <a:t>이 개념을 만족하는 디자인 패턴 중에 하나가 </a:t>
            </a:r>
            <a:r>
              <a:rPr lang="en-US" altLang="ko-KR" sz="1800" dirty="0"/>
              <a:t>DI</a:t>
            </a:r>
            <a:r>
              <a:rPr lang="ko-KR" altLang="en-US" sz="1800" dirty="0"/>
              <a:t>인 것이다</a:t>
            </a:r>
            <a:r>
              <a:rPr lang="en-US" altLang="ko-KR" sz="1800" dirty="0"/>
              <a:t>. </a:t>
            </a:r>
          </a:p>
          <a:p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052417" y="1112187"/>
            <a:ext cx="47982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/>
              </a:rPr>
              <a:t>PetOwner</a:t>
            </a:r>
            <a:r>
              <a:rPr lang="en-US" altLang="ko-KR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dirty="0" smtClean="0">
                <a:solidFill>
                  <a:srgbClr val="7F0055"/>
                </a:solidFill>
                <a:latin typeface="Consolas"/>
              </a:rPr>
              <a:t>    private </a:t>
            </a:r>
            <a:r>
              <a:rPr lang="en-US" altLang="ko-KR" dirty="0" err="1" smtClean="0">
                <a:solidFill>
                  <a:srgbClr val="000000"/>
                </a:solidFill>
                <a:latin typeface="Consolas"/>
              </a:rPr>
              <a:t>AnimalType</a:t>
            </a:r>
            <a:r>
              <a:rPr lang="en-US" altLang="ko-K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0000C0"/>
                </a:solidFill>
                <a:latin typeface="Consolas"/>
              </a:rPr>
              <a:t>animal</a:t>
            </a:r>
            <a:r>
              <a:rPr lang="en-US" altLang="ko-KR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endParaRPr lang="ko-KR" altLang="en-US" dirty="0">
              <a:latin typeface="Consolas"/>
            </a:endParaRPr>
          </a:p>
          <a:p>
            <a:r>
              <a:rPr lang="en-US" altLang="ko-KR" dirty="0" smtClean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altLang="ko-K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/>
              </a:rPr>
              <a:t>PetOwner</a:t>
            </a:r>
            <a:r>
              <a:rPr lang="en-US" altLang="ko-KR" dirty="0" smtClean="0">
                <a:solidFill>
                  <a:srgbClr val="000000"/>
                </a:solidFill>
                <a:latin typeface="Consolas"/>
              </a:rPr>
              <a:t>() {</a:t>
            </a:r>
            <a:endParaRPr lang="en-US" altLang="ko-KR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r>
              <a:rPr lang="en-US" altLang="ko-KR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ko-KR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altLang="ko-KR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ko-KR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dirty="0" err="1" smtClean="0">
                <a:solidFill>
                  <a:srgbClr val="0000C0"/>
                </a:solidFill>
                <a:latin typeface="Consolas"/>
              </a:rPr>
              <a:t>animal</a:t>
            </a:r>
            <a:r>
              <a:rPr lang="en-US" altLang="ko-K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b="1" u="heavy" dirty="0" smtClean="0">
                <a:solidFill>
                  <a:srgbClr val="FF0000"/>
                </a:solidFill>
                <a:latin typeface="Consolas"/>
              </a:rPr>
              <a:t>new</a:t>
            </a:r>
            <a:r>
              <a:rPr lang="en-US" altLang="ko-KR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dirty="0" smtClean="0">
                <a:solidFill>
                  <a:srgbClr val="7F0055"/>
                </a:solidFill>
                <a:latin typeface="Consolas"/>
              </a:rPr>
              <a:t>Dog();</a:t>
            </a:r>
            <a:endParaRPr lang="en-US" altLang="ko-KR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/>
              </a:rPr>
              <a:t>    }    </a:t>
            </a:r>
            <a:endParaRPr lang="en-US" altLang="ko-KR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/>
              </a:rPr>
              <a:t>}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872832" y="3685248"/>
            <a:ext cx="2555615" cy="1656184"/>
            <a:chOff x="3275856" y="4941168"/>
            <a:chExt cx="2555615" cy="1656184"/>
          </a:xfrm>
        </p:grpSpPr>
        <p:sp>
          <p:nvSpPr>
            <p:cNvPr id="6" name="직사각형 5"/>
            <p:cNvSpPr/>
            <p:nvPr/>
          </p:nvSpPr>
          <p:spPr>
            <a:xfrm>
              <a:off x="3275856" y="4941168"/>
              <a:ext cx="2555615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8316" y="5013176"/>
              <a:ext cx="156895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&lt;&lt;interface&gt;&gt;</a:t>
              </a:r>
            </a:p>
            <a:p>
              <a:pPr algn="ctr"/>
              <a:r>
                <a:rPr lang="en-US" altLang="ko-KR" dirty="0" err="1" smtClean="0"/>
                <a:t>AnimalType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35896" y="6044425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Cat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8876" y="60453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Dog</a:t>
              </a:r>
              <a:endParaRPr lang="ko-KR" altLang="en-US" dirty="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901353" y="5877272"/>
              <a:ext cx="1371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endCxn id="8" idx="0"/>
            </p:cNvCxnSpPr>
            <p:nvPr/>
          </p:nvCxnSpPr>
          <p:spPr>
            <a:xfrm>
              <a:off x="3901353" y="5877272"/>
              <a:ext cx="1" cy="167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287788" y="5877272"/>
              <a:ext cx="1" cy="167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4552654" y="5659507"/>
              <a:ext cx="0" cy="217765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49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DI </a:t>
            </a:r>
            <a:r>
              <a:rPr lang="ko-KR" altLang="en-US" sz="2400" dirty="0" smtClean="0"/>
              <a:t>컨테이너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0664"/>
            <a:ext cx="5631611" cy="573846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스프링의 </a:t>
            </a:r>
            <a:r>
              <a:rPr lang="en-US" altLang="ko-KR" sz="1800" dirty="0" smtClean="0"/>
              <a:t>DI </a:t>
            </a:r>
            <a:r>
              <a:rPr lang="ko-KR" altLang="en-US" sz="1800" dirty="0" smtClean="0"/>
              <a:t>컨테이너로 객체 간의 </a:t>
            </a:r>
            <a:r>
              <a:rPr lang="ko-KR" altLang="en-US" sz="1800" dirty="0" err="1" smtClean="0"/>
              <a:t>결합도를</a:t>
            </a:r>
            <a:r>
              <a:rPr lang="ko-KR" altLang="en-US" sz="1800" dirty="0" smtClean="0"/>
              <a:t> 낮출 수 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DI </a:t>
            </a:r>
            <a:r>
              <a:rPr lang="ko-KR" altLang="en-US" sz="1800" dirty="0" smtClean="0"/>
              <a:t>컨테이너는 빈들을 생성하고 설정한 대로 의존성 주입을 수행한다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직접 코드로 의존관계가 생성되는 것이 아닌 외부에서 주입을 한대로 생성이 되는 것이다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여기서 빈이란 스프링 컨테이너가 관리하는 자바 객체를 뜻한다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r>
              <a:rPr lang="ko-KR" altLang="en-US" sz="1800" dirty="0" smtClean="0"/>
              <a:t>또 인스턴스화된 객체를 의미한다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smtClean="0"/>
              <a:t>빈을 생성하고 관리하는 방법은 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어노테이션을</a:t>
            </a:r>
            <a:r>
              <a:rPr lang="ko-KR" altLang="en-US" sz="1800" dirty="0" smtClean="0"/>
              <a:t> 통한 방법과 </a:t>
            </a:r>
            <a:r>
              <a:rPr lang="en-US" altLang="ko-KR" sz="1800" dirty="0" smtClean="0"/>
              <a:t>xml</a:t>
            </a:r>
            <a:r>
              <a:rPr lang="ko-KR" altLang="en-US" sz="1800" dirty="0" smtClean="0"/>
              <a:t>파일에서 설정하는 방법 등이 있다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14" name="Picture 2" descr="http://jpalace.org/store/docs/tutorials/spring/beans/dimg/inj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472" y="1000664"/>
            <a:ext cx="3814254" cy="288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Bean</a:t>
            </a:r>
            <a:r>
              <a:rPr lang="ko-KR" altLang="en-US" sz="2400" dirty="0" smtClean="0"/>
              <a:t>의 라이프 사이클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1268"/>
            <a:ext cx="10344912" cy="5867860"/>
          </a:xfrm>
        </p:spPr>
        <p:txBody>
          <a:bodyPr>
            <a:normAutofit/>
          </a:bodyPr>
          <a:lstStyle/>
          <a:p>
            <a:endParaRPr lang="en-US" altLang="ko-KR" sz="2000" b="1" dirty="0" smtClean="0"/>
          </a:p>
          <a:p>
            <a:r>
              <a:rPr lang="ko-KR" altLang="en-US" sz="2000" b="1" dirty="0" smtClean="0"/>
              <a:t>전반적인 사이클</a:t>
            </a:r>
            <a:endParaRPr lang="en-US" altLang="ko-KR" sz="2000" b="1" dirty="0" smtClean="0"/>
          </a:p>
          <a:p>
            <a:r>
              <a:rPr lang="ko-KR" altLang="en-US" sz="1800" dirty="0" smtClean="0"/>
              <a:t>스프링 컨테이너 실행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스프링 빈 생성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인스턴스화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의존 관계 주입</a:t>
            </a:r>
            <a:r>
              <a:rPr lang="en-US" altLang="ko-KR" sz="1800" dirty="0" smtClean="0"/>
              <a:t> -&gt; </a:t>
            </a:r>
            <a:r>
              <a:rPr lang="ko-KR" altLang="en-US" sz="1800" dirty="0" smtClean="0"/>
              <a:t>초기화 </a:t>
            </a:r>
            <a:r>
              <a:rPr lang="ko-KR" altLang="en-US" sz="1800" dirty="0" err="1" smtClean="0"/>
              <a:t>콜백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(@</a:t>
            </a:r>
            <a:r>
              <a:rPr lang="en-US" altLang="ko-KR" sz="1800" dirty="0" err="1" smtClean="0"/>
              <a:t>PostConstruct</a:t>
            </a:r>
            <a:r>
              <a:rPr lang="en-US" altLang="ko-KR" sz="1800" dirty="0" smtClean="0"/>
              <a:t>) -&gt; </a:t>
            </a:r>
            <a:r>
              <a:rPr lang="ko-KR" altLang="en-US" sz="1800" dirty="0" smtClean="0"/>
              <a:t>인스턴스 호출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) -&gt; </a:t>
            </a:r>
            <a:r>
              <a:rPr lang="ko-KR" altLang="en-US" sz="1800" dirty="0" smtClean="0"/>
              <a:t>소멸 </a:t>
            </a:r>
            <a:r>
              <a:rPr lang="ko-KR" altLang="en-US" sz="1800" dirty="0" err="1" smtClean="0"/>
              <a:t>콜백</a:t>
            </a:r>
            <a:r>
              <a:rPr lang="en-US" altLang="ko-KR" sz="1800" dirty="0" smtClean="0"/>
              <a:t>(@</a:t>
            </a:r>
            <a:r>
              <a:rPr lang="en-US" altLang="ko-KR" sz="1800" dirty="0" err="1" smtClean="0"/>
              <a:t>PreDestroy</a:t>
            </a:r>
            <a:r>
              <a:rPr lang="en-US" altLang="ko-KR" sz="1800" dirty="0" smtClean="0"/>
              <a:t>) -&gt; </a:t>
            </a:r>
            <a:r>
              <a:rPr lang="ko-KR" altLang="en-US" sz="1800" dirty="0" smtClean="0"/>
              <a:t>소멸</a:t>
            </a:r>
            <a:r>
              <a:rPr lang="en-US" altLang="ko-KR" sz="1800" dirty="0" smtClean="0"/>
              <a:t>(Spring Container </a:t>
            </a:r>
            <a:r>
              <a:rPr lang="ko-KR" altLang="en-US" sz="1800" dirty="0" smtClean="0"/>
              <a:t>종료</a:t>
            </a:r>
            <a:r>
              <a:rPr lang="en-US" altLang="ko-KR" sz="1800" dirty="0" smtClean="0"/>
              <a:t>)</a:t>
            </a:r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라이프 사이클 단계</a:t>
            </a:r>
            <a:endParaRPr lang="en-US" altLang="ko-KR" sz="2000" b="1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smtClean="0"/>
              <a:t>빈 생성</a:t>
            </a:r>
            <a:endParaRPr lang="en-US" altLang="ko-K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smtClean="0"/>
              <a:t>의존 관계 주입 </a:t>
            </a:r>
            <a:r>
              <a:rPr lang="en-US" altLang="ko-KR" sz="1800" dirty="0" smtClean="0"/>
              <a:t>(</a:t>
            </a:r>
            <a:r>
              <a:rPr lang="ko-KR" altLang="en-US" sz="1800" dirty="0" err="1"/>
              <a:t>생성자</a:t>
            </a:r>
            <a:r>
              <a:rPr lang="ko-KR" altLang="en-US" sz="1800" dirty="0"/>
              <a:t> 주입 </a:t>
            </a:r>
            <a:r>
              <a:rPr lang="ko-KR" altLang="en-US" sz="1800" dirty="0" smtClean="0"/>
              <a:t>방식</a:t>
            </a:r>
            <a:r>
              <a:rPr lang="en-US" altLang="ko-KR" sz="1800" dirty="0" smtClean="0"/>
              <a:t>, Setter</a:t>
            </a:r>
            <a:r>
              <a:rPr lang="en-US" altLang="ko-KR" sz="1800" dirty="0"/>
              <a:t>, field </a:t>
            </a:r>
            <a:r>
              <a:rPr lang="ko-KR" altLang="en-US" sz="1800" dirty="0"/>
              <a:t>주입 </a:t>
            </a:r>
            <a:r>
              <a:rPr lang="ko-KR" altLang="en-US" sz="1800" dirty="0" smtClean="0"/>
              <a:t>방식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주입 방식일 경우 객체 생성과 의존성 관계 주입이 동시에 일어난다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smtClean="0"/>
              <a:t>Setter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field </a:t>
            </a:r>
            <a:r>
              <a:rPr lang="ko-KR" altLang="en-US" sz="1400" dirty="0" smtClean="0"/>
              <a:t>주입 방식의 경우 객체를 생성하고 의존관계를 주입하는 두 단계로 나뉜다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smtClean="0"/>
              <a:t>초기화 </a:t>
            </a:r>
            <a:r>
              <a:rPr lang="ko-KR" altLang="en-US" sz="1800" dirty="0" err="1" smtClean="0"/>
              <a:t>콜백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PostConstructor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어노테이션이</a:t>
            </a:r>
            <a:r>
              <a:rPr lang="ko-KR" altLang="en-US" sz="1400" dirty="0" smtClean="0"/>
              <a:t> 부여된 메서드가 있다면 해당 메서드 호출한다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초기화를 하고 나서 실행된다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smtClean="0"/>
              <a:t>인스턴스 사용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인스턴스화된 빈들을 사용한다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262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Bean</a:t>
            </a:r>
            <a:r>
              <a:rPr lang="ko-KR" altLang="en-US" sz="2400" dirty="0" smtClean="0"/>
              <a:t>의 라이프 사이클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1268"/>
            <a:ext cx="5708904" cy="58678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b="1" dirty="0" smtClean="0"/>
          </a:p>
          <a:p>
            <a:r>
              <a:rPr lang="ko-KR" altLang="en-US" sz="2000" b="1" dirty="0" smtClean="0"/>
              <a:t>라이프 사이클 단계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1800" dirty="0" smtClean="0"/>
              <a:t>5.  </a:t>
            </a:r>
            <a:r>
              <a:rPr lang="ko-KR" altLang="en-US" sz="1800" dirty="0" smtClean="0"/>
              <a:t>소멸 </a:t>
            </a:r>
            <a:r>
              <a:rPr lang="ko-KR" altLang="en-US" sz="1800" dirty="0" err="1"/>
              <a:t>콜백</a:t>
            </a:r>
            <a:endParaRPr lang="en-US" altLang="ko-KR" sz="1800" dirty="0"/>
          </a:p>
          <a:p>
            <a:pPr lvl="1"/>
            <a:r>
              <a:rPr lang="en-US" altLang="ko-KR" sz="1400" dirty="0"/>
              <a:t>@</a:t>
            </a:r>
            <a:r>
              <a:rPr lang="en-US" altLang="ko-KR" sz="1400" dirty="0" err="1"/>
              <a:t>PreDestroy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어노테이션이</a:t>
            </a:r>
            <a:r>
              <a:rPr lang="ko-KR" altLang="en-US" sz="1400" dirty="0"/>
              <a:t> 부여된 메서드가 있다면 해당 메서드를 호출한다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리소스를 반환하는 과정이다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스프링 컨테이너 종료 트리거가 발생하면 소멸 </a:t>
            </a:r>
            <a:r>
              <a:rPr lang="ko-KR" altLang="en-US" sz="1400" dirty="0" err="1"/>
              <a:t>콜백이</a:t>
            </a:r>
            <a:r>
              <a:rPr lang="ko-KR" altLang="en-US" sz="1400" dirty="0"/>
              <a:t> 먼저 실행한다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컨테이너를 종료하기 전에 사용 중에 커넥션 리소스를 끊고 반납을 하는 코드가 실행 될 수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6.   </a:t>
            </a:r>
            <a:r>
              <a:rPr lang="ko-KR" altLang="en-US" sz="1800" dirty="0" smtClean="0"/>
              <a:t>소멸</a:t>
            </a:r>
            <a:endParaRPr lang="en-US" altLang="ko-KR" sz="1800" dirty="0"/>
          </a:p>
          <a:p>
            <a:pPr lvl="1"/>
            <a:r>
              <a:rPr lang="ko-KR" altLang="en-US" sz="1400" dirty="0"/>
              <a:t>스프링이 종료되면 스프링 컨테이너에 있는 객체들은 모두 </a:t>
            </a:r>
            <a:r>
              <a:rPr lang="ko-KR" altLang="en-US" sz="1400" dirty="0" err="1"/>
              <a:t>힙에서</a:t>
            </a:r>
            <a:r>
              <a:rPr lang="ko-KR" altLang="en-US" sz="1400" dirty="0"/>
              <a:t> 제거한다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647" y="342582"/>
            <a:ext cx="4641667" cy="63740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385304" y="3675888"/>
            <a:ext cx="2581656" cy="923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85304" y="2634766"/>
            <a:ext cx="2581656" cy="894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tc-image-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90"/>
          <a:stretch/>
        </p:blipFill>
        <p:spPr bwMode="auto">
          <a:xfrm>
            <a:off x="621919" y="5062917"/>
            <a:ext cx="592518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어노테이션을</a:t>
            </a:r>
            <a:r>
              <a:rPr lang="ko-KR" altLang="en-US" sz="2400" dirty="0" smtClean="0"/>
              <a:t> 통한 의존성 주입 방식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871268"/>
            <a:ext cx="10322859" cy="586786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@</a:t>
            </a:r>
            <a:r>
              <a:rPr lang="en-US" altLang="ko-KR" sz="2000" b="1" dirty="0" err="1" smtClean="0"/>
              <a:t>Autowired</a:t>
            </a:r>
            <a:r>
              <a:rPr lang="ko-KR" altLang="en-US" sz="2000" b="1" dirty="0" smtClean="0"/>
              <a:t>를 사용하는 위치에 따라서 여러 방법으로 주입이 가능하다</a:t>
            </a:r>
            <a:r>
              <a:rPr lang="en-US" altLang="ko-KR" sz="2000" b="1" dirty="0" smtClean="0"/>
              <a:t>.</a:t>
            </a:r>
          </a:p>
          <a:p>
            <a:pPr marL="0" indent="0">
              <a:buNone/>
            </a:pPr>
            <a:endParaRPr lang="en-US" altLang="ko-KR" sz="2000" b="1" dirty="0" smtClean="0"/>
          </a:p>
          <a:p>
            <a:r>
              <a:rPr lang="en-US" altLang="ko-KR" sz="2000" b="1" dirty="0" smtClean="0"/>
              <a:t>Setter </a:t>
            </a:r>
            <a:r>
              <a:rPr lang="ko-KR" altLang="en-US" sz="2000" b="1" dirty="0" smtClean="0"/>
              <a:t>주입</a:t>
            </a:r>
            <a:endParaRPr lang="en-US" altLang="ko-KR" sz="2000" b="1" dirty="0" smtClean="0"/>
          </a:p>
          <a:p>
            <a:r>
              <a:rPr lang="ko-KR" altLang="en-US" sz="1800" dirty="0" smtClean="0"/>
              <a:t>객체가 변경될 가능성이 있는 경우에 사용한다</a:t>
            </a:r>
            <a:r>
              <a:rPr lang="en-US" altLang="ko-KR" sz="1800" dirty="0" smtClean="0"/>
              <a:t>. </a:t>
            </a:r>
          </a:p>
          <a:p>
            <a:pPr marL="0" indent="0">
              <a:buNone/>
            </a:pPr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Field </a:t>
            </a:r>
            <a:r>
              <a:rPr lang="ko-KR" altLang="en-US" sz="2000" b="1" dirty="0" smtClean="0"/>
              <a:t>주입</a:t>
            </a:r>
            <a:endParaRPr lang="en-US" altLang="ko-KR" sz="2000" b="1" dirty="0" smtClean="0"/>
          </a:p>
          <a:p>
            <a:r>
              <a:rPr lang="ko-KR" altLang="en-US" sz="1800" dirty="0" smtClean="0"/>
              <a:t>사용을 지양하는 방법이다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코드는 간결하지만 외부 접근이 불가하다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353" y="4405872"/>
            <a:ext cx="5659116" cy="19680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353" y="1743443"/>
            <a:ext cx="5992626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어노테이션을</a:t>
            </a:r>
            <a:r>
              <a:rPr lang="ko-KR" altLang="en-US" sz="2400" dirty="0" smtClean="0"/>
              <a:t> 통한 의존성 주입 방식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706" y="871268"/>
            <a:ext cx="6109448" cy="583433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b="1" dirty="0" err="1" smtClean="0"/>
              <a:t>생성자</a:t>
            </a:r>
            <a:r>
              <a:rPr lang="ko-KR" altLang="en-US" sz="2000" b="1" dirty="0" smtClean="0"/>
              <a:t> 주입</a:t>
            </a:r>
            <a:endParaRPr lang="en-US" altLang="ko-KR" sz="2000" b="1" dirty="0" smtClean="0"/>
          </a:p>
          <a:p>
            <a:r>
              <a:rPr lang="en-US" altLang="ko-KR" sz="1800" dirty="0" smtClean="0"/>
              <a:t>Spring </a:t>
            </a:r>
            <a:r>
              <a:rPr lang="ko-KR" altLang="en-US" sz="1800" dirty="0" smtClean="0"/>
              <a:t>컨테이너에서 찾아서 </a:t>
            </a:r>
            <a:r>
              <a:rPr lang="ko-KR" altLang="en-US" sz="1800" dirty="0" err="1" smtClean="0"/>
              <a:t>생성자</a:t>
            </a:r>
            <a:r>
              <a:rPr lang="ko-KR" altLang="en-US" sz="1800" dirty="0" smtClean="0"/>
              <a:t> 호출 시점에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회 호출이 </a:t>
            </a:r>
            <a:r>
              <a:rPr lang="ko-KR" altLang="en-US" sz="1800" dirty="0" err="1" smtClean="0"/>
              <a:t>되서</a:t>
            </a:r>
            <a:r>
              <a:rPr lang="ko-KR" altLang="en-US" sz="1800" dirty="0" smtClean="0"/>
              <a:t> 의존 관계 주입과 객체 생성이 동시에 실행 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순환 참조가 발생하게 되면 스프링 실행 하고 객체의 생성 시점에 에러가 발생한다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서버 자체가 구동되지 않으므로 바로 순환 참조를 알고 방지할 수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다른 방식으로 의존성 주입을 한 경우에는 객체의 생성이 완료된 다음에 의존관계 주입 단계가 순차적으로 진행이 되어서 호출 이후에서야 순환 이슈를 확인할 수 있다</a:t>
            </a:r>
            <a:r>
              <a:rPr lang="en-US" altLang="ko-KR" sz="1800" dirty="0" smtClean="0"/>
              <a:t>. (</a:t>
            </a:r>
            <a:r>
              <a:rPr lang="en-US" altLang="ko-KR" sz="1800" dirty="0" err="1" smtClean="0"/>
              <a:t>StackOverFlow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에러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또 </a:t>
            </a:r>
            <a:r>
              <a:rPr lang="en-US" altLang="ko-KR" sz="1800" dirty="0" smtClean="0"/>
              <a:t>Final </a:t>
            </a:r>
            <a:r>
              <a:rPr lang="ko-KR" altLang="en-US" sz="1800" dirty="0" smtClean="0"/>
              <a:t>선언이 가능하다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그렇기 때문에 변경 가능성을 배제하고 불변성을 보장할 수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다른 주입 방식은 객체 생성 이후에 의존 관계가 주입되니까 </a:t>
            </a:r>
            <a:r>
              <a:rPr lang="en-US" altLang="ko-KR" sz="1800" dirty="0" smtClean="0"/>
              <a:t>final </a:t>
            </a:r>
            <a:r>
              <a:rPr lang="ko-KR" altLang="en-US" sz="1800" dirty="0" smtClean="0"/>
              <a:t>키워드를 사용할 수 없다</a:t>
            </a:r>
            <a:r>
              <a:rPr lang="en-US" altLang="ko-KR" sz="1800" dirty="0" smtClean="0"/>
              <a:t>.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왜냐면 의존관계 주입될 때 해당 객체가 변경이 되어야 하니까 </a:t>
            </a:r>
            <a:r>
              <a:rPr lang="en-US" altLang="ko-KR" sz="1300" dirty="0" smtClean="0"/>
              <a:t>final</a:t>
            </a:r>
            <a:r>
              <a:rPr lang="ko-KR" altLang="en-US" sz="1300" dirty="0" smtClean="0"/>
              <a:t>쓰면 아예 주입이 안됨</a:t>
            </a:r>
            <a:r>
              <a:rPr lang="en-US" altLang="ko-KR" sz="1300" dirty="0" smtClean="0"/>
              <a:t>)</a:t>
            </a:r>
          </a:p>
          <a:p>
            <a:r>
              <a:rPr lang="ko-KR" altLang="en-US" sz="1300" dirty="0" smtClean="0"/>
              <a:t>항상 같은 행동을 할 것이라는 </a:t>
            </a:r>
            <a:r>
              <a:rPr lang="ko-KR" altLang="en-US" sz="1300" dirty="0" err="1" smtClean="0"/>
              <a:t>멱등성을</a:t>
            </a:r>
            <a:r>
              <a:rPr lang="ko-KR" altLang="en-US" sz="1300" dirty="0" smtClean="0"/>
              <a:t> 보장해준다</a:t>
            </a:r>
            <a:r>
              <a:rPr lang="en-US" altLang="ko-KR" sz="13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1307"/>
          <a:stretch/>
        </p:blipFill>
        <p:spPr>
          <a:xfrm>
            <a:off x="6311154" y="1918448"/>
            <a:ext cx="5719482" cy="23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1203</Words>
  <Application>Microsoft Office PowerPoint</Application>
  <PresentationFormat>와이드스크린</PresentationFormat>
  <Paragraphs>175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테마</vt:lpstr>
      <vt:lpstr>Bean과 IoC</vt:lpstr>
      <vt:lpstr>목차</vt:lpstr>
      <vt:lpstr>스프링이란</vt:lpstr>
      <vt:lpstr>DI란? (의존성 주입이란?)</vt:lpstr>
      <vt:lpstr>DI 컨테이너</vt:lpstr>
      <vt:lpstr>Bean의 라이프 사이클</vt:lpstr>
      <vt:lpstr>Bean의 라이프 사이클</vt:lpstr>
      <vt:lpstr>어노테이션을 통한 의존성 주입 방식</vt:lpstr>
      <vt:lpstr>어노테이션을 통한 의존성 주입 방식</vt:lpstr>
      <vt:lpstr>빈의 scope : singleton</vt:lpstr>
      <vt:lpstr>빈의 scope를 singleton로 설정하는 것이 가능한 이유</vt:lpstr>
      <vt:lpstr> Filter/Interceptor/AOP</vt:lpstr>
      <vt:lpstr>Filter, Interceptor, AOP 구조</vt:lpstr>
      <vt:lpstr>Filter</vt:lpstr>
      <vt:lpstr>Interceptor</vt:lpstr>
      <vt:lpstr>AOP</vt:lpstr>
      <vt:lpstr>Filter/ Interceptor/ AOP</vt:lpstr>
      <vt:lpstr>출처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/ Interceptor / AOP  Bean과 IoC란? </dc:title>
  <dc:creator>HH_amd</dc:creator>
  <cp:lastModifiedBy>HH_amd</cp:lastModifiedBy>
  <cp:revision>152</cp:revision>
  <dcterms:created xsi:type="dcterms:W3CDTF">2024-11-11T06:57:55Z</dcterms:created>
  <dcterms:modified xsi:type="dcterms:W3CDTF">2024-11-18T09:37:22Z</dcterms:modified>
</cp:coreProperties>
</file>