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64" r:id="rId2"/>
    <p:sldId id="263" r:id="rId3"/>
    <p:sldId id="257" r:id="rId4"/>
    <p:sldId id="258" r:id="rId5"/>
    <p:sldId id="259" r:id="rId6"/>
    <p:sldId id="260" r:id="rId7"/>
    <p:sldId id="261" r:id="rId8"/>
    <p:sldId id="262"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4" d="100"/>
          <a:sy n="104" d="100"/>
        </p:scale>
        <p:origin x="1824"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88516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슬라이드 노트 개체 틀 2"/>
          <p:cNvSpPr>
            <a:spLocks noGrp="1"/>
          </p:cNvSpPr>
          <p:nvPr>
            <p:ph type="body" idx="1"/>
          </p:nvPr>
        </p:nvSpPr>
        <p:spPr>
          <a:xfrm>
            <a:off x="685800" y="4400550"/>
            <a:ext cx="5486400" cy="3600450"/>
          </a:xfrm>
          <a:prstGeom prst="rect">
            <a:avLst/>
          </a:prstGeom>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dirty="0"/>
              <a:t>안녕하세요</a:t>
            </a:r>
            <a:r>
              <a:rPr lang="en-US" altLang="ko-KR" dirty="0"/>
              <a:t>, </a:t>
            </a:r>
            <a:r>
              <a:rPr lang="ko-KR" altLang="en-US" dirty="0"/>
              <a:t>오늘은 </a:t>
            </a:r>
            <a:r>
              <a:rPr lang="en-US" altLang="ko-KR" dirty="0"/>
              <a:t>Nginx</a:t>
            </a:r>
            <a:r>
              <a:rPr lang="ko-KR" altLang="en-US" dirty="0"/>
              <a:t>와 </a:t>
            </a:r>
            <a:r>
              <a:rPr lang="en-US" altLang="ko-KR" dirty="0"/>
              <a:t>Tomcat</a:t>
            </a:r>
            <a:r>
              <a:rPr lang="ko-KR" altLang="en-US" dirty="0"/>
              <a:t>에 대해 이야기하겠습니다</a:t>
            </a:r>
            <a:r>
              <a:rPr lang="en-US" altLang="ko-KR" dirty="0"/>
              <a:t>. </a:t>
            </a:r>
            <a:r>
              <a:rPr lang="ko-KR" altLang="en-US" dirty="0"/>
              <a:t>웹 서버인 </a:t>
            </a:r>
            <a:r>
              <a:rPr lang="en-US" altLang="ko-KR" dirty="0"/>
              <a:t>Nginx</a:t>
            </a:r>
            <a:r>
              <a:rPr lang="ko-KR" altLang="en-US" dirty="0"/>
              <a:t>와 애플리케이션 서버인 </a:t>
            </a:r>
            <a:r>
              <a:rPr lang="en-US" altLang="ko-KR" dirty="0"/>
              <a:t>Tomcat</a:t>
            </a:r>
            <a:r>
              <a:rPr lang="ko-KR" altLang="en-US" dirty="0"/>
              <a:t>의 역할과 이 두 서버를 어떻게 함께 사용할 수 있는지 알아보겠습니다</a:t>
            </a:r>
            <a:r>
              <a:rPr lang="en-US" altLang="ko-KR" dirty="0"/>
              <a:t>.</a:t>
            </a:r>
          </a:p>
        </p:txBody>
      </p:sp>
    </p:spTree>
    <p:extLst>
      <p:ext uri="{BB962C8B-B14F-4D97-AF65-F5344CB8AC3E}">
        <p14:creationId xmlns:p14="http://schemas.microsoft.com/office/powerpoint/2010/main" val="3840458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먼저 Nginx에 대해 알아보겠습니다. Nginx는 정적 파일을 제공하고 로드 밸런싱을 수행하며, SSL 종료를 지원하는 고성능 웹 서버입니다. 특히 높은 동시 접속 처리 능력으로 유명합니다.</a:t>
            </a: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Tomcat은 Java 기반의 애플리케이션 서버로, JSP와 Servlet을 실행할 수 있습니다. 동적인 콘텐츠를 처리하는 데 특화되어 있어, Java 웹 애플리케이션의 백엔드 로직을 처리하는 데 적합합니다.</a:t>
            </a:r>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Nginx와 Tomcat은 역할, 성능, 그리고 구조에서 차이가 있습니다. Nginx는 주로 정적 콘텐츠와 리버스 프록시 역할을 수행하며, 이벤트 기반 구조를 통해 높은 동시성을 처리합니다. 반면 Tomcat은 동적 콘텐츠를 처리하며, 쓰레드 기반 구조를 사용합니다.</a:t>
            </a: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Nginx와 Tomcat을 통합하여 사용하는 경우, 클라이언트 요청은 Nginx를 통해 먼저 처리됩니다. Nginx는 정적 콘텐츠를 직접 제공하며, 동적 콘텐츠 요청은 Tomcat으로 전달합니다. 이를 통해 성능을 최적화하고 보안을 강화할 수 있습니다.</a:t>
            </a: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여기 Nginx와 Tomcat을 통합하는 간단한 설정 예시가 있습니다. Nginx에서 클라이언트 요청을 받아 Tomcat으로 전달하는 proxy_pass 설정을 통해 두 서버를 연결할 수 있습니다.</a:t>
            </a:r>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결론적으로, Nginx와 Tomcat은 각각의 강점을 활용하여 효율적인 웹 서비스 아키텍처를 구축할 수 있습니다. 질문이 있으시면 자유롭게 말씀해주세요. 감사합니다.</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12/19/2024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12/19/2024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ko-KR" dirty="0"/>
              <a:t>Nginx</a:t>
            </a:r>
            <a:r>
              <a:rPr lang="ko-KR" altLang="en-US" dirty="0"/>
              <a:t>와 </a:t>
            </a:r>
            <a:r>
              <a:rPr lang="en-US" altLang="ko-KR" dirty="0"/>
              <a:t>Apache Tomcat</a:t>
            </a:r>
            <a:endParaRPr dirty="0"/>
          </a:p>
        </p:txBody>
      </p:sp>
      <p:sp>
        <p:nvSpPr>
          <p:cNvPr id="3" name="Subtitle 2"/>
          <p:cNvSpPr>
            <a:spLocks noGrp="1"/>
          </p:cNvSpPr>
          <p:nvPr>
            <p:ph type="subTitle" idx="1"/>
          </p:nvPr>
        </p:nvSpPr>
        <p:spPr/>
        <p:txBody>
          <a:bodyPr>
            <a:normAutofit/>
          </a:bodyPr>
          <a:lstStyle/>
          <a:p>
            <a:pPr algn="r"/>
            <a:r>
              <a:rPr sz="2400" dirty="0" err="1"/>
              <a:t>발표자</a:t>
            </a:r>
            <a:r>
              <a:rPr sz="2400" dirty="0"/>
              <a:t>: [</a:t>
            </a:r>
            <a:r>
              <a:rPr lang="ko-KR" altLang="en-US" sz="2400" dirty="0"/>
              <a:t>홍희표</a:t>
            </a:r>
            <a:r>
              <a:rPr sz="2400" dirty="0"/>
              <a:t>]</a:t>
            </a:r>
          </a:p>
          <a:p>
            <a:pPr algn="r"/>
            <a:r>
              <a:rPr sz="2400" dirty="0" err="1"/>
              <a:t>날짜</a:t>
            </a:r>
            <a:r>
              <a:rPr sz="2400" dirty="0"/>
              <a:t>: [</a:t>
            </a:r>
            <a:r>
              <a:rPr lang="en-US" sz="2400" dirty="0"/>
              <a:t>2024.12.19</a:t>
            </a:r>
            <a:r>
              <a:rPr sz="2400"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47E37D1-1E07-175E-1180-6F398EA25FF2}"/>
              </a:ext>
            </a:extLst>
          </p:cNvPr>
          <p:cNvSpPr>
            <a:spLocks noGrp="1"/>
          </p:cNvSpPr>
          <p:nvPr>
            <p:ph type="title"/>
          </p:nvPr>
        </p:nvSpPr>
        <p:spPr/>
        <p:txBody>
          <a:bodyPr/>
          <a:lstStyle/>
          <a:p>
            <a:r>
              <a:rPr lang="ko-KR" altLang="en-US" dirty="0"/>
              <a:t>목차</a:t>
            </a:r>
          </a:p>
        </p:txBody>
      </p:sp>
      <p:sp>
        <p:nvSpPr>
          <p:cNvPr id="3" name="내용 개체 틀 2">
            <a:extLst>
              <a:ext uri="{FF2B5EF4-FFF2-40B4-BE49-F238E27FC236}">
                <a16:creationId xmlns:a16="http://schemas.microsoft.com/office/drawing/2014/main" id="{EE2E18FF-BBEF-6AC2-B8FB-43AF4EA99339}"/>
              </a:ext>
            </a:extLst>
          </p:cNvPr>
          <p:cNvSpPr>
            <a:spLocks noGrp="1"/>
          </p:cNvSpPr>
          <p:nvPr>
            <p:ph idx="1"/>
          </p:nvPr>
        </p:nvSpPr>
        <p:spPr/>
        <p:txBody>
          <a:bodyPr/>
          <a:lstStyle/>
          <a:p>
            <a:pPr>
              <a:lnSpc>
                <a:spcPct val="150000"/>
              </a:lnSpc>
            </a:pPr>
            <a:r>
              <a:rPr lang="en-US" altLang="ko-KR" dirty="0"/>
              <a:t>Nginx</a:t>
            </a:r>
            <a:r>
              <a:rPr lang="ko-KR" altLang="en-US" dirty="0"/>
              <a:t>와 </a:t>
            </a:r>
            <a:r>
              <a:rPr lang="en-US" altLang="ko-KR" dirty="0"/>
              <a:t>Tomcat</a:t>
            </a:r>
            <a:r>
              <a:rPr lang="ko-KR" altLang="en-US" dirty="0"/>
              <a:t>의 정의</a:t>
            </a:r>
          </a:p>
          <a:p>
            <a:pPr>
              <a:lnSpc>
                <a:spcPct val="150000"/>
              </a:lnSpc>
            </a:pPr>
            <a:r>
              <a:rPr lang="ko-KR" altLang="en-US" dirty="0"/>
              <a:t>주요 차이점</a:t>
            </a:r>
          </a:p>
          <a:p>
            <a:pPr>
              <a:lnSpc>
                <a:spcPct val="150000"/>
              </a:lnSpc>
            </a:pPr>
            <a:r>
              <a:rPr lang="ko-KR" altLang="en-US" dirty="0"/>
              <a:t>통합 사용 시 장점</a:t>
            </a:r>
          </a:p>
          <a:p>
            <a:endParaRPr lang="ko-KR" altLang="en-US" dirty="0"/>
          </a:p>
        </p:txBody>
      </p:sp>
    </p:spTree>
    <p:extLst>
      <p:ext uri="{BB962C8B-B14F-4D97-AF65-F5344CB8AC3E}">
        <p14:creationId xmlns:p14="http://schemas.microsoft.com/office/powerpoint/2010/main" val="3760762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Nginx란 무엇인가?</a:t>
            </a:r>
          </a:p>
        </p:txBody>
      </p:sp>
      <p:sp>
        <p:nvSpPr>
          <p:cNvPr id="3" name="Content Placeholder 2"/>
          <p:cNvSpPr>
            <a:spLocks noGrp="1"/>
          </p:cNvSpPr>
          <p:nvPr>
            <p:ph idx="1"/>
          </p:nvPr>
        </p:nvSpPr>
        <p:spPr/>
        <p:txBody>
          <a:bodyPr>
            <a:normAutofit/>
          </a:bodyPr>
          <a:lstStyle/>
          <a:p>
            <a:pPr>
              <a:lnSpc>
                <a:spcPct val="150000"/>
              </a:lnSpc>
            </a:pPr>
            <a:r>
              <a:rPr sz="2800" dirty="0" err="1"/>
              <a:t>고성능</a:t>
            </a:r>
            <a:r>
              <a:rPr sz="2800" dirty="0"/>
              <a:t> 웹 </a:t>
            </a:r>
            <a:r>
              <a:rPr sz="2800" dirty="0" err="1"/>
              <a:t>서버</a:t>
            </a:r>
            <a:r>
              <a:rPr sz="2800" dirty="0"/>
              <a:t> 및 </a:t>
            </a:r>
            <a:r>
              <a:rPr sz="2800" dirty="0" err="1"/>
              <a:t>리버스</a:t>
            </a:r>
            <a:r>
              <a:rPr sz="2800" dirty="0"/>
              <a:t> </a:t>
            </a:r>
            <a:r>
              <a:rPr sz="2800" dirty="0" err="1"/>
              <a:t>프록시</a:t>
            </a:r>
            <a:r>
              <a:rPr sz="2800" dirty="0"/>
              <a:t> </a:t>
            </a:r>
            <a:r>
              <a:rPr sz="2800" dirty="0" err="1"/>
              <a:t>서버</a:t>
            </a:r>
            <a:endParaRPr sz="2800" dirty="0"/>
          </a:p>
          <a:p>
            <a:pPr>
              <a:lnSpc>
                <a:spcPct val="150000"/>
              </a:lnSpc>
            </a:pPr>
            <a:r>
              <a:rPr sz="2800" dirty="0" err="1"/>
              <a:t>주요</a:t>
            </a:r>
            <a:r>
              <a:rPr sz="2800" dirty="0"/>
              <a:t> </a:t>
            </a:r>
            <a:r>
              <a:rPr sz="2800" dirty="0" err="1"/>
              <a:t>기능</a:t>
            </a:r>
            <a:r>
              <a:rPr sz="2800" dirty="0"/>
              <a:t>: </a:t>
            </a:r>
            <a:r>
              <a:rPr sz="2800" dirty="0" err="1"/>
              <a:t>정적</a:t>
            </a:r>
            <a:r>
              <a:rPr sz="2800" dirty="0"/>
              <a:t> </a:t>
            </a:r>
            <a:r>
              <a:rPr sz="2800" dirty="0" err="1"/>
              <a:t>파일</a:t>
            </a:r>
            <a:r>
              <a:rPr sz="2800" dirty="0"/>
              <a:t> </a:t>
            </a:r>
            <a:r>
              <a:rPr sz="2800" dirty="0" err="1"/>
              <a:t>제공</a:t>
            </a:r>
            <a:r>
              <a:rPr sz="2800" dirty="0"/>
              <a:t>, </a:t>
            </a:r>
            <a:r>
              <a:rPr sz="2800" dirty="0" err="1"/>
              <a:t>로드</a:t>
            </a:r>
            <a:r>
              <a:rPr sz="2800" dirty="0"/>
              <a:t> </a:t>
            </a:r>
            <a:r>
              <a:rPr sz="2800" dirty="0" err="1"/>
              <a:t>밸런싱</a:t>
            </a:r>
            <a:r>
              <a:rPr sz="2800" dirty="0"/>
              <a:t>, SSL </a:t>
            </a:r>
            <a:r>
              <a:rPr sz="2800" dirty="0" err="1"/>
              <a:t>종료</a:t>
            </a:r>
            <a:endParaRPr sz="2800" dirty="0"/>
          </a:p>
          <a:p>
            <a:pPr>
              <a:lnSpc>
                <a:spcPct val="150000"/>
              </a:lnSpc>
            </a:pPr>
            <a:r>
              <a:rPr sz="2800" dirty="0" err="1"/>
              <a:t>높은</a:t>
            </a:r>
            <a:r>
              <a:rPr sz="2800" dirty="0"/>
              <a:t> </a:t>
            </a:r>
            <a:r>
              <a:rPr sz="2800" dirty="0" err="1"/>
              <a:t>동시</a:t>
            </a:r>
            <a:r>
              <a:rPr sz="2800" dirty="0"/>
              <a:t> </a:t>
            </a:r>
            <a:r>
              <a:rPr sz="2800" dirty="0" err="1"/>
              <a:t>접속</a:t>
            </a:r>
            <a:r>
              <a:rPr sz="2800" dirty="0"/>
              <a:t> </a:t>
            </a:r>
            <a:r>
              <a:rPr sz="2800" dirty="0" err="1"/>
              <a:t>처리</a:t>
            </a:r>
            <a:r>
              <a:rPr sz="2800" dirty="0"/>
              <a:t> </a:t>
            </a:r>
            <a:r>
              <a:rPr sz="2800" dirty="0" err="1"/>
              <a:t>능력</a:t>
            </a:r>
            <a:endParaRPr sz="2800" dirty="0"/>
          </a:p>
        </p:txBody>
      </p:sp>
      <p:pic>
        <p:nvPicPr>
          <p:cNvPr id="2050" name="Picture 2" descr="서버] Nginx 란?">
            <a:extLst>
              <a:ext uri="{FF2B5EF4-FFF2-40B4-BE49-F238E27FC236}">
                <a16:creationId xmlns:a16="http://schemas.microsoft.com/office/drawing/2014/main" id="{3AA464D4-A90B-9355-D590-6A56D579A0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1857" y="3429000"/>
            <a:ext cx="3177311" cy="23829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Tomcat이란 무엇인가?</a:t>
            </a:r>
          </a:p>
        </p:txBody>
      </p:sp>
      <p:sp>
        <p:nvSpPr>
          <p:cNvPr id="3" name="Content Placeholder 2"/>
          <p:cNvSpPr>
            <a:spLocks noGrp="1"/>
          </p:cNvSpPr>
          <p:nvPr>
            <p:ph idx="1"/>
          </p:nvPr>
        </p:nvSpPr>
        <p:spPr/>
        <p:txBody>
          <a:bodyPr>
            <a:normAutofit/>
          </a:bodyPr>
          <a:lstStyle/>
          <a:p>
            <a:pPr>
              <a:lnSpc>
                <a:spcPct val="150000"/>
              </a:lnSpc>
            </a:pPr>
            <a:r>
              <a:rPr sz="2800" dirty="0"/>
              <a:t>Java </a:t>
            </a:r>
            <a:r>
              <a:rPr sz="2800" dirty="0" err="1"/>
              <a:t>기반</a:t>
            </a:r>
            <a:r>
              <a:rPr sz="2800" dirty="0"/>
              <a:t> </a:t>
            </a:r>
            <a:r>
              <a:rPr sz="2800" dirty="0" err="1"/>
              <a:t>애플리케이션</a:t>
            </a:r>
            <a:r>
              <a:rPr sz="2800" dirty="0"/>
              <a:t> </a:t>
            </a:r>
            <a:r>
              <a:rPr sz="2800" dirty="0" err="1"/>
              <a:t>서버</a:t>
            </a:r>
            <a:endParaRPr sz="2800" dirty="0"/>
          </a:p>
          <a:p>
            <a:pPr>
              <a:lnSpc>
                <a:spcPct val="150000"/>
              </a:lnSpc>
            </a:pPr>
            <a:r>
              <a:rPr sz="2800" dirty="0" err="1"/>
              <a:t>JSP와</a:t>
            </a:r>
            <a:r>
              <a:rPr sz="2800" dirty="0"/>
              <a:t> Servlet </a:t>
            </a:r>
            <a:r>
              <a:rPr sz="2800" dirty="0" err="1"/>
              <a:t>실행</a:t>
            </a:r>
            <a:r>
              <a:rPr sz="2800" dirty="0"/>
              <a:t> </a:t>
            </a:r>
            <a:r>
              <a:rPr sz="2800" dirty="0" err="1"/>
              <a:t>지원</a:t>
            </a:r>
            <a:endParaRPr sz="2800" dirty="0"/>
          </a:p>
          <a:p>
            <a:pPr>
              <a:lnSpc>
                <a:spcPct val="150000"/>
              </a:lnSpc>
            </a:pPr>
            <a:r>
              <a:rPr sz="2800" dirty="0" err="1"/>
              <a:t>동적인</a:t>
            </a:r>
            <a:r>
              <a:rPr sz="2800" dirty="0"/>
              <a:t> </a:t>
            </a:r>
            <a:r>
              <a:rPr sz="2800" dirty="0" err="1"/>
              <a:t>콘텐츠</a:t>
            </a:r>
            <a:r>
              <a:rPr sz="2800" dirty="0"/>
              <a:t> </a:t>
            </a:r>
            <a:r>
              <a:rPr sz="2800" dirty="0" err="1"/>
              <a:t>처리에</a:t>
            </a:r>
            <a:r>
              <a:rPr sz="2800" dirty="0"/>
              <a:t> </a:t>
            </a:r>
            <a:r>
              <a:rPr sz="2800" dirty="0" err="1"/>
              <a:t>특화</a:t>
            </a:r>
            <a:endParaRPr sz="2800" dirty="0"/>
          </a:p>
        </p:txBody>
      </p:sp>
      <p:pic>
        <p:nvPicPr>
          <p:cNvPr id="3074" name="Picture 2" descr="톰캣(tomcat)이란?">
            <a:extLst>
              <a:ext uri="{FF2B5EF4-FFF2-40B4-BE49-F238E27FC236}">
                <a16:creationId xmlns:a16="http://schemas.microsoft.com/office/drawing/2014/main" id="{B211065C-710C-D616-CDCB-062A8DEE11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6730" y="3648364"/>
            <a:ext cx="4955598" cy="24777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Nginx와</a:t>
            </a:r>
            <a:r>
              <a:rPr dirty="0"/>
              <a:t> </a:t>
            </a:r>
            <a:r>
              <a:rPr dirty="0" err="1"/>
              <a:t>Tomcat의</a:t>
            </a:r>
            <a:r>
              <a:rPr dirty="0"/>
              <a:t> </a:t>
            </a:r>
            <a:r>
              <a:rPr dirty="0" err="1"/>
              <a:t>주요</a:t>
            </a:r>
            <a:r>
              <a:rPr dirty="0"/>
              <a:t> </a:t>
            </a:r>
            <a:r>
              <a:rPr dirty="0" err="1"/>
              <a:t>차이</a:t>
            </a:r>
            <a:endParaRPr dirty="0"/>
          </a:p>
        </p:txBody>
      </p:sp>
      <p:pic>
        <p:nvPicPr>
          <p:cNvPr id="1028" name="Picture 4" descr="post-thumbnail">
            <a:extLst>
              <a:ext uri="{FF2B5EF4-FFF2-40B4-BE49-F238E27FC236}">
                <a16:creationId xmlns:a16="http://schemas.microsoft.com/office/drawing/2014/main" id="{9EC55D3C-68FB-5841-E8C7-F255692655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4000" y="4546282"/>
            <a:ext cx="3555999" cy="20002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내용 개체 틀 8">
            <a:extLst>
              <a:ext uri="{FF2B5EF4-FFF2-40B4-BE49-F238E27FC236}">
                <a16:creationId xmlns:a16="http://schemas.microsoft.com/office/drawing/2014/main" id="{DAD22C01-3D89-F047-AC62-4C3978CC6EF5}"/>
              </a:ext>
            </a:extLst>
          </p:cNvPr>
          <p:cNvGraphicFramePr>
            <a:graphicFrameLocks noGrp="1"/>
          </p:cNvGraphicFramePr>
          <p:nvPr>
            <p:ph idx="1"/>
            <p:extLst>
              <p:ext uri="{D42A27DB-BD31-4B8C-83A1-F6EECF244321}">
                <p14:modId xmlns:p14="http://schemas.microsoft.com/office/powerpoint/2010/main" val="3387024540"/>
              </p:ext>
            </p:extLst>
          </p:nvPr>
        </p:nvGraphicFramePr>
        <p:xfrm>
          <a:off x="457200" y="1600200"/>
          <a:ext cx="8229600" cy="2763520"/>
        </p:xfrm>
        <a:graphic>
          <a:graphicData uri="http://schemas.openxmlformats.org/drawingml/2006/table">
            <a:tbl>
              <a:tblPr firstRow="1" bandRow="1">
                <a:tableStyleId>{5C22544A-7EE6-4342-B048-85BDC9FD1C3A}</a:tableStyleId>
              </a:tblPr>
              <a:tblGrid>
                <a:gridCol w="1177636">
                  <a:extLst>
                    <a:ext uri="{9D8B030D-6E8A-4147-A177-3AD203B41FA5}">
                      <a16:colId xmlns:a16="http://schemas.microsoft.com/office/drawing/2014/main" val="116831123"/>
                    </a:ext>
                  </a:extLst>
                </a:gridCol>
                <a:gridCol w="3057237">
                  <a:extLst>
                    <a:ext uri="{9D8B030D-6E8A-4147-A177-3AD203B41FA5}">
                      <a16:colId xmlns:a16="http://schemas.microsoft.com/office/drawing/2014/main" val="3063526324"/>
                    </a:ext>
                  </a:extLst>
                </a:gridCol>
                <a:gridCol w="3994727">
                  <a:extLst>
                    <a:ext uri="{9D8B030D-6E8A-4147-A177-3AD203B41FA5}">
                      <a16:colId xmlns:a16="http://schemas.microsoft.com/office/drawing/2014/main" val="97687959"/>
                    </a:ext>
                  </a:extLst>
                </a:gridCol>
              </a:tblGrid>
              <a:tr h="370840">
                <a:tc>
                  <a:txBody>
                    <a:bodyPr/>
                    <a:lstStyle/>
                    <a:p>
                      <a:pPr algn="ctr" latinLnBrk="1"/>
                      <a:r>
                        <a:rPr lang="ko-KR" altLang="en-US" sz="1800" b="1" i="0" kern="1200" dirty="0">
                          <a:solidFill>
                            <a:schemeClr val="lt1"/>
                          </a:solidFill>
                          <a:effectLst/>
                          <a:latin typeface="+mn-lt"/>
                          <a:ea typeface="+mn-ea"/>
                          <a:cs typeface="+mn-cs"/>
                        </a:rPr>
                        <a:t>항목</a:t>
                      </a:r>
                      <a:endParaRPr lang="ko-KR" altLang="en-US" dirty="0"/>
                    </a:p>
                  </a:txBody>
                  <a:tcPr/>
                </a:tc>
                <a:tc>
                  <a:txBody>
                    <a:bodyPr/>
                    <a:lstStyle/>
                    <a:p>
                      <a:pPr algn="ctr" latinLnBrk="1"/>
                      <a:r>
                        <a:rPr lang="ko-KR" altLang="en-US" sz="1800" b="1" i="0" kern="1200" dirty="0" err="1">
                          <a:solidFill>
                            <a:schemeClr val="lt1"/>
                          </a:solidFill>
                          <a:effectLst/>
                          <a:latin typeface="+mn-lt"/>
                          <a:ea typeface="+mn-ea"/>
                          <a:cs typeface="+mn-cs"/>
                        </a:rPr>
                        <a:t>톰캣</a:t>
                      </a:r>
                      <a:r>
                        <a:rPr lang="ko-KR" altLang="en-US" sz="1800" b="1" i="0" kern="1200" dirty="0">
                          <a:solidFill>
                            <a:schemeClr val="lt1"/>
                          </a:solidFill>
                          <a:effectLst/>
                          <a:latin typeface="+mn-lt"/>
                          <a:ea typeface="+mn-ea"/>
                          <a:cs typeface="+mn-cs"/>
                        </a:rPr>
                        <a:t> 서버</a:t>
                      </a:r>
                      <a:endParaRPr lang="ko-KR" altLang="en-US" dirty="0"/>
                    </a:p>
                  </a:txBody>
                  <a:tcPr/>
                </a:tc>
                <a:tc>
                  <a:txBody>
                    <a:bodyPr/>
                    <a:lstStyle/>
                    <a:p>
                      <a:pPr algn="ctr" latinLnBrk="1"/>
                      <a:r>
                        <a:rPr lang="en-US" altLang="ko-KR" sz="1800" b="1" i="0" kern="1200" dirty="0">
                          <a:solidFill>
                            <a:schemeClr val="lt1"/>
                          </a:solidFill>
                          <a:effectLst/>
                          <a:latin typeface="+mn-lt"/>
                          <a:ea typeface="+mn-ea"/>
                          <a:cs typeface="+mn-cs"/>
                        </a:rPr>
                        <a:t>Nginx </a:t>
                      </a:r>
                      <a:r>
                        <a:rPr lang="ko-KR" altLang="en-US" sz="1800" b="1" i="0" kern="1200" dirty="0">
                          <a:solidFill>
                            <a:schemeClr val="lt1"/>
                          </a:solidFill>
                          <a:effectLst/>
                          <a:latin typeface="+mn-lt"/>
                          <a:ea typeface="+mn-ea"/>
                          <a:cs typeface="+mn-cs"/>
                        </a:rPr>
                        <a:t>서버</a:t>
                      </a:r>
                      <a:endParaRPr lang="ko-KR" altLang="en-US" dirty="0"/>
                    </a:p>
                  </a:txBody>
                  <a:tcPr/>
                </a:tc>
                <a:extLst>
                  <a:ext uri="{0D108BD9-81ED-4DB2-BD59-A6C34878D82A}">
                    <a16:rowId xmlns:a16="http://schemas.microsoft.com/office/drawing/2014/main" val="3146963229"/>
                  </a:ext>
                </a:extLst>
              </a:tr>
              <a:tr h="370840">
                <a:tc>
                  <a:txBody>
                    <a:bodyPr/>
                    <a:lstStyle/>
                    <a:p>
                      <a:pPr latinLnBrk="1"/>
                      <a:r>
                        <a:rPr lang="ko-KR" altLang="en-US" sz="1800" b="0" i="0" kern="1200" dirty="0">
                          <a:solidFill>
                            <a:schemeClr val="dk1"/>
                          </a:solidFill>
                          <a:effectLst/>
                          <a:latin typeface="+mn-lt"/>
                          <a:ea typeface="+mn-ea"/>
                          <a:cs typeface="+mn-cs"/>
                        </a:rPr>
                        <a:t>종류</a:t>
                      </a:r>
                      <a:endParaRPr lang="ko-KR" altLang="en-US" dirty="0"/>
                    </a:p>
                  </a:txBody>
                  <a:tcPr/>
                </a:tc>
                <a:tc>
                  <a:txBody>
                    <a:bodyPr/>
                    <a:lstStyle/>
                    <a:p>
                      <a:pPr latinLnBrk="1"/>
                      <a:r>
                        <a:rPr lang="ko-KR" altLang="en-US" sz="1800" b="0" i="0" kern="1200" dirty="0">
                          <a:solidFill>
                            <a:schemeClr val="dk1"/>
                          </a:solidFill>
                          <a:effectLst/>
                          <a:latin typeface="+mn-lt"/>
                          <a:ea typeface="+mn-ea"/>
                          <a:cs typeface="+mn-cs"/>
                        </a:rPr>
                        <a:t>웹 애플리케이션 서버 </a:t>
                      </a:r>
                      <a:r>
                        <a:rPr lang="en-US" altLang="ko-KR" sz="1800" b="0" i="0" kern="1200" dirty="0">
                          <a:solidFill>
                            <a:schemeClr val="dk1"/>
                          </a:solidFill>
                          <a:effectLst/>
                          <a:latin typeface="+mn-lt"/>
                          <a:ea typeface="+mn-ea"/>
                          <a:cs typeface="+mn-cs"/>
                        </a:rPr>
                        <a:t>(WAS)</a:t>
                      </a:r>
                      <a:endParaRPr lang="ko-KR" altLang="en-US" dirty="0"/>
                    </a:p>
                  </a:txBody>
                  <a:tcPr/>
                </a:tc>
                <a:tc>
                  <a:txBody>
                    <a:bodyPr/>
                    <a:lstStyle/>
                    <a:p>
                      <a:pPr latinLnBrk="1"/>
                      <a:r>
                        <a:rPr lang="ko-KR" altLang="en-US" sz="1800" b="0" i="0" kern="1200" dirty="0">
                          <a:solidFill>
                            <a:schemeClr val="dk1"/>
                          </a:solidFill>
                          <a:effectLst/>
                          <a:latin typeface="+mn-lt"/>
                          <a:ea typeface="+mn-ea"/>
                          <a:cs typeface="+mn-cs"/>
                        </a:rPr>
                        <a:t>웹 서버</a:t>
                      </a:r>
                      <a:r>
                        <a:rPr lang="en-US" altLang="ko-KR" sz="1800" b="0" i="0" kern="1200" dirty="0">
                          <a:solidFill>
                            <a:schemeClr val="dk1"/>
                          </a:solidFill>
                          <a:effectLst/>
                          <a:latin typeface="+mn-lt"/>
                          <a:ea typeface="+mn-ea"/>
                          <a:cs typeface="+mn-cs"/>
                        </a:rPr>
                        <a:t>, </a:t>
                      </a:r>
                      <a:r>
                        <a:rPr lang="ko-KR" altLang="en-US" sz="1800" b="0" i="0" kern="1200" dirty="0">
                          <a:solidFill>
                            <a:schemeClr val="dk1"/>
                          </a:solidFill>
                          <a:effectLst/>
                          <a:latin typeface="+mn-lt"/>
                          <a:ea typeface="+mn-ea"/>
                          <a:cs typeface="+mn-cs"/>
                        </a:rPr>
                        <a:t>리버스 프록시 서버</a:t>
                      </a:r>
                      <a:r>
                        <a:rPr lang="en-US" altLang="ko-KR" sz="1800" b="0" i="0" kern="1200" dirty="0">
                          <a:solidFill>
                            <a:schemeClr val="dk1"/>
                          </a:solidFill>
                          <a:effectLst/>
                          <a:latin typeface="+mn-lt"/>
                          <a:ea typeface="+mn-ea"/>
                          <a:cs typeface="+mn-cs"/>
                        </a:rPr>
                        <a:t>, </a:t>
                      </a:r>
                      <a:r>
                        <a:rPr lang="ko-KR" altLang="en-US" sz="1800" b="0" i="0" kern="1200" dirty="0">
                          <a:solidFill>
                            <a:schemeClr val="dk1"/>
                          </a:solidFill>
                          <a:effectLst/>
                          <a:latin typeface="+mn-lt"/>
                          <a:ea typeface="+mn-ea"/>
                          <a:cs typeface="+mn-cs"/>
                        </a:rPr>
                        <a:t>로드 </a:t>
                      </a:r>
                      <a:r>
                        <a:rPr lang="ko-KR" altLang="en-US" sz="1800" b="0" i="0" kern="1200" dirty="0" err="1">
                          <a:solidFill>
                            <a:schemeClr val="dk1"/>
                          </a:solidFill>
                          <a:effectLst/>
                          <a:latin typeface="+mn-lt"/>
                          <a:ea typeface="+mn-ea"/>
                          <a:cs typeface="+mn-cs"/>
                        </a:rPr>
                        <a:t>밸런서</a:t>
                      </a:r>
                      <a:endParaRPr lang="ko-KR" altLang="en-US" dirty="0"/>
                    </a:p>
                  </a:txBody>
                  <a:tcPr/>
                </a:tc>
                <a:extLst>
                  <a:ext uri="{0D108BD9-81ED-4DB2-BD59-A6C34878D82A}">
                    <a16:rowId xmlns:a16="http://schemas.microsoft.com/office/drawing/2014/main" val="2275875761"/>
                  </a:ext>
                </a:extLst>
              </a:tr>
              <a:tr h="370840">
                <a:tc>
                  <a:txBody>
                    <a:bodyPr/>
                    <a:lstStyle/>
                    <a:p>
                      <a:pPr latinLnBrk="1"/>
                      <a:r>
                        <a:rPr lang="ko-KR" altLang="en-US" sz="1800" b="0" i="0" kern="1200" dirty="0">
                          <a:solidFill>
                            <a:schemeClr val="dk1"/>
                          </a:solidFill>
                          <a:effectLst/>
                          <a:latin typeface="+mn-lt"/>
                          <a:ea typeface="+mn-ea"/>
                          <a:cs typeface="+mn-cs"/>
                        </a:rPr>
                        <a:t>주요 기능</a:t>
                      </a:r>
                      <a:endParaRPr lang="ko-KR" altLang="en-US" dirty="0"/>
                    </a:p>
                  </a:txBody>
                  <a:tcPr/>
                </a:tc>
                <a:tc>
                  <a:txBody>
                    <a:bodyPr/>
                    <a:lstStyle/>
                    <a:p>
                      <a:pPr latinLnBrk="1"/>
                      <a:r>
                        <a:rPr lang="en-US" altLang="ko-KR" sz="1800" b="0" i="0" kern="1200" dirty="0">
                          <a:solidFill>
                            <a:schemeClr val="dk1"/>
                          </a:solidFill>
                          <a:effectLst/>
                          <a:latin typeface="+mn-lt"/>
                          <a:ea typeface="+mn-ea"/>
                          <a:cs typeface="+mn-cs"/>
                        </a:rPr>
                        <a:t>Java </a:t>
                      </a:r>
                      <a:r>
                        <a:rPr lang="ko-KR" altLang="en-US" sz="1800" b="0" i="0" kern="1200" dirty="0">
                          <a:solidFill>
                            <a:schemeClr val="dk1"/>
                          </a:solidFill>
                          <a:effectLst/>
                          <a:latin typeface="+mn-lt"/>
                          <a:ea typeface="+mn-ea"/>
                          <a:cs typeface="+mn-cs"/>
                        </a:rPr>
                        <a:t>기반 웹 애플리케이션 실행</a:t>
                      </a:r>
                      <a:endParaRPr lang="ko-KR" altLang="en-US" dirty="0"/>
                    </a:p>
                  </a:txBody>
                  <a:tcPr/>
                </a:tc>
                <a:tc>
                  <a:txBody>
                    <a:bodyPr/>
                    <a:lstStyle/>
                    <a:p>
                      <a:pPr latinLnBrk="1"/>
                      <a:r>
                        <a:rPr lang="ko-KR" altLang="en-US" sz="1800" b="0" i="0" kern="1200" dirty="0">
                          <a:solidFill>
                            <a:schemeClr val="dk1"/>
                          </a:solidFill>
                          <a:effectLst/>
                          <a:latin typeface="+mn-lt"/>
                          <a:ea typeface="+mn-ea"/>
                          <a:cs typeface="+mn-cs"/>
                        </a:rPr>
                        <a:t>정적 콘텐츠 제공</a:t>
                      </a:r>
                      <a:r>
                        <a:rPr lang="en-US" altLang="ko-KR" sz="1800" b="0" i="0" kern="1200" dirty="0">
                          <a:solidFill>
                            <a:schemeClr val="dk1"/>
                          </a:solidFill>
                          <a:effectLst/>
                          <a:latin typeface="+mn-lt"/>
                          <a:ea typeface="+mn-ea"/>
                          <a:cs typeface="+mn-cs"/>
                        </a:rPr>
                        <a:t>, </a:t>
                      </a:r>
                      <a:r>
                        <a:rPr lang="ko-KR" altLang="en-US" sz="1800" b="0" i="0" kern="1200" dirty="0">
                          <a:solidFill>
                            <a:schemeClr val="dk1"/>
                          </a:solidFill>
                          <a:effectLst/>
                          <a:latin typeface="+mn-lt"/>
                          <a:ea typeface="+mn-ea"/>
                          <a:cs typeface="+mn-cs"/>
                        </a:rPr>
                        <a:t>리버스 프록시</a:t>
                      </a:r>
                      <a:r>
                        <a:rPr lang="en-US" altLang="ko-KR" sz="1800" b="0" i="0" kern="1200" dirty="0">
                          <a:solidFill>
                            <a:schemeClr val="dk1"/>
                          </a:solidFill>
                          <a:effectLst/>
                          <a:latin typeface="+mn-lt"/>
                          <a:ea typeface="+mn-ea"/>
                          <a:cs typeface="+mn-cs"/>
                        </a:rPr>
                        <a:t>, </a:t>
                      </a:r>
                      <a:r>
                        <a:rPr lang="ko-KR" altLang="en-US" sz="1800" b="0" i="0" kern="1200" dirty="0">
                          <a:solidFill>
                            <a:schemeClr val="dk1"/>
                          </a:solidFill>
                          <a:effectLst/>
                          <a:latin typeface="+mn-lt"/>
                          <a:ea typeface="+mn-ea"/>
                          <a:cs typeface="+mn-cs"/>
                        </a:rPr>
                        <a:t>로드 </a:t>
                      </a:r>
                      <a:r>
                        <a:rPr lang="ko-KR" altLang="en-US" sz="1800" b="0" i="0" kern="1200" dirty="0" err="1">
                          <a:solidFill>
                            <a:schemeClr val="dk1"/>
                          </a:solidFill>
                          <a:effectLst/>
                          <a:latin typeface="+mn-lt"/>
                          <a:ea typeface="+mn-ea"/>
                          <a:cs typeface="+mn-cs"/>
                        </a:rPr>
                        <a:t>밸런싱</a:t>
                      </a:r>
                      <a:endParaRPr lang="ko-KR" altLang="en-US" dirty="0"/>
                    </a:p>
                  </a:txBody>
                  <a:tcPr/>
                </a:tc>
                <a:extLst>
                  <a:ext uri="{0D108BD9-81ED-4DB2-BD59-A6C34878D82A}">
                    <a16:rowId xmlns:a16="http://schemas.microsoft.com/office/drawing/2014/main" val="1834666020"/>
                  </a:ext>
                </a:extLst>
              </a:tr>
              <a:tr h="370840">
                <a:tc>
                  <a:txBody>
                    <a:bodyPr/>
                    <a:lstStyle/>
                    <a:p>
                      <a:pPr latinLnBrk="1"/>
                      <a:r>
                        <a:rPr lang="ko-KR" altLang="en-US" sz="1800" b="0" i="0" kern="1200" dirty="0">
                          <a:solidFill>
                            <a:schemeClr val="dk1"/>
                          </a:solidFill>
                          <a:effectLst/>
                          <a:latin typeface="+mn-lt"/>
                          <a:ea typeface="+mn-ea"/>
                          <a:cs typeface="+mn-cs"/>
                        </a:rPr>
                        <a:t>아키텍처</a:t>
                      </a:r>
                      <a:endParaRPr lang="ko-KR" altLang="en-US" dirty="0"/>
                    </a:p>
                  </a:txBody>
                  <a:tcPr/>
                </a:tc>
                <a:tc>
                  <a:txBody>
                    <a:bodyPr/>
                    <a:lstStyle/>
                    <a:p>
                      <a:pPr latinLnBrk="1"/>
                      <a:r>
                        <a:rPr lang="ko-KR" altLang="en-US" sz="1800" b="0" i="0" kern="1200" dirty="0">
                          <a:solidFill>
                            <a:schemeClr val="dk1"/>
                          </a:solidFill>
                          <a:effectLst/>
                          <a:latin typeface="+mn-lt"/>
                          <a:ea typeface="+mn-ea"/>
                          <a:cs typeface="+mn-cs"/>
                        </a:rPr>
                        <a:t>자바 </a:t>
                      </a:r>
                      <a:r>
                        <a:rPr lang="ko-KR" altLang="en-US" sz="1800" b="0" i="0" kern="1200" dirty="0" err="1">
                          <a:solidFill>
                            <a:schemeClr val="dk1"/>
                          </a:solidFill>
                          <a:effectLst/>
                          <a:latin typeface="+mn-lt"/>
                          <a:ea typeface="+mn-ea"/>
                          <a:cs typeface="+mn-cs"/>
                        </a:rPr>
                        <a:t>서블릿</a:t>
                      </a:r>
                      <a:r>
                        <a:rPr lang="ko-KR" altLang="en-US" sz="1800" b="0" i="0" kern="1200" dirty="0">
                          <a:solidFill>
                            <a:schemeClr val="dk1"/>
                          </a:solidFill>
                          <a:effectLst/>
                          <a:latin typeface="+mn-lt"/>
                          <a:ea typeface="+mn-ea"/>
                          <a:cs typeface="+mn-cs"/>
                        </a:rPr>
                        <a:t> 컨테이너</a:t>
                      </a:r>
                      <a:endParaRPr lang="ko-KR" altLang="en-US" dirty="0"/>
                    </a:p>
                  </a:txBody>
                  <a:tcPr/>
                </a:tc>
                <a:tc>
                  <a:txBody>
                    <a:bodyPr/>
                    <a:lstStyle/>
                    <a:p>
                      <a:pPr latinLnBrk="1"/>
                      <a:r>
                        <a:rPr lang="ko-KR" altLang="en-US" sz="1800" b="0" i="0" kern="1200" dirty="0">
                          <a:solidFill>
                            <a:schemeClr val="dk1"/>
                          </a:solidFill>
                          <a:effectLst/>
                          <a:latin typeface="+mn-lt"/>
                          <a:ea typeface="+mn-ea"/>
                          <a:cs typeface="+mn-cs"/>
                        </a:rPr>
                        <a:t>이벤트 기반 </a:t>
                      </a:r>
                      <a:r>
                        <a:rPr lang="en-US" altLang="ko-KR" sz="1800" b="0" i="0" kern="1200" dirty="0">
                          <a:solidFill>
                            <a:schemeClr val="dk1"/>
                          </a:solidFill>
                          <a:effectLst/>
                          <a:latin typeface="+mn-lt"/>
                          <a:ea typeface="+mn-ea"/>
                          <a:cs typeface="+mn-cs"/>
                        </a:rPr>
                        <a:t>(</a:t>
                      </a:r>
                      <a:r>
                        <a:rPr lang="ko-KR" altLang="en-US" sz="1800" b="0" i="0" kern="1200" dirty="0">
                          <a:solidFill>
                            <a:schemeClr val="dk1"/>
                          </a:solidFill>
                          <a:effectLst/>
                          <a:latin typeface="+mn-lt"/>
                          <a:ea typeface="+mn-ea"/>
                          <a:cs typeface="+mn-cs"/>
                        </a:rPr>
                        <a:t>멀티 스레드</a:t>
                      </a:r>
                      <a:r>
                        <a:rPr lang="en-US" altLang="ko-KR" sz="1800" b="0" i="0" kern="1200" dirty="0">
                          <a:solidFill>
                            <a:schemeClr val="dk1"/>
                          </a:solidFill>
                          <a:effectLst/>
                          <a:latin typeface="+mn-lt"/>
                          <a:ea typeface="+mn-ea"/>
                          <a:cs typeface="+mn-cs"/>
                        </a:rPr>
                        <a:t>)</a:t>
                      </a:r>
                      <a:endParaRPr lang="ko-KR" altLang="en-US" dirty="0"/>
                    </a:p>
                  </a:txBody>
                  <a:tcPr/>
                </a:tc>
                <a:extLst>
                  <a:ext uri="{0D108BD9-81ED-4DB2-BD59-A6C34878D82A}">
                    <a16:rowId xmlns:a16="http://schemas.microsoft.com/office/drawing/2014/main" val="2396806844"/>
                  </a:ext>
                </a:extLst>
              </a:tr>
              <a:tr h="370840">
                <a:tc>
                  <a:txBody>
                    <a:bodyPr/>
                    <a:lstStyle/>
                    <a:p>
                      <a:pPr latinLnBrk="1"/>
                      <a:r>
                        <a:rPr lang="ko-KR" altLang="en-US" sz="1800" b="0" i="0" kern="1200" dirty="0">
                          <a:solidFill>
                            <a:schemeClr val="dk1"/>
                          </a:solidFill>
                          <a:effectLst/>
                          <a:latin typeface="+mn-lt"/>
                          <a:ea typeface="+mn-ea"/>
                          <a:cs typeface="+mn-cs"/>
                        </a:rPr>
                        <a:t>성능</a:t>
                      </a:r>
                      <a:endParaRPr lang="ko-KR" altLang="en-US" dirty="0"/>
                    </a:p>
                  </a:txBody>
                  <a:tcPr/>
                </a:tc>
                <a:tc>
                  <a:txBody>
                    <a:bodyPr/>
                    <a:lstStyle/>
                    <a:p>
                      <a:pPr latinLnBrk="1"/>
                      <a:r>
                        <a:rPr lang="ko-KR" altLang="en-US" sz="1800" b="0" i="0" kern="1200" dirty="0">
                          <a:solidFill>
                            <a:schemeClr val="dk1"/>
                          </a:solidFill>
                          <a:effectLst/>
                          <a:latin typeface="+mn-lt"/>
                          <a:ea typeface="+mn-ea"/>
                          <a:cs typeface="+mn-cs"/>
                        </a:rPr>
                        <a:t>동적 콘텐츠 처리에 초점</a:t>
                      </a:r>
                      <a:endParaRPr lang="ko-KR" altLang="en-US" dirty="0"/>
                    </a:p>
                  </a:txBody>
                  <a:tcPr/>
                </a:tc>
                <a:tc>
                  <a:txBody>
                    <a:bodyPr/>
                    <a:lstStyle/>
                    <a:p>
                      <a:pPr latinLnBrk="1"/>
                      <a:r>
                        <a:rPr lang="ko-KR" altLang="en-US" sz="1800" b="0" i="0" kern="1200" dirty="0">
                          <a:solidFill>
                            <a:schemeClr val="dk1"/>
                          </a:solidFill>
                          <a:effectLst/>
                          <a:latin typeface="+mn-lt"/>
                          <a:ea typeface="+mn-ea"/>
                          <a:cs typeface="+mn-cs"/>
                        </a:rPr>
                        <a:t>동시 </a:t>
                      </a:r>
                      <a:r>
                        <a:rPr lang="ko-KR" altLang="en-US" sz="1800" b="0" i="0" kern="1200" dirty="0" err="1">
                          <a:solidFill>
                            <a:schemeClr val="dk1"/>
                          </a:solidFill>
                          <a:effectLst/>
                          <a:latin typeface="+mn-lt"/>
                          <a:ea typeface="+mn-ea"/>
                          <a:cs typeface="+mn-cs"/>
                        </a:rPr>
                        <a:t>접속자</a:t>
                      </a:r>
                      <a:r>
                        <a:rPr lang="ko-KR" altLang="en-US" sz="1800" b="0" i="0" kern="1200" dirty="0">
                          <a:solidFill>
                            <a:schemeClr val="dk1"/>
                          </a:solidFill>
                          <a:effectLst/>
                          <a:latin typeface="+mn-lt"/>
                          <a:ea typeface="+mn-ea"/>
                          <a:cs typeface="+mn-cs"/>
                        </a:rPr>
                        <a:t> 수가 많을 때 높은 성능</a:t>
                      </a:r>
                      <a:endParaRPr lang="ko-KR" altLang="en-US" dirty="0"/>
                    </a:p>
                  </a:txBody>
                  <a:tcPr/>
                </a:tc>
                <a:extLst>
                  <a:ext uri="{0D108BD9-81ED-4DB2-BD59-A6C34878D82A}">
                    <a16:rowId xmlns:a16="http://schemas.microsoft.com/office/drawing/2014/main" val="3840517782"/>
                  </a:ext>
                </a:extLst>
              </a:tr>
              <a:tr h="370840">
                <a:tc>
                  <a:txBody>
                    <a:bodyPr/>
                    <a:lstStyle/>
                    <a:p>
                      <a:r>
                        <a:rPr lang="ko-KR" altLang="en-US" dirty="0">
                          <a:effectLst/>
                        </a:rPr>
                        <a:t>라이선스</a:t>
                      </a:r>
                    </a:p>
                  </a:txBody>
                  <a:tcPr anchor="ctr"/>
                </a:tc>
                <a:tc>
                  <a:txBody>
                    <a:bodyPr/>
                    <a:lstStyle/>
                    <a:p>
                      <a:pPr latinLnBrk="1"/>
                      <a:r>
                        <a:rPr lang="en-US" altLang="ko-KR" sz="1800" b="0" i="0" kern="1200" dirty="0">
                          <a:solidFill>
                            <a:schemeClr val="dk1"/>
                          </a:solidFill>
                          <a:effectLst/>
                          <a:latin typeface="+mn-lt"/>
                          <a:ea typeface="+mn-ea"/>
                          <a:cs typeface="+mn-cs"/>
                        </a:rPr>
                        <a:t>Apache License 2.0</a:t>
                      </a:r>
                      <a:endParaRPr lang="ko-KR" altLang="en-US" dirty="0"/>
                    </a:p>
                  </a:txBody>
                  <a:tcPr/>
                </a:tc>
                <a:tc>
                  <a:txBody>
                    <a:bodyPr/>
                    <a:lstStyle/>
                    <a:p>
                      <a:pPr latinLnBrk="1"/>
                      <a:r>
                        <a:rPr lang="en-US" altLang="ko-KR" sz="1800" b="0" i="0" kern="1200" dirty="0">
                          <a:solidFill>
                            <a:schemeClr val="dk1"/>
                          </a:solidFill>
                          <a:effectLst/>
                          <a:latin typeface="+mn-lt"/>
                          <a:ea typeface="+mn-ea"/>
                          <a:cs typeface="+mn-cs"/>
                        </a:rPr>
                        <a:t>2-clause BSD-like license</a:t>
                      </a:r>
                      <a:endParaRPr lang="ko-KR" altLang="en-US" dirty="0"/>
                    </a:p>
                  </a:txBody>
                  <a:tcPr/>
                </a:tc>
                <a:extLst>
                  <a:ext uri="{0D108BD9-81ED-4DB2-BD59-A6C34878D82A}">
                    <a16:rowId xmlns:a16="http://schemas.microsoft.com/office/drawing/2014/main" val="275871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Nginx와 Tomcat의 통합 사용</a:t>
            </a:r>
          </a:p>
        </p:txBody>
      </p:sp>
      <p:sp>
        <p:nvSpPr>
          <p:cNvPr id="3" name="Content Placeholder 2"/>
          <p:cNvSpPr>
            <a:spLocks noGrp="1"/>
          </p:cNvSpPr>
          <p:nvPr>
            <p:ph idx="1"/>
          </p:nvPr>
        </p:nvSpPr>
        <p:spPr/>
        <p:txBody>
          <a:bodyPr/>
          <a:lstStyle/>
          <a:p>
            <a:pPr>
              <a:lnSpc>
                <a:spcPct val="150000"/>
              </a:lnSpc>
            </a:pPr>
            <a:r>
              <a:rPr dirty="0" err="1"/>
              <a:t>구성</a:t>
            </a:r>
            <a:r>
              <a:rPr dirty="0"/>
              <a:t>:</a:t>
            </a:r>
          </a:p>
          <a:p>
            <a:pPr lvl="1">
              <a:lnSpc>
                <a:spcPct val="150000"/>
              </a:lnSpc>
            </a:pPr>
            <a:r>
              <a:rPr dirty="0" err="1"/>
              <a:t>클라이언트</a:t>
            </a:r>
            <a:r>
              <a:rPr dirty="0"/>
              <a:t> → Nginx → Tomcat</a:t>
            </a:r>
          </a:p>
          <a:p>
            <a:pPr>
              <a:lnSpc>
                <a:spcPct val="150000"/>
              </a:lnSpc>
            </a:pPr>
            <a:r>
              <a:rPr dirty="0" err="1"/>
              <a:t>장점</a:t>
            </a:r>
            <a:r>
              <a:rPr dirty="0"/>
              <a:t>:</a:t>
            </a:r>
          </a:p>
          <a:p>
            <a:pPr lvl="1">
              <a:lnSpc>
                <a:spcPct val="150000"/>
              </a:lnSpc>
            </a:pPr>
            <a:r>
              <a:rPr dirty="0" err="1"/>
              <a:t>정적</a:t>
            </a:r>
            <a:r>
              <a:rPr dirty="0"/>
              <a:t> 및 </a:t>
            </a:r>
            <a:r>
              <a:rPr dirty="0" err="1"/>
              <a:t>동적</a:t>
            </a:r>
            <a:r>
              <a:rPr dirty="0"/>
              <a:t> </a:t>
            </a:r>
            <a:r>
              <a:rPr dirty="0" err="1"/>
              <a:t>콘텐츠의</a:t>
            </a:r>
            <a:r>
              <a:rPr dirty="0"/>
              <a:t> </a:t>
            </a:r>
            <a:r>
              <a:rPr dirty="0" err="1"/>
              <a:t>효율적</a:t>
            </a:r>
            <a:r>
              <a:rPr dirty="0"/>
              <a:t> </a:t>
            </a:r>
            <a:r>
              <a:rPr dirty="0" err="1"/>
              <a:t>처리</a:t>
            </a:r>
            <a:endParaRPr dirty="0"/>
          </a:p>
          <a:p>
            <a:pPr lvl="1">
              <a:lnSpc>
                <a:spcPct val="150000"/>
              </a:lnSpc>
            </a:pPr>
            <a:r>
              <a:rPr dirty="0" err="1"/>
              <a:t>로드</a:t>
            </a:r>
            <a:r>
              <a:rPr dirty="0"/>
              <a:t> </a:t>
            </a:r>
            <a:r>
              <a:rPr dirty="0" err="1"/>
              <a:t>밸런싱</a:t>
            </a:r>
            <a:r>
              <a:rPr dirty="0"/>
              <a:t> 및 </a:t>
            </a:r>
            <a:r>
              <a:rPr dirty="0" err="1"/>
              <a:t>보안</a:t>
            </a:r>
            <a:r>
              <a:rPr dirty="0"/>
              <a:t> </a:t>
            </a:r>
            <a:r>
              <a:rPr dirty="0" err="1"/>
              <a:t>강화</a:t>
            </a:r>
            <a:endParaRPr dirty="0"/>
          </a:p>
          <a:p>
            <a:pPr lvl="1">
              <a:lnSpc>
                <a:spcPct val="150000"/>
              </a:lnSpc>
            </a:pPr>
            <a:r>
              <a:rPr dirty="0" err="1"/>
              <a:t>성능</a:t>
            </a:r>
            <a:r>
              <a:rPr dirty="0"/>
              <a:t> </a:t>
            </a:r>
            <a:r>
              <a:rPr dirty="0" err="1"/>
              <a:t>최적화</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통합</a:t>
            </a:r>
            <a:r>
              <a:rPr dirty="0"/>
              <a:t> </a:t>
            </a:r>
            <a:r>
              <a:rPr dirty="0" err="1"/>
              <a:t>설정</a:t>
            </a:r>
            <a:r>
              <a:rPr dirty="0"/>
              <a:t> </a:t>
            </a:r>
            <a:r>
              <a:rPr dirty="0" err="1"/>
              <a:t>예제</a:t>
            </a:r>
            <a:endParaRPr dirty="0"/>
          </a:p>
        </p:txBody>
      </p:sp>
      <p:sp>
        <p:nvSpPr>
          <p:cNvPr id="3" name="Content Placeholder 2"/>
          <p:cNvSpPr>
            <a:spLocks noGrp="1"/>
          </p:cNvSpPr>
          <p:nvPr>
            <p:ph idx="1"/>
          </p:nvPr>
        </p:nvSpPr>
        <p:spPr/>
        <p:txBody>
          <a:bodyPr>
            <a:normAutofit/>
          </a:bodyPr>
          <a:lstStyle/>
          <a:p>
            <a:r>
              <a:rPr dirty="0"/>
              <a:t>Nginx </a:t>
            </a:r>
            <a:r>
              <a:rPr dirty="0" err="1"/>
              <a:t>설정</a:t>
            </a:r>
            <a:r>
              <a:rPr dirty="0"/>
              <a:t> </a:t>
            </a:r>
            <a:r>
              <a:rPr dirty="0" err="1"/>
              <a:t>예시</a:t>
            </a:r>
            <a:r>
              <a:rPr dirty="0"/>
              <a:t>:</a:t>
            </a:r>
          </a:p>
          <a:p>
            <a:endParaRPr lang="en-US" dirty="0"/>
          </a:p>
          <a:p>
            <a:endParaRPr lang="en-US" dirty="0"/>
          </a:p>
          <a:p>
            <a:endParaRPr lang="en-US" dirty="0"/>
          </a:p>
          <a:p>
            <a:pPr marL="0" indent="0">
              <a:buNone/>
            </a:pPr>
            <a:endParaRPr lang="en-US" dirty="0"/>
          </a:p>
          <a:p>
            <a:r>
              <a:rPr dirty="0"/>
              <a:t>Tomcat </a:t>
            </a:r>
            <a:r>
              <a:rPr dirty="0" err="1"/>
              <a:t>기본</a:t>
            </a:r>
            <a:r>
              <a:rPr dirty="0"/>
              <a:t> </a:t>
            </a:r>
            <a:r>
              <a:rPr dirty="0" err="1"/>
              <a:t>설정</a:t>
            </a:r>
            <a:r>
              <a:rPr dirty="0"/>
              <a:t>: </a:t>
            </a:r>
            <a:r>
              <a:rPr dirty="0" err="1"/>
              <a:t>기본</a:t>
            </a:r>
            <a:r>
              <a:rPr dirty="0"/>
              <a:t> </a:t>
            </a:r>
            <a:r>
              <a:rPr dirty="0" err="1"/>
              <a:t>포트</a:t>
            </a:r>
            <a:r>
              <a:rPr dirty="0"/>
              <a:t> 8080 </a:t>
            </a:r>
            <a:r>
              <a:rPr dirty="0" err="1"/>
              <a:t>유지</a:t>
            </a:r>
            <a:endParaRPr dirty="0"/>
          </a:p>
        </p:txBody>
      </p:sp>
      <p:sp>
        <p:nvSpPr>
          <p:cNvPr id="5" name="TextBox 4">
            <a:extLst>
              <a:ext uri="{FF2B5EF4-FFF2-40B4-BE49-F238E27FC236}">
                <a16:creationId xmlns:a16="http://schemas.microsoft.com/office/drawing/2014/main" id="{213EC287-7BD2-7347-25D8-09EFE206500D}"/>
              </a:ext>
            </a:extLst>
          </p:cNvPr>
          <p:cNvSpPr txBox="1"/>
          <p:nvPr/>
        </p:nvSpPr>
        <p:spPr>
          <a:xfrm>
            <a:off x="1170709" y="2175823"/>
            <a:ext cx="6802582" cy="2246769"/>
          </a:xfrm>
          <a:prstGeom prst="rect">
            <a:avLst/>
          </a:prstGeom>
          <a:solidFill>
            <a:schemeClr val="tx1">
              <a:lumMod val="85000"/>
              <a:lumOff val="15000"/>
            </a:schemeClr>
          </a:solidFill>
        </p:spPr>
        <p:txBody>
          <a:bodyPr wrap="square">
            <a:spAutoFit/>
          </a:bodyPr>
          <a:lstStyle/>
          <a:p>
            <a:r>
              <a:rPr lang="en-US" altLang="ko-KR" sz="1400" dirty="0">
                <a:solidFill>
                  <a:srgbClr val="BCBEC4"/>
                </a:solidFill>
                <a:effectLst/>
                <a:latin typeface="Meslo LG M" panose="020B0609030804020204" pitchFamily="49" charset="0"/>
              </a:rPr>
              <a:t>server {</a:t>
            </a:r>
            <a:br>
              <a:rPr lang="en-US" altLang="ko-KR" sz="1400" dirty="0">
                <a:solidFill>
                  <a:srgbClr val="BCBEC4"/>
                </a:solidFill>
                <a:effectLst/>
                <a:latin typeface="Meslo LG M" panose="020B0609030804020204" pitchFamily="49" charset="0"/>
              </a:rPr>
            </a:br>
            <a:r>
              <a:rPr lang="en-US" altLang="ko-KR" sz="1400" dirty="0">
                <a:solidFill>
                  <a:srgbClr val="BCBEC4"/>
                </a:solidFill>
                <a:effectLst/>
                <a:latin typeface="Meslo LG M" panose="020B0609030804020204" pitchFamily="49" charset="0"/>
              </a:rPr>
              <a:t>    listen </a:t>
            </a:r>
            <a:r>
              <a:rPr lang="en-US" altLang="ko-KR" sz="1400" dirty="0">
                <a:solidFill>
                  <a:srgbClr val="2AACB8"/>
                </a:solidFill>
                <a:effectLst/>
                <a:latin typeface="Meslo LG M" panose="020B0609030804020204" pitchFamily="49" charset="0"/>
              </a:rPr>
              <a:t>80</a:t>
            </a:r>
            <a:r>
              <a:rPr lang="en-US" altLang="ko-KR" sz="1400" dirty="0">
                <a:solidFill>
                  <a:srgbClr val="BCBEC4"/>
                </a:solidFill>
                <a:effectLst/>
                <a:latin typeface="Meslo LG M" panose="020B0609030804020204" pitchFamily="49" charset="0"/>
              </a:rPr>
              <a:t>;</a:t>
            </a:r>
            <a:br>
              <a:rPr lang="en-US" altLang="ko-KR" sz="1400" dirty="0">
                <a:solidFill>
                  <a:srgbClr val="BCBEC4"/>
                </a:solidFill>
                <a:effectLst/>
                <a:latin typeface="Meslo LG M" panose="020B0609030804020204" pitchFamily="49" charset="0"/>
              </a:rPr>
            </a:br>
            <a:r>
              <a:rPr lang="en-US" altLang="ko-KR" sz="1400" dirty="0">
                <a:solidFill>
                  <a:srgbClr val="BCBEC4"/>
                </a:solidFill>
                <a:effectLst/>
                <a:latin typeface="Meslo LG M" panose="020B0609030804020204" pitchFamily="49" charset="0"/>
              </a:rPr>
              <a:t>    </a:t>
            </a:r>
            <a:r>
              <a:rPr lang="en-US" altLang="ko-KR" sz="1400" dirty="0" err="1">
                <a:solidFill>
                  <a:srgbClr val="BCBEC4"/>
                </a:solidFill>
                <a:effectLst/>
                <a:latin typeface="Meslo LG M" panose="020B0609030804020204" pitchFamily="49" charset="0"/>
              </a:rPr>
              <a:t>server_name</a:t>
            </a:r>
            <a:r>
              <a:rPr lang="en-US" altLang="ko-KR" sz="1400" dirty="0">
                <a:solidFill>
                  <a:srgbClr val="BCBEC4"/>
                </a:solidFill>
                <a:effectLst/>
                <a:latin typeface="Meslo LG M" panose="020B0609030804020204" pitchFamily="49" charset="0"/>
              </a:rPr>
              <a:t> example.com;</a:t>
            </a:r>
            <a:br>
              <a:rPr lang="en-US" altLang="ko-KR" sz="1400" dirty="0">
                <a:solidFill>
                  <a:srgbClr val="BCBEC4"/>
                </a:solidFill>
                <a:effectLst/>
                <a:latin typeface="Meslo LG M" panose="020B0609030804020204" pitchFamily="49" charset="0"/>
              </a:rPr>
            </a:br>
            <a:br>
              <a:rPr lang="en-US" altLang="ko-KR" sz="1400" dirty="0">
                <a:solidFill>
                  <a:srgbClr val="BCBEC4"/>
                </a:solidFill>
                <a:effectLst/>
                <a:latin typeface="Meslo LG M" panose="020B0609030804020204" pitchFamily="49" charset="0"/>
              </a:rPr>
            </a:br>
            <a:r>
              <a:rPr lang="en-US" altLang="ko-KR" sz="1400" dirty="0">
                <a:solidFill>
                  <a:srgbClr val="BCBEC4"/>
                </a:solidFill>
                <a:effectLst/>
                <a:latin typeface="Meslo LG M" panose="020B0609030804020204" pitchFamily="49" charset="0"/>
              </a:rPr>
              <a:t>    location / {</a:t>
            </a:r>
            <a:br>
              <a:rPr lang="en-US" altLang="ko-KR" sz="1400" dirty="0">
                <a:solidFill>
                  <a:srgbClr val="BCBEC4"/>
                </a:solidFill>
                <a:effectLst/>
                <a:latin typeface="Meslo LG M" panose="020B0609030804020204" pitchFamily="49" charset="0"/>
              </a:rPr>
            </a:br>
            <a:r>
              <a:rPr lang="en-US" altLang="ko-KR" sz="1400" dirty="0">
                <a:solidFill>
                  <a:srgbClr val="BCBEC4"/>
                </a:solidFill>
                <a:effectLst/>
                <a:latin typeface="Meslo LG M" panose="020B0609030804020204" pitchFamily="49" charset="0"/>
              </a:rPr>
              <a:t>        </a:t>
            </a:r>
            <a:r>
              <a:rPr lang="en-US" altLang="ko-KR" sz="1400" dirty="0" err="1">
                <a:solidFill>
                  <a:srgbClr val="BCBEC4"/>
                </a:solidFill>
                <a:effectLst/>
                <a:latin typeface="Meslo LG M" panose="020B0609030804020204" pitchFamily="49" charset="0"/>
              </a:rPr>
              <a:t>proxy_pass</a:t>
            </a:r>
            <a:r>
              <a:rPr lang="en-US" altLang="ko-KR" sz="1400" dirty="0">
                <a:solidFill>
                  <a:srgbClr val="BCBEC4"/>
                </a:solidFill>
                <a:effectLst/>
                <a:latin typeface="Meslo LG M" panose="020B0609030804020204" pitchFamily="49" charset="0"/>
              </a:rPr>
              <a:t> http:</a:t>
            </a:r>
            <a:r>
              <a:rPr lang="en-US" altLang="ko-KR" sz="1400" dirty="0">
                <a:solidFill>
                  <a:srgbClr val="7A7E85"/>
                </a:solidFill>
                <a:effectLst/>
                <a:latin typeface="Meslo LG M" panose="020B0609030804020204" pitchFamily="49" charset="0"/>
              </a:rPr>
              <a:t>//localhost:8080;</a:t>
            </a:r>
            <a:br>
              <a:rPr lang="en-US" altLang="ko-KR" sz="1400" dirty="0">
                <a:solidFill>
                  <a:srgbClr val="7A7E85"/>
                </a:solidFill>
                <a:effectLst/>
                <a:latin typeface="Meslo LG M" panose="020B0609030804020204" pitchFamily="49" charset="0"/>
              </a:rPr>
            </a:br>
            <a:r>
              <a:rPr lang="en-US" altLang="ko-KR" sz="1400" dirty="0">
                <a:solidFill>
                  <a:srgbClr val="7A7E85"/>
                </a:solidFill>
                <a:effectLst/>
                <a:latin typeface="Meslo LG M" panose="020B0609030804020204" pitchFamily="49" charset="0"/>
              </a:rPr>
              <a:t>        </a:t>
            </a:r>
            <a:r>
              <a:rPr lang="en-US" altLang="ko-KR" sz="1400" dirty="0" err="1">
                <a:solidFill>
                  <a:srgbClr val="BCBEC4"/>
                </a:solidFill>
                <a:effectLst/>
                <a:latin typeface="Meslo LG M" panose="020B0609030804020204" pitchFamily="49" charset="0"/>
              </a:rPr>
              <a:t>proxy_set_header</a:t>
            </a:r>
            <a:r>
              <a:rPr lang="en-US" altLang="ko-KR" sz="1400" dirty="0">
                <a:solidFill>
                  <a:srgbClr val="BCBEC4"/>
                </a:solidFill>
                <a:effectLst/>
                <a:latin typeface="Meslo LG M" panose="020B0609030804020204" pitchFamily="49" charset="0"/>
              </a:rPr>
              <a:t> Host $host;</a:t>
            </a:r>
            <a:br>
              <a:rPr lang="en-US" altLang="ko-KR" sz="1400" dirty="0">
                <a:solidFill>
                  <a:srgbClr val="BCBEC4"/>
                </a:solidFill>
                <a:effectLst/>
                <a:latin typeface="Meslo LG M" panose="020B0609030804020204" pitchFamily="49" charset="0"/>
              </a:rPr>
            </a:br>
            <a:r>
              <a:rPr lang="en-US" altLang="ko-KR" sz="1400" dirty="0">
                <a:solidFill>
                  <a:srgbClr val="BCBEC4"/>
                </a:solidFill>
                <a:effectLst/>
                <a:latin typeface="Meslo LG M" panose="020B0609030804020204" pitchFamily="49" charset="0"/>
              </a:rPr>
              <a:t>        </a:t>
            </a:r>
            <a:r>
              <a:rPr lang="en-US" altLang="ko-KR" sz="1400" dirty="0" err="1">
                <a:solidFill>
                  <a:srgbClr val="BCBEC4"/>
                </a:solidFill>
                <a:effectLst/>
                <a:latin typeface="Meslo LG M" panose="020B0609030804020204" pitchFamily="49" charset="0"/>
              </a:rPr>
              <a:t>proxy_set_header</a:t>
            </a:r>
            <a:r>
              <a:rPr lang="en-US" altLang="ko-KR" sz="1400" dirty="0">
                <a:solidFill>
                  <a:srgbClr val="BCBEC4"/>
                </a:solidFill>
                <a:effectLst/>
                <a:latin typeface="Meslo LG M" panose="020B0609030804020204" pitchFamily="49" charset="0"/>
              </a:rPr>
              <a:t> X-Real-IP $</a:t>
            </a:r>
            <a:r>
              <a:rPr lang="en-US" altLang="ko-KR" sz="1400" dirty="0" err="1">
                <a:solidFill>
                  <a:srgbClr val="BCBEC4"/>
                </a:solidFill>
                <a:effectLst/>
                <a:latin typeface="Meslo LG M" panose="020B0609030804020204" pitchFamily="49" charset="0"/>
              </a:rPr>
              <a:t>remote_addr</a:t>
            </a:r>
            <a:r>
              <a:rPr lang="en-US" altLang="ko-KR" sz="1400" dirty="0">
                <a:solidFill>
                  <a:srgbClr val="BCBEC4"/>
                </a:solidFill>
                <a:effectLst/>
                <a:latin typeface="Meslo LG M" panose="020B0609030804020204" pitchFamily="49" charset="0"/>
              </a:rPr>
              <a:t>;</a:t>
            </a:r>
            <a:br>
              <a:rPr lang="en-US" altLang="ko-KR" sz="1400" dirty="0">
                <a:solidFill>
                  <a:srgbClr val="BCBEC4"/>
                </a:solidFill>
                <a:effectLst/>
                <a:latin typeface="Meslo LG M" panose="020B0609030804020204" pitchFamily="49" charset="0"/>
              </a:rPr>
            </a:br>
            <a:r>
              <a:rPr lang="en-US" altLang="ko-KR" sz="1400" dirty="0">
                <a:solidFill>
                  <a:srgbClr val="BCBEC4"/>
                </a:solidFill>
                <a:effectLst/>
                <a:latin typeface="Meslo LG M" panose="020B0609030804020204" pitchFamily="49" charset="0"/>
              </a:rPr>
              <a:t>    }</a:t>
            </a:r>
            <a:br>
              <a:rPr lang="en-US" altLang="ko-KR" sz="1400" dirty="0">
                <a:solidFill>
                  <a:srgbClr val="BCBEC4"/>
                </a:solidFill>
                <a:effectLst/>
                <a:latin typeface="Meslo LG M" panose="020B0609030804020204" pitchFamily="49" charset="0"/>
              </a:rPr>
            </a:br>
            <a:r>
              <a:rPr lang="en-US" altLang="ko-KR" sz="1400" dirty="0">
                <a:solidFill>
                  <a:srgbClr val="BCBEC4"/>
                </a:solidFill>
                <a:effectLst/>
                <a:latin typeface="Meslo LG M" panose="020B0609030804020204" pitchFamily="49" charset="0"/>
              </a:rPr>
              <a:t>}</a:t>
            </a:r>
            <a:endParaRPr lang="en-US" altLang="ko-KR" sz="1800" dirty="0">
              <a:solidFill>
                <a:srgbClr val="BCBEC4"/>
              </a:solidFill>
              <a:effectLst/>
              <a:latin typeface="Meslo LG M" panose="020B0609030804020204"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결론</a:t>
            </a:r>
          </a:p>
        </p:txBody>
      </p:sp>
      <p:sp>
        <p:nvSpPr>
          <p:cNvPr id="3" name="Content Placeholder 2"/>
          <p:cNvSpPr>
            <a:spLocks noGrp="1"/>
          </p:cNvSpPr>
          <p:nvPr>
            <p:ph idx="1"/>
          </p:nvPr>
        </p:nvSpPr>
        <p:spPr/>
        <p:txBody>
          <a:bodyPr>
            <a:normAutofit/>
          </a:bodyPr>
          <a:lstStyle/>
          <a:p>
            <a:pPr>
              <a:lnSpc>
                <a:spcPct val="150000"/>
              </a:lnSpc>
            </a:pPr>
            <a:r>
              <a:rPr sz="2800" dirty="0" err="1"/>
              <a:t>Nginx와</a:t>
            </a:r>
            <a:r>
              <a:rPr sz="2800" dirty="0"/>
              <a:t> </a:t>
            </a:r>
            <a:r>
              <a:rPr sz="2800" dirty="0" err="1"/>
              <a:t>Tomcat은</a:t>
            </a:r>
            <a:r>
              <a:rPr sz="2800" dirty="0"/>
              <a:t> </a:t>
            </a:r>
            <a:r>
              <a:rPr sz="2800" dirty="0" err="1"/>
              <a:t>서로</a:t>
            </a:r>
            <a:r>
              <a:rPr sz="2800" dirty="0"/>
              <a:t> </a:t>
            </a:r>
            <a:r>
              <a:rPr sz="2800" dirty="0" err="1"/>
              <a:t>보완적인</a:t>
            </a:r>
            <a:r>
              <a:rPr sz="2800" dirty="0"/>
              <a:t> </a:t>
            </a:r>
            <a:r>
              <a:rPr sz="2800" dirty="0" err="1"/>
              <a:t>역할을</a:t>
            </a:r>
            <a:r>
              <a:rPr sz="2800" dirty="0"/>
              <a:t> 함</a:t>
            </a:r>
          </a:p>
          <a:p>
            <a:pPr>
              <a:lnSpc>
                <a:spcPct val="150000"/>
              </a:lnSpc>
            </a:pPr>
            <a:r>
              <a:rPr sz="2800" dirty="0" err="1"/>
              <a:t>통합</a:t>
            </a:r>
            <a:r>
              <a:rPr sz="2800" dirty="0"/>
              <a:t> </a:t>
            </a:r>
            <a:r>
              <a:rPr sz="2800" dirty="0" err="1"/>
              <a:t>사용을</a:t>
            </a:r>
            <a:r>
              <a:rPr sz="2800" dirty="0"/>
              <a:t> </a:t>
            </a:r>
            <a:r>
              <a:rPr sz="2800" dirty="0" err="1"/>
              <a:t>통해</a:t>
            </a:r>
            <a:r>
              <a:rPr sz="2800" dirty="0"/>
              <a:t> </a:t>
            </a:r>
            <a:r>
              <a:rPr sz="2800" dirty="0" err="1"/>
              <a:t>성능과</a:t>
            </a:r>
            <a:r>
              <a:rPr sz="2800" dirty="0"/>
              <a:t> </a:t>
            </a:r>
            <a:r>
              <a:rPr sz="2800" dirty="0" err="1"/>
              <a:t>보안을</a:t>
            </a:r>
            <a:r>
              <a:rPr sz="2800" dirty="0"/>
              <a:t> </a:t>
            </a:r>
            <a:r>
              <a:rPr sz="2800" dirty="0" err="1"/>
              <a:t>모두</a:t>
            </a:r>
            <a:r>
              <a:rPr sz="2800" dirty="0"/>
              <a:t> </a:t>
            </a:r>
            <a:r>
              <a:rPr sz="2800" dirty="0" err="1"/>
              <a:t>향상</a:t>
            </a:r>
            <a:r>
              <a:rPr sz="2800" dirty="0"/>
              <a:t> </a:t>
            </a:r>
            <a:r>
              <a:rPr sz="2800" dirty="0" err="1"/>
              <a:t>가능</a:t>
            </a:r>
            <a:endParaRPr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TotalTime>
  <Words>491</Words>
  <Application>Microsoft Office PowerPoint</Application>
  <PresentationFormat>화면 슬라이드 쇼(4:3)</PresentationFormat>
  <Paragraphs>59</Paragraphs>
  <Slides>8</Slides>
  <Notes>7</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8</vt:i4>
      </vt:variant>
    </vt:vector>
  </HeadingPairs>
  <TitlesOfParts>
    <vt:vector size="12" baseType="lpstr">
      <vt:lpstr>Arial</vt:lpstr>
      <vt:lpstr>Calibri</vt:lpstr>
      <vt:lpstr>Meslo LG M</vt:lpstr>
      <vt:lpstr>Office Theme</vt:lpstr>
      <vt:lpstr>Nginx와 Apache Tomcat</vt:lpstr>
      <vt:lpstr>목차</vt:lpstr>
      <vt:lpstr>Nginx란 무엇인가?</vt:lpstr>
      <vt:lpstr>Tomcat이란 무엇인가?</vt:lpstr>
      <vt:lpstr>Nginx와 Tomcat의 주요 차이</vt:lpstr>
      <vt:lpstr>Nginx와 Tomcat의 통합 사용</vt:lpstr>
      <vt:lpstr>통합 설정 예제</vt:lpstr>
      <vt:lpstr>결론</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희표 홍</cp:lastModifiedBy>
  <cp:revision>3</cp:revision>
  <dcterms:created xsi:type="dcterms:W3CDTF">2013-01-27T09:14:16Z</dcterms:created>
  <dcterms:modified xsi:type="dcterms:W3CDTF">2024-12-18T16:27:13Z</dcterms:modified>
  <cp:category/>
</cp:coreProperties>
</file>