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A261B-8C0C-4B76-92DD-6C0E0320298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FA78-FE74-44B6-AE7A-90FB20A8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오늘은 자바 자료구조 중 하나인 그래프</a:t>
            </a:r>
            <a:r>
              <a:rPr lang="en-US" altLang="ko-KR" dirty="0"/>
              <a:t>(Graph)</a:t>
            </a:r>
            <a:r>
              <a:rPr lang="ko-KR" altLang="en-US" dirty="0"/>
              <a:t>에 대해 이야기하겠습니다</a:t>
            </a:r>
            <a:r>
              <a:rPr lang="en-US" altLang="ko-KR" dirty="0"/>
              <a:t>. </a:t>
            </a:r>
            <a:r>
              <a:rPr lang="ko-KR" altLang="en-US" dirty="0"/>
              <a:t>그래프의 개념부터 자바로 구현하는 방법</a:t>
            </a:r>
            <a:r>
              <a:rPr lang="en-US" altLang="ko-KR" dirty="0"/>
              <a:t>, </a:t>
            </a:r>
            <a:r>
              <a:rPr lang="ko-KR" altLang="en-US" dirty="0"/>
              <a:t>주요 알고리즘과 응용 사례까지 다룰 예정입니다</a:t>
            </a:r>
            <a:r>
              <a:rPr lang="en-US" altLang="ko-KR" dirty="0"/>
              <a:t>. </a:t>
            </a:r>
            <a:r>
              <a:rPr lang="ko-KR" altLang="en-US" dirty="0"/>
              <a:t>발표를 통해 그래프 자료구조의 유용성과 구현 방법을 이해하실 수 있길 바랍니다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0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질문 있으신 분은 편하게 말씀해 주세요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그래프는 정점</a:t>
            </a:r>
            <a:r>
              <a:rPr lang="en-US" altLang="ko-KR" dirty="0"/>
              <a:t>(Vertex)</a:t>
            </a:r>
            <a:r>
              <a:rPr lang="ko-KR" altLang="en-US" dirty="0"/>
              <a:t>과 간선</a:t>
            </a:r>
            <a:r>
              <a:rPr lang="en-US" altLang="ko-KR" dirty="0"/>
              <a:t>(Edge)</a:t>
            </a:r>
            <a:r>
              <a:rPr lang="ko-KR" altLang="en-US" dirty="0"/>
              <a:t>으로 구성된 자료구조로</a:t>
            </a:r>
            <a:r>
              <a:rPr lang="en-US" altLang="ko-KR" dirty="0"/>
              <a:t>, </a:t>
            </a:r>
            <a:r>
              <a:rPr lang="ko-KR" altLang="en-US" dirty="0"/>
              <a:t>정점은 데이터를 저장하고 간선은 정점 간의 관계를 나타냅니다</a:t>
            </a:r>
            <a:r>
              <a:rPr lang="en-US" altLang="ko-KR" dirty="0"/>
              <a:t>. </a:t>
            </a:r>
            <a:r>
              <a:rPr lang="ko-KR" altLang="en-US" dirty="0"/>
              <a:t>그래프는 크게 방향 그래프와 </a:t>
            </a:r>
            <a:r>
              <a:rPr lang="ko-KR" altLang="en-US" dirty="0" err="1"/>
              <a:t>무방향</a:t>
            </a:r>
            <a:r>
              <a:rPr lang="ko-KR" altLang="en-US" dirty="0"/>
              <a:t> 그래프로 나뉘며</a:t>
            </a:r>
            <a:r>
              <a:rPr lang="en-US" altLang="ko-KR" dirty="0"/>
              <a:t>, </a:t>
            </a:r>
            <a:r>
              <a:rPr lang="ko-KR" altLang="en-US" dirty="0"/>
              <a:t>경로에 가중치를 부여하면 가중치 그래프가 됩니다</a:t>
            </a:r>
            <a:r>
              <a:rPr lang="en-US" altLang="ko-KR" dirty="0"/>
              <a:t>. </a:t>
            </a:r>
            <a:r>
              <a:rPr lang="ko-KR" altLang="en-US" dirty="0"/>
              <a:t>이러한 구조는 네트워크 연결</a:t>
            </a:r>
            <a:r>
              <a:rPr lang="en-US" altLang="ko-KR" dirty="0"/>
              <a:t>, </a:t>
            </a:r>
            <a:r>
              <a:rPr lang="ko-KR" altLang="en-US" dirty="0"/>
              <a:t>경로 탐색 등 여러 분야에서 사용됩니다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그래프는 현실 세계의 다양한 문제를 모델링할 때 사용됩니다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소셜 네트워크에서는 사용자 간의 관계를 나타내고</a:t>
            </a:r>
            <a:r>
              <a:rPr lang="en-US" altLang="ko-KR" dirty="0"/>
              <a:t>, </a:t>
            </a:r>
            <a:r>
              <a:rPr lang="ko-KR" altLang="en-US" dirty="0"/>
              <a:t>지도 애플리케이션에서는 출발지에서 목적지까지 최단 경로를 찾는 데 활용됩니다</a:t>
            </a:r>
            <a:r>
              <a:rPr lang="en-US" altLang="ko-KR" dirty="0"/>
              <a:t>. </a:t>
            </a:r>
            <a:r>
              <a:rPr lang="ko-KR" altLang="en-US" dirty="0"/>
              <a:t>웹 </a:t>
            </a:r>
            <a:r>
              <a:rPr lang="ko-KR" altLang="en-US" dirty="0" err="1"/>
              <a:t>크롤러</a:t>
            </a:r>
            <a:r>
              <a:rPr lang="ko-KR" altLang="en-US" dirty="0"/>
              <a:t> 역시 웹 페이지 간의 연결성을 그래프로 표현합니다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4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자바에서 그래프를 구현하는 대표적인 방법은 인접 행렬과 인접 리스트입니다</a:t>
            </a:r>
            <a:r>
              <a:rPr lang="en-US" altLang="ko-KR" dirty="0"/>
              <a:t>. </a:t>
            </a:r>
            <a:r>
              <a:rPr lang="ko-KR" altLang="en-US" dirty="0"/>
              <a:t>인접 행렬은 </a:t>
            </a:r>
            <a:r>
              <a:rPr lang="en-US" altLang="ko-KR" dirty="0"/>
              <a:t>2</a:t>
            </a:r>
            <a:r>
              <a:rPr lang="ko-KR" altLang="en-US" dirty="0"/>
              <a:t>차원 배열로 간선 유무를 표현하며 간선을 빠르게 확인할 수 있지만</a:t>
            </a:r>
            <a:r>
              <a:rPr lang="en-US" altLang="ko-KR" dirty="0"/>
              <a:t>, </a:t>
            </a:r>
            <a:r>
              <a:rPr lang="ko-KR" altLang="en-US" dirty="0"/>
              <a:t>공간 효율성이 떨어집니다</a:t>
            </a:r>
            <a:r>
              <a:rPr lang="en-US" altLang="ko-KR" dirty="0"/>
              <a:t>. </a:t>
            </a:r>
            <a:r>
              <a:rPr lang="ko-KR" altLang="en-US" dirty="0"/>
              <a:t>반면 인접 리스트는 메모리를 효율적으로 사용하며 그래프의 대부분의 문제를 해결하기에 적합합니다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0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여기 인접 리스트를 사용한 그래프 구현 코드 예시가 있습니다</a:t>
            </a:r>
            <a:r>
              <a:rPr lang="en-US" altLang="ko-KR" dirty="0"/>
              <a:t>. HashMap</a:t>
            </a:r>
            <a:r>
              <a:rPr lang="ko-KR" altLang="en-US" dirty="0"/>
              <a:t>으로 정점과 이웃 정점을 저장하고</a:t>
            </a:r>
            <a:r>
              <a:rPr lang="en-US" altLang="ko-KR" dirty="0"/>
              <a:t>, </a:t>
            </a:r>
            <a:r>
              <a:rPr lang="ko-KR" altLang="en-US" dirty="0"/>
              <a:t>간선을 추가하는 </a:t>
            </a:r>
            <a:r>
              <a:rPr lang="en-US" altLang="ko-KR" dirty="0" err="1"/>
              <a:t>addEdge</a:t>
            </a:r>
            <a:r>
              <a:rPr lang="en-US" altLang="ko-KR" dirty="0"/>
              <a:t> </a:t>
            </a:r>
            <a:r>
              <a:rPr lang="ko-KR" altLang="en-US" dirty="0"/>
              <a:t>메서드와 인접 정점을 가져오는 </a:t>
            </a:r>
            <a:r>
              <a:rPr lang="en-US" altLang="ko-KR" dirty="0" err="1"/>
              <a:t>getNeighbors</a:t>
            </a:r>
            <a:r>
              <a:rPr lang="en-US" altLang="ko-KR" dirty="0"/>
              <a:t> </a:t>
            </a:r>
            <a:r>
              <a:rPr lang="ko-KR" altLang="en-US" dirty="0"/>
              <a:t>메서드를 제공합니다</a:t>
            </a:r>
            <a:r>
              <a:rPr lang="en-US" altLang="ko-KR" dirty="0"/>
              <a:t>. </a:t>
            </a:r>
            <a:r>
              <a:rPr lang="ko-KR" altLang="en-US" dirty="0"/>
              <a:t>마지막으로 그래프를 출력하는 </a:t>
            </a:r>
            <a:r>
              <a:rPr lang="en-US" altLang="ko-KR" dirty="0" err="1"/>
              <a:t>printGraph</a:t>
            </a:r>
            <a:r>
              <a:rPr lang="en-US" altLang="ko-KR" dirty="0"/>
              <a:t> </a:t>
            </a:r>
            <a:r>
              <a:rPr lang="ko-KR" altLang="en-US" dirty="0"/>
              <a:t>메서드도 구현되어 있습니다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그래프와 관련된 알고리즘은 크게 두 가지 범주로 나눌 수 있습니다</a:t>
            </a:r>
            <a:r>
              <a:rPr lang="en-US" altLang="ko-KR" dirty="0"/>
              <a:t>. </a:t>
            </a:r>
            <a:r>
              <a:rPr lang="ko-KR" altLang="en-US" dirty="0"/>
              <a:t>그래프 탐색 알고리즘으로는 </a:t>
            </a:r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dirty="0"/>
              <a:t>최단 경로 탐색을 위한 </a:t>
            </a:r>
            <a:r>
              <a:rPr lang="ko-KR" altLang="en-US" dirty="0" err="1"/>
              <a:t>다익스트라</a:t>
            </a:r>
            <a:r>
              <a:rPr lang="en-US" altLang="ko-KR" dirty="0"/>
              <a:t>, </a:t>
            </a:r>
            <a:r>
              <a:rPr lang="ko-KR" altLang="en-US" dirty="0" err="1"/>
              <a:t>벨만</a:t>
            </a:r>
            <a:r>
              <a:rPr lang="en-US" altLang="ko-KR" dirty="0"/>
              <a:t>-</a:t>
            </a:r>
            <a:r>
              <a:rPr lang="ko-KR" altLang="en-US" dirty="0"/>
              <a:t>포드</a:t>
            </a:r>
            <a:r>
              <a:rPr lang="en-US" altLang="ko-KR" dirty="0"/>
              <a:t>, </a:t>
            </a:r>
            <a:r>
              <a:rPr lang="ko-KR" altLang="en-US" dirty="0" err="1"/>
              <a:t>플로이드</a:t>
            </a:r>
            <a:r>
              <a:rPr lang="en-US" altLang="ko-KR" dirty="0"/>
              <a:t>-</a:t>
            </a:r>
            <a:r>
              <a:rPr lang="ko-KR" altLang="en-US" dirty="0" err="1"/>
              <a:t>워셜</a:t>
            </a:r>
            <a:r>
              <a:rPr lang="ko-KR" altLang="en-US" dirty="0"/>
              <a:t> 알고리즘도 자주 사용됩니다</a:t>
            </a:r>
            <a:r>
              <a:rPr lang="en-US" altLang="ko-KR" dirty="0"/>
              <a:t>. </a:t>
            </a:r>
            <a:r>
              <a:rPr lang="ko-KR" altLang="en-US" dirty="0"/>
              <a:t>이를 통해 네트워크 분석</a:t>
            </a:r>
            <a:r>
              <a:rPr lang="en-US" altLang="ko-KR" dirty="0"/>
              <a:t>, </a:t>
            </a:r>
            <a:r>
              <a:rPr lang="ko-KR" altLang="en-US" dirty="0"/>
              <a:t>경로 최적화와 같은 문제를 해결할 수 있습니다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이제 너비 우선 탐색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BFS</a:t>
            </a:r>
            <a:r>
              <a:rPr lang="ko-KR" altLang="en-US" dirty="0"/>
              <a:t>의 코드 예시를 보겠습니다</a:t>
            </a:r>
            <a:r>
              <a:rPr lang="en-US" altLang="ko-KR" dirty="0"/>
              <a:t>. BFS</a:t>
            </a:r>
            <a:r>
              <a:rPr lang="ko-KR" altLang="en-US" dirty="0"/>
              <a:t>는 큐 자료구조를 사용하여 정점을 방문하며</a:t>
            </a:r>
            <a:r>
              <a:rPr lang="en-US" altLang="ko-KR" dirty="0"/>
              <a:t>, </a:t>
            </a:r>
            <a:r>
              <a:rPr lang="ko-KR" altLang="en-US" dirty="0"/>
              <a:t>인접한 정점을 차례로 탐색합니다</a:t>
            </a:r>
            <a:r>
              <a:rPr lang="en-US" altLang="ko-KR" dirty="0"/>
              <a:t>. </a:t>
            </a:r>
            <a:r>
              <a:rPr lang="ko-KR" altLang="en-US" dirty="0"/>
              <a:t>방문한 정점을 </a:t>
            </a:r>
            <a:r>
              <a:rPr lang="en-US" altLang="ko-KR" dirty="0"/>
              <a:t>Set</a:t>
            </a:r>
            <a:r>
              <a:rPr lang="ko-KR" altLang="en-US" dirty="0"/>
              <a:t>으로 관리하여 중복 방문을 방지합니다</a:t>
            </a:r>
            <a:r>
              <a:rPr lang="en-US" altLang="ko-KR" dirty="0"/>
              <a:t>. </a:t>
            </a:r>
            <a:r>
              <a:rPr lang="ko-KR" altLang="en-US" dirty="0"/>
              <a:t>이 코드는 주어진 그래프에서 시작 정점부터 모든 정점을 탐색하는 데 사용됩니다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5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그래프는 다양한 문제 해결에 활용됩니다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특정 정점 간의 경로를 찾거나</a:t>
            </a:r>
            <a:r>
              <a:rPr lang="en-US" altLang="ko-KR" dirty="0"/>
              <a:t>, </a:t>
            </a:r>
            <a:r>
              <a:rPr lang="ko-KR" altLang="en-US" dirty="0"/>
              <a:t>그래프 내에서 순환 여부를 판단할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최소 신장 트리를 찾는 </a:t>
            </a:r>
            <a:r>
              <a:rPr lang="ko-KR" altLang="en-US" dirty="0" err="1"/>
              <a:t>크루스칼과</a:t>
            </a:r>
            <a:r>
              <a:rPr lang="ko-KR" altLang="en-US" dirty="0"/>
              <a:t> </a:t>
            </a:r>
            <a:r>
              <a:rPr lang="ko-KR" altLang="en-US" dirty="0" err="1"/>
              <a:t>프림</a:t>
            </a:r>
            <a:r>
              <a:rPr lang="ko-KR" altLang="en-US" dirty="0"/>
              <a:t> 알고리즘은 네트워크 연결 비용 최적화 문제에 자주 사용됩니다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6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오늘 발표에서 그래프의 개념</a:t>
            </a:r>
            <a:r>
              <a:rPr lang="en-US" altLang="ko-KR" dirty="0"/>
              <a:t>, </a:t>
            </a:r>
            <a:r>
              <a:rPr lang="ko-KR" altLang="en-US" dirty="0"/>
              <a:t>자바 구현 방법</a:t>
            </a:r>
            <a:r>
              <a:rPr lang="en-US" altLang="ko-KR" dirty="0"/>
              <a:t>, </a:t>
            </a:r>
            <a:r>
              <a:rPr lang="ko-KR" altLang="en-US" dirty="0"/>
              <a:t>주요 알고리즘</a:t>
            </a:r>
            <a:r>
              <a:rPr lang="en-US" altLang="ko-KR" dirty="0"/>
              <a:t>, </a:t>
            </a:r>
            <a:r>
              <a:rPr lang="ko-KR" altLang="en-US" dirty="0"/>
              <a:t>그리고 응용 사례까지 다뤘습니다</a:t>
            </a:r>
            <a:r>
              <a:rPr lang="en-US" altLang="ko-KR" dirty="0"/>
              <a:t>. </a:t>
            </a:r>
            <a:r>
              <a:rPr lang="ko-KR" altLang="en-US" dirty="0"/>
              <a:t>그래프는 매우 강력한 자료구조로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데이터 분석 등 다양한 분야에서 활용됩니다</a:t>
            </a:r>
            <a:r>
              <a:rPr lang="en-US" altLang="ko-KR" dirty="0"/>
              <a:t>. </a:t>
            </a:r>
            <a:r>
              <a:rPr lang="ko-KR" altLang="en-US" dirty="0"/>
              <a:t>꼭 이해하고 구현할 수 있도록 연습하시길 바랍니다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FA78-FE74-44B6-AE7A-90FB20A888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자바 자료구조 - 그래프(Graph)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836229" cy="1752600"/>
          </a:xfrm>
        </p:spPr>
        <p:txBody>
          <a:bodyPr>
            <a:normAutofit/>
          </a:bodyPr>
          <a:lstStyle/>
          <a:p>
            <a:pPr algn="r"/>
            <a:r>
              <a:rPr sz="2000" dirty="0" err="1"/>
              <a:t>발표자</a:t>
            </a:r>
            <a:r>
              <a:rPr sz="2000" dirty="0"/>
              <a:t>: [</a:t>
            </a:r>
            <a:r>
              <a:rPr lang="ko-KR" altLang="en-US" sz="2000" dirty="0"/>
              <a:t>홍희표</a:t>
            </a:r>
            <a:r>
              <a:rPr sz="2000" dirty="0"/>
              <a:t>]  |  </a:t>
            </a:r>
            <a:r>
              <a:rPr sz="2000" dirty="0" err="1"/>
              <a:t>날짜</a:t>
            </a:r>
            <a:r>
              <a:rPr sz="2000" dirty="0"/>
              <a:t>: [</a:t>
            </a:r>
            <a:r>
              <a:rPr lang="en-US" sz="2000" dirty="0"/>
              <a:t>2024.11.21</a:t>
            </a:r>
            <a:r>
              <a:rPr sz="2000"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질문 시간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질문이 있으시면 언제든 환영합니다!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그래프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2800" dirty="0" err="1"/>
              <a:t>그래프는</a:t>
            </a:r>
            <a:r>
              <a:rPr sz="2800" dirty="0"/>
              <a:t> </a:t>
            </a:r>
            <a:r>
              <a:rPr sz="2800" dirty="0" err="1"/>
              <a:t>정점</a:t>
            </a:r>
            <a:r>
              <a:rPr sz="2800" dirty="0"/>
              <a:t>(Vertex)과 </a:t>
            </a:r>
            <a:r>
              <a:rPr sz="2800" dirty="0" err="1"/>
              <a:t>간선</a:t>
            </a:r>
            <a:r>
              <a:rPr sz="2800" dirty="0"/>
              <a:t>(Edge)</a:t>
            </a:r>
            <a:r>
              <a:rPr sz="2800" dirty="0" err="1"/>
              <a:t>으로</a:t>
            </a:r>
            <a:r>
              <a:rPr sz="2800" dirty="0"/>
              <a:t> </a:t>
            </a:r>
            <a:r>
              <a:rPr sz="2800" dirty="0" err="1"/>
              <a:t>이루어진</a:t>
            </a:r>
            <a:r>
              <a:rPr sz="2800" dirty="0"/>
              <a:t> </a:t>
            </a:r>
            <a:r>
              <a:rPr sz="2800" dirty="0" err="1"/>
              <a:t>자료구조</a:t>
            </a:r>
            <a:endParaRPr sz="2800" dirty="0"/>
          </a:p>
          <a:p>
            <a:pPr>
              <a:lnSpc>
                <a:spcPct val="150000"/>
              </a:lnSpc>
            </a:pPr>
            <a:r>
              <a:rPr sz="2800" dirty="0" err="1"/>
              <a:t>정점은</a:t>
            </a:r>
            <a:r>
              <a:rPr sz="2800" dirty="0"/>
              <a:t> </a:t>
            </a:r>
            <a:r>
              <a:rPr sz="2800" dirty="0" err="1"/>
              <a:t>객체</a:t>
            </a:r>
            <a:r>
              <a:rPr sz="2800" dirty="0"/>
              <a:t>, </a:t>
            </a:r>
            <a:r>
              <a:rPr sz="2800" dirty="0" err="1"/>
              <a:t>간선은</a:t>
            </a:r>
            <a:r>
              <a:rPr sz="2800" dirty="0"/>
              <a:t> </a:t>
            </a:r>
            <a:r>
              <a:rPr sz="2800" dirty="0" err="1"/>
              <a:t>객체</a:t>
            </a:r>
            <a:r>
              <a:rPr sz="2800" dirty="0"/>
              <a:t> </a:t>
            </a:r>
            <a:r>
              <a:rPr sz="2800" dirty="0" err="1"/>
              <a:t>간의</a:t>
            </a:r>
            <a:r>
              <a:rPr sz="2800" dirty="0"/>
              <a:t> </a:t>
            </a:r>
            <a:r>
              <a:rPr sz="2800" dirty="0" err="1"/>
              <a:t>관계를</a:t>
            </a:r>
            <a:r>
              <a:rPr sz="2800" dirty="0"/>
              <a:t> </a:t>
            </a:r>
            <a:r>
              <a:rPr sz="2800" dirty="0" err="1"/>
              <a:t>나타냄</a:t>
            </a:r>
            <a:endParaRPr sz="2800" dirty="0"/>
          </a:p>
          <a:p>
            <a:pPr>
              <a:lnSpc>
                <a:spcPct val="150000"/>
              </a:lnSpc>
            </a:pPr>
            <a:r>
              <a:rPr sz="2800" dirty="0" err="1"/>
              <a:t>종류</a:t>
            </a:r>
            <a:r>
              <a:rPr sz="2800" dirty="0"/>
              <a:t>:</a:t>
            </a:r>
            <a:endParaRPr lang="en-US" sz="28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600" dirty="0"/>
              <a:t>단</a:t>
            </a:r>
            <a:r>
              <a:rPr sz="2600" dirty="0" err="1"/>
              <a:t>방향</a:t>
            </a:r>
            <a:r>
              <a:rPr sz="2600" dirty="0"/>
              <a:t> </a:t>
            </a:r>
            <a:r>
              <a:rPr sz="2600" dirty="0" err="1"/>
              <a:t>그래프</a:t>
            </a:r>
            <a:r>
              <a:rPr sz="2600" dirty="0"/>
              <a:t> (Directed Graph)</a:t>
            </a:r>
            <a:endParaRPr lang="en-US" sz="26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600" dirty="0"/>
              <a:t>양</a:t>
            </a:r>
            <a:r>
              <a:rPr sz="2600" dirty="0" err="1"/>
              <a:t>방향</a:t>
            </a:r>
            <a:r>
              <a:rPr sz="2600" dirty="0"/>
              <a:t> </a:t>
            </a:r>
            <a:r>
              <a:rPr sz="2600" dirty="0" err="1"/>
              <a:t>그래프</a:t>
            </a:r>
            <a:r>
              <a:rPr sz="2600" dirty="0"/>
              <a:t> (Undirected Graph)</a:t>
            </a:r>
            <a:endParaRPr lang="en-US" sz="26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sz="2600" dirty="0" err="1"/>
              <a:t>가중치</a:t>
            </a:r>
            <a:r>
              <a:rPr sz="2600" dirty="0"/>
              <a:t> </a:t>
            </a:r>
            <a:r>
              <a:rPr sz="2600" dirty="0" err="1"/>
              <a:t>그래프</a:t>
            </a:r>
            <a:r>
              <a:rPr sz="2600" dirty="0"/>
              <a:t> (Weighted Graph)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그래프의 활용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소셜</a:t>
            </a:r>
            <a:r>
              <a:rPr sz="2800" dirty="0"/>
              <a:t> </a:t>
            </a:r>
            <a:r>
              <a:rPr sz="2800" dirty="0" err="1"/>
              <a:t>네트워크</a:t>
            </a:r>
            <a:r>
              <a:rPr sz="2800" dirty="0"/>
              <a:t>: </a:t>
            </a:r>
            <a:r>
              <a:rPr sz="2800" dirty="0" err="1"/>
              <a:t>사용자</a:t>
            </a:r>
            <a:r>
              <a:rPr sz="2800" dirty="0"/>
              <a:t> </a:t>
            </a:r>
            <a:r>
              <a:rPr sz="2800" dirty="0" err="1"/>
              <a:t>관계</a:t>
            </a:r>
            <a:r>
              <a:rPr sz="2800" dirty="0"/>
              <a:t> </a:t>
            </a:r>
            <a:r>
              <a:rPr sz="2800" dirty="0" err="1"/>
              <a:t>표현</a:t>
            </a:r>
            <a:endParaRPr sz="2800" dirty="0"/>
          </a:p>
          <a:p>
            <a:r>
              <a:rPr sz="2800" dirty="0" err="1"/>
              <a:t>지도</a:t>
            </a:r>
            <a:r>
              <a:rPr sz="2800" dirty="0"/>
              <a:t> </a:t>
            </a:r>
            <a:r>
              <a:rPr sz="2800" dirty="0" err="1"/>
              <a:t>애플리케이션</a:t>
            </a:r>
            <a:r>
              <a:rPr sz="2800" dirty="0"/>
              <a:t>: </a:t>
            </a:r>
            <a:r>
              <a:rPr sz="2800" dirty="0" err="1"/>
              <a:t>경로</a:t>
            </a:r>
            <a:r>
              <a:rPr sz="2800" dirty="0"/>
              <a:t> </a:t>
            </a:r>
            <a:r>
              <a:rPr sz="2800" dirty="0" err="1"/>
              <a:t>탐색</a:t>
            </a:r>
            <a:endParaRPr sz="2800" dirty="0"/>
          </a:p>
          <a:p>
            <a:r>
              <a:rPr sz="2800" dirty="0"/>
              <a:t>웹 </a:t>
            </a:r>
            <a:r>
              <a:rPr sz="2800" dirty="0" err="1"/>
              <a:t>크롤러</a:t>
            </a:r>
            <a:r>
              <a:rPr sz="2800" dirty="0"/>
              <a:t>: </a:t>
            </a:r>
            <a:r>
              <a:rPr sz="2800" dirty="0" err="1"/>
              <a:t>페이지</a:t>
            </a:r>
            <a:r>
              <a:rPr sz="2800" dirty="0"/>
              <a:t> 간 </a:t>
            </a:r>
            <a:r>
              <a:rPr sz="2800" dirty="0" err="1"/>
              <a:t>연결</a:t>
            </a:r>
            <a:r>
              <a:rPr sz="2800" dirty="0"/>
              <a:t> </a:t>
            </a:r>
            <a:r>
              <a:rPr sz="2800" dirty="0" err="1"/>
              <a:t>표현</a:t>
            </a:r>
            <a:endParaRPr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5675EC-2056-82D9-FFCA-B450D4AA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45" y="1417638"/>
            <a:ext cx="2667137" cy="1968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FBC3A-FB74-F34F-EF9F-1D0B74B5D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0" y="4204151"/>
            <a:ext cx="4356460" cy="1316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9F2D2-0C7A-7C6C-EBB8-7A8B5DFEE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204151"/>
            <a:ext cx="4385720" cy="1316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자바에서</a:t>
            </a:r>
            <a:r>
              <a:rPr dirty="0"/>
              <a:t> </a:t>
            </a:r>
            <a:r>
              <a:rPr dirty="0" err="1"/>
              <a:t>그래프</a:t>
            </a:r>
            <a:r>
              <a:rPr dirty="0"/>
              <a:t> </a:t>
            </a:r>
            <a:r>
              <a:rPr dirty="0" err="1"/>
              <a:t>표현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 err="1"/>
              <a:t>인접</a:t>
            </a:r>
            <a:r>
              <a:rPr sz="2800" dirty="0"/>
              <a:t> </a:t>
            </a:r>
            <a:r>
              <a:rPr sz="2800" dirty="0" err="1"/>
              <a:t>행렬</a:t>
            </a:r>
            <a:r>
              <a:rPr sz="2800" dirty="0"/>
              <a:t>(Adjacency Matrix):</a:t>
            </a:r>
          </a:p>
          <a:p>
            <a:pPr marL="914400" lvl="1" indent="-514350">
              <a:buFont typeface="+mj-lt"/>
              <a:buAutoNum type="arabicPeriod"/>
            </a:pPr>
            <a:r>
              <a:rPr sz="2400" dirty="0"/>
              <a:t>2차원 </a:t>
            </a:r>
            <a:r>
              <a:rPr sz="2400" dirty="0" err="1"/>
              <a:t>배열로</a:t>
            </a:r>
            <a:r>
              <a:rPr sz="2400" dirty="0"/>
              <a:t> </a:t>
            </a:r>
            <a:r>
              <a:rPr sz="2400" dirty="0" err="1"/>
              <a:t>간선</a:t>
            </a:r>
            <a:r>
              <a:rPr sz="2400" dirty="0"/>
              <a:t> </a:t>
            </a:r>
            <a:r>
              <a:rPr sz="2400" dirty="0" err="1"/>
              <a:t>표현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공간</a:t>
            </a:r>
            <a:r>
              <a:rPr sz="2400" dirty="0"/>
              <a:t> </a:t>
            </a:r>
            <a:r>
              <a:rPr sz="2400" dirty="0" err="1"/>
              <a:t>복잡도</a:t>
            </a:r>
            <a:r>
              <a:rPr sz="2400" dirty="0"/>
              <a:t>: O(V²)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간선</a:t>
            </a:r>
            <a:r>
              <a:rPr sz="2400" dirty="0"/>
              <a:t> </a:t>
            </a:r>
            <a:r>
              <a:rPr sz="2400" dirty="0" err="1"/>
              <a:t>유무</a:t>
            </a:r>
            <a:r>
              <a:rPr sz="2400" dirty="0"/>
              <a:t> </a:t>
            </a:r>
            <a:r>
              <a:rPr sz="2400" dirty="0" err="1"/>
              <a:t>빠르게</a:t>
            </a:r>
            <a:r>
              <a:rPr sz="2400" dirty="0"/>
              <a:t> </a:t>
            </a:r>
            <a:r>
              <a:rPr sz="2400" dirty="0" err="1"/>
              <a:t>확인</a:t>
            </a:r>
            <a:r>
              <a:rPr sz="2400" dirty="0"/>
              <a:t> </a:t>
            </a:r>
            <a:r>
              <a:rPr sz="2400" dirty="0" err="1"/>
              <a:t>가능</a:t>
            </a:r>
            <a:endParaRPr sz="2400" dirty="0"/>
          </a:p>
          <a:p>
            <a:endParaRPr sz="2800" dirty="0"/>
          </a:p>
          <a:p>
            <a:r>
              <a:rPr sz="2800" dirty="0" err="1"/>
              <a:t>인접</a:t>
            </a:r>
            <a:r>
              <a:rPr sz="2800" dirty="0"/>
              <a:t> </a:t>
            </a:r>
            <a:r>
              <a:rPr sz="2800" dirty="0" err="1"/>
              <a:t>리스트</a:t>
            </a:r>
            <a:r>
              <a:rPr sz="2800" dirty="0"/>
              <a:t>(Adjacency List):</a:t>
            </a:r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리스트로</a:t>
            </a:r>
            <a:r>
              <a:rPr sz="2400" dirty="0"/>
              <a:t> 각 </a:t>
            </a:r>
            <a:r>
              <a:rPr sz="2400" dirty="0" err="1"/>
              <a:t>정점의</a:t>
            </a:r>
            <a:r>
              <a:rPr sz="2400" dirty="0"/>
              <a:t> </a:t>
            </a:r>
            <a:r>
              <a:rPr sz="2400" dirty="0" err="1"/>
              <a:t>이웃</a:t>
            </a:r>
            <a:r>
              <a:rPr sz="2400" dirty="0"/>
              <a:t> </a:t>
            </a:r>
            <a:r>
              <a:rPr sz="2400" dirty="0" err="1"/>
              <a:t>정점</a:t>
            </a:r>
            <a:r>
              <a:rPr sz="2400" dirty="0"/>
              <a:t> </a:t>
            </a:r>
            <a:r>
              <a:rPr sz="2400" dirty="0" err="1"/>
              <a:t>저장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공간</a:t>
            </a:r>
            <a:r>
              <a:rPr sz="2400" dirty="0"/>
              <a:t> </a:t>
            </a:r>
            <a:r>
              <a:rPr sz="2400" dirty="0" err="1"/>
              <a:t>복잡도</a:t>
            </a:r>
            <a:r>
              <a:rPr sz="2400" dirty="0"/>
              <a:t>: O(V + E)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메모리</a:t>
            </a:r>
            <a:r>
              <a:rPr sz="2400" dirty="0"/>
              <a:t> </a:t>
            </a:r>
            <a:r>
              <a:rPr sz="2400" dirty="0" err="1"/>
              <a:t>효율적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코드 예시 - 인접 리스트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import 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java.util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.*;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class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Graph {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private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Map&lt;Integer, List&lt;Integer&gt;&gt; </a:t>
            </a:r>
            <a:r>
              <a:rPr lang="en-US" altLang="ko-KR" sz="1500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adjList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;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</a:t>
            </a:r>
            <a:r>
              <a:rPr lang="en-US" altLang="ko-KR" sz="15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Graph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500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adjList</a:t>
            </a:r>
            <a:r>
              <a:rPr lang="en-US" altLang="ko-KR" sz="1500" dirty="0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=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HashMap&lt;&gt;();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void </a:t>
            </a:r>
            <a:r>
              <a:rPr lang="en-US" altLang="ko-KR" sz="15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addEdge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u,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v) {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500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adjList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.putIfAbsent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(u,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ArrayList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&lt;&gt;());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500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adjList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.get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(u).add(v);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void </a:t>
            </a:r>
            <a:r>
              <a:rPr lang="en-US" altLang="ko-KR" sz="15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printGraph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for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5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node : </a:t>
            </a:r>
            <a:r>
              <a:rPr lang="en-US" altLang="ko-KR" sz="1500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adjList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.keySet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()) {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5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(node + </a:t>
            </a:r>
            <a:r>
              <a:rPr lang="en-US" altLang="ko-KR" sz="15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 -&gt; " 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+ </a:t>
            </a:r>
            <a:r>
              <a:rPr lang="en-US" altLang="ko-KR" sz="1500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adjList</a:t>
            </a:r>
            <a:r>
              <a:rPr lang="en-US" altLang="ko-KR" sz="15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.get</a:t>
            </a: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(node));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}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5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알고리즘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그래프</a:t>
            </a:r>
            <a:r>
              <a:rPr sz="2800" dirty="0"/>
              <a:t> </a:t>
            </a:r>
            <a:r>
              <a:rPr sz="2800" dirty="0" err="1"/>
              <a:t>탐색</a:t>
            </a:r>
            <a:r>
              <a:rPr sz="2800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sz="2400" dirty="0"/>
              <a:t>BFS (</a:t>
            </a:r>
            <a:r>
              <a:rPr sz="2400" dirty="0" err="1"/>
              <a:t>너비</a:t>
            </a:r>
            <a:r>
              <a:rPr sz="2400" dirty="0"/>
              <a:t> </a:t>
            </a:r>
            <a:r>
              <a:rPr sz="2400" dirty="0" err="1"/>
              <a:t>우선</a:t>
            </a:r>
            <a:r>
              <a:rPr sz="2400" dirty="0"/>
              <a:t> </a:t>
            </a:r>
            <a:r>
              <a:rPr sz="2400" dirty="0" err="1"/>
              <a:t>탐색</a:t>
            </a:r>
            <a:r>
              <a:rPr sz="2400" dirty="0"/>
              <a:t>)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/>
              <a:t>DFS (</a:t>
            </a:r>
            <a:r>
              <a:rPr sz="2400" dirty="0" err="1"/>
              <a:t>깊이</a:t>
            </a:r>
            <a:r>
              <a:rPr sz="2400" dirty="0"/>
              <a:t> </a:t>
            </a:r>
            <a:r>
              <a:rPr sz="2400" dirty="0" err="1"/>
              <a:t>우선</a:t>
            </a:r>
            <a:r>
              <a:rPr sz="2400" dirty="0"/>
              <a:t> </a:t>
            </a:r>
            <a:r>
              <a:rPr sz="2400" dirty="0" err="1"/>
              <a:t>탐색</a:t>
            </a:r>
            <a:r>
              <a:rPr sz="2400" dirty="0"/>
              <a:t>)</a:t>
            </a:r>
          </a:p>
          <a:p>
            <a:endParaRPr sz="2800" dirty="0"/>
          </a:p>
          <a:p>
            <a:r>
              <a:rPr sz="2800" dirty="0" err="1"/>
              <a:t>최단</a:t>
            </a:r>
            <a:r>
              <a:rPr sz="2800" dirty="0"/>
              <a:t> </a:t>
            </a:r>
            <a:r>
              <a:rPr sz="2800" dirty="0" err="1"/>
              <a:t>경로</a:t>
            </a:r>
            <a:r>
              <a:rPr sz="2800" dirty="0"/>
              <a:t>:</a:t>
            </a:r>
            <a:endParaRPr lang="en-US" sz="28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다익스트라</a:t>
            </a:r>
            <a:r>
              <a:rPr sz="2400" dirty="0"/>
              <a:t>(Dijkstra)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벨만-포드</a:t>
            </a:r>
            <a:r>
              <a:rPr sz="2400" dirty="0"/>
              <a:t>(Bellman-Ford)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sz="2400" dirty="0" err="1"/>
              <a:t>플로이드-워셜</a:t>
            </a:r>
            <a:r>
              <a:rPr sz="2400" dirty="0"/>
              <a:t>(Floyd-</a:t>
            </a:r>
            <a:r>
              <a:rPr sz="2400" dirty="0" err="1"/>
              <a:t>Warshall</a:t>
            </a:r>
            <a:r>
              <a:rPr sz="2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BFS </a:t>
            </a:r>
            <a:r>
              <a:rPr dirty="0" err="1"/>
              <a:t>코드</a:t>
            </a:r>
            <a:r>
              <a:rPr dirty="0"/>
              <a:t> </a:t>
            </a:r>
            <a:r>
              <a:rPr dirty="0" err="1"/>
              <a:t>예시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import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java.util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.*;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class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BFS {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void </a:t>
            </a:r>
            <a:r>
              <a:rPr lang="en-US" altLang="ko-KR" sz="18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bfsTraversal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(Graph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graph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,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start) {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Queue&lt;Integer&gt; queue =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LinkedList&lt;&gt;(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List.</a:t>
            </a:r>
            <a:r>
              <a:rPr lang="en-US" altLang="ko-KR" sz="1800" i="1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of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(start));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Set&lt;Integer&gt; visited =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HashSet&lt;&gt;(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List.</a:t>
            </a:r>
            <a:r>
              <a:rPr lang="en-US" altLang="ko-KR" sz="1800" i="1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of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(start));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while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(!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queue.isEmpty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()) {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node =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queue.poll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8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(node + </a:t>
            </a:r>
            <a:r>
              <a:rPr lang="en-US" altLang="ko-KR" sz="18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 "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for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neighbor :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graph.getNeighbors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(node)) {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    </a:t>
            </a:r>
            <a:r>
              <a:rPr lang="en-US" altLang="ko-KR" sz="18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if 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(!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visited.contains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(neighbor)) {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       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visited.add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(neighbor);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        </a:t>
            </a:r>
            <a:r>
              <a:rPr lang="en-US" altLang="ko-KR" sz="18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queue.add</a:t>
            </a: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(neighbor);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    }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}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}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8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그래프 응용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 dirty="0" err="1"/>
              <a:t>경로</a:t>
            </a:r>
            <a:r>
              <a:rPr sz="2800" dirty="0"/>
              <a:t> </a:t>
            </a:r>
            <a:r>
              <a:rPr sz="2800" dirty="0" err="1"/>
              <a:t>탐색</a:t>
            </a:r>
            <a:r>
              <a:rPr sz="2800" dirty="0"/>
              <a:t>: </a:t>
            </a:r>
            <a:r>
              <a:rPr sz="2800" dirty="0" err="1"/>
              <a:t>A에서</a:t>
            </a:r>
            <a:r>
              <a:rPr sz="2800" dirty="0"/>
              <a:t> </a:t>
            </a:r>
            <a:r>
              <a:rPr sz="2800" dirty="0" err="1"/>
              <a:t>B까지의</a:t>
            </a:r>
            <a:r>
              <a:rPr sz="2800" dirty="0"/>
              <a:t> </a:t>
            </a:r>
            <a:r>
              <a:rPr sz="2800" dirty="0" err="1"/>
              <a:t>경로</a:t>
            </a:r>
            <a:r>
              <a:rPr sz="2800" dirty="0"/>
              <a:t> </a:t>
            </a:r>
            <a:r>
              <a:rPr sz="2800" dirty="0" err="1"/>
              <a:t>찾기</a:t>
            </a:r>
            <a:endParaRPr sz="2800" dirty="0"/>
          </a:p>
          <a:p>
            <a:pPr>
              <a:lnSpc>
                <a:spcPct val="150000"/>
              </a:lnSpc>
            </a:pPr>
            <a:r>
              <a:rPr sz="2800" dirty="0" err="1"/>
              <a:t>사이클</a:t>
            </a:r>
            <a:r>
              <a:rPr sz="2800" dirty="0"/>
              <a:t> </a:t>
            </a:r>
            <a:r>
              <a:rPr sz="2800" dirty="0" err="1"/>
              <a:t>탐지</a:t>
            </a:r>
            <a:r>
              <a:rPr sz="2800" dirty="0"/>
              <a:t>: </a:t>
            </a:r>
            <a:r>
              <a:rPr sz="2800" dirty="0" err="1"/>
              <a:t>그래프</a:t>
            </a:r>
            <a:r>
              <a:rPr sz="2800" dirty="0"/>
              <a:t> 내 </a:t>
            </a:r>
            <a:r>
              <a:rPr sz="2800" dirty="0" err="1"/>
              <a:t>순환</a:t>
            </a:r>
            <a:r>
              <a:rPr sz="2800" dirty="0"/>
              <a:t> </a:t>
            </a:r>
            <a:r>
              <a:rPr sz="2800" dirty="0" err="1"/>
              <a:t>여부</a:t>
            </a:r>
            <a:r>
              <a:rPr sz="2800" dirty="0"/>
              <a:t> </a:t>
            </a:r>
            <a:r>
              <a:rPr sz="2800" dirty="0" err="1"/>
              <a:t>확인</a:t>
            </a:r>
            <a:endParaRPr sz="2800" dirty="0"/>
          </a:p>
          <a:p>
            <a:pPr>
              <a:lnSpc>
                <a:spcPct val="150000"/>
              </a:lnSpc>
            </a:pPr>
            <a:r>
              <a:rPr sz="2800" dirty="0" err="1"/>
              <a:t>최소</a:t>
            </a:r>
            <a:r>
              <a:rPr sz="2800" dirty="0"/>
              <a:t> </a:t>
            </a:r>
            <a:r>
              <a:rPr sz="2800" dirty="0" err="1"/>
              <a:t>신장</a:t>
            </a:r>
            <a:r>
              <a:rPr sz="2800" dirty="0"/>
              <a:t> </a:t>
            </a:r>
            <a:r>
              <a:rPr sz="2800" dirty="0" err="1"/>
              <a:t>트리</a:t>
            </a:r>
            <a:r>
              <a:rPr sz="2800" dirty="0"/>
              <a:t>(MST):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sz="2400" dirty="0" err="1"/>
              <a:t>크루스칼</a:t>
            </a:r>
            <a:r>
              <a:rPr sz="2400" dirty="0"/>
              <a:t>(Kruskal) </a:t>
            </a:r>
            <a:r>
              <a:rPr sz="2400" dirty="0" err="1"/>
              <a:t>알고리즘</a:t>
            </a:r>
            <a:endParaRPr lang="en-US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sz="2400" dirty="0" err="1"/>
              <a:t>프림</a:t>
            </a:r>
            <a:r>
              <a:rPr sz="2400" dirty="0"/>
              <a:t>(Prim) </a:t>
            </a:r>
            <a:r>
              <a:rPr sz="2400" dirty="0" err="1"/>
              <a:t>알고리즘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800" dirty="0" err="1"/>
              <a:t>그래프는</a:t>
            </a:r>
            <a:r>
              <a:rPr sz="2800" dirty="0"/>
              <a:t> </a:t>
            </a:r>
            <a:r>
              <a:rPr sz="2800" dirty="0" err="1"/>
              <a:t>다양한</a:t>
            </a:r>
            <a:r>
              <a:rPr sz="2800" dirty="0"/>
              <a:t> </a:t>
            </a:r>
            <a:r>
              <a:rPr sz="2800" dirty="0" err="1"/>
              <a:t>문제를</a:t>
            </a:r>
            <a:r>
              <a:rPr sz="2800" dirty="0"/>
              <a:t> </a:t>
            </a:r>
            <a:r>
              <a:rPr sz="2800" dirty="0" err="1"/>
              <a:t>모델링하는</a:t>
            </a:r>
            <a:r>
              <a:rPr sz="2800" dirty="0"/>
              <a:t> 데 </a:t>
            </a:r>
            <a:r>
              <a:rPr sz="2800" dirty="0" err="1"/>
              <a:t>유용</a:t>
            </a:r>
            <a:endParaRPr sz="2800" dirty="0"/>
          </a:p>
          <a:p>
            <a:pPr>
              <a:lnSpc>
                <a:spcPct val="200000"/>
              </a:lnSpc>
            </a:pPr>
            <a:r>
              <a:rPr sz="2800" dirty="0" err="1"/>
              <a:t>자바에서</a:t>
            </a:r>
            <a:r>
              <a:rPr sz="2800" dirty="0"/>
              <a:t> </a:t>
            </a:r>
            <a:r>
              <a:rPr sz="2800" dirty="0" err="1"/>
              <a:t>인접</a:t>
            </a:r>
            <a:r>
              <a:rPr sz="2800" dirty="0"/>
              <a:t> </a:t>
            </a:r>
            <a:r>
              <a:rPr sz="2800" dirty="0" err="1"/>
              <a:t>리스트와</a:t>
            </a:r>
            <a:r>
              <a:rPr sz="2800" dirty="0"/>
              <a:t> </a:t>
            </a:r>
            <a:r>
              <a:rPr sz="2800" dirty="0" err="1"/>
              <a:t>행렬로</a:t>
            </a:r>
            <a:r>
              <a:rPr sz="2800" dirty="0"/>
              <a:t> </a:t>
            </a:r>
            <a:r>
              <a:rPr sz="2800" dirty="0" err="1"/>
              <a:t>구현</a:t>
            </a:r>
            <a:r>
              <a:rPr sz="2800" dirty="0"/>
              <a:t> </a:t>
            </a:r>
            <a:r>
              <a:rPr sz="2800" dirty="0" err="1"/>
              <a:t>가능</a:t>
            </a:r>
            <a:endParaRPr sz="2800" dirty="0"/>
          </a:p>
          <a:p>
            <a:pPr>
              <a:lnSpc>
                <a:spcPct val="200000"/>
              </a:lnSpc>
            </a:pPr>
            <a:r>
              <a:rPr sz="2800" dirty="0"/>
              <a:t>BFS, DFS 등 </a:t>
            </a:r>
            <a:r>
              <a:rPr sz="2800" dirty="0" err="1"/>
              <a:t>탐색</a:t>
            </a:r>
            <a:r>
              <a:rPr sz="2800" dirty="0"/>
              <a:t> 및 </a:t>
            </a:r>
            <a:r>
              <a:rPr sz="2800" dirty="0" err="1"/>
              <a:t>최단</a:t>
            </a:r>
            <a:r>
              <a:rPr sz="2800" dirty="0"/>
              <a:t> </a:t>
            </a:r>
            <a:r>
              <a:rPr sz="2800" dirty="0" err="1"/>
              <a:t>경로</a:t>
            </a:r>
            <a:r>
              <a:rPr sz="2800" dirty="0"/>
              <a:t> </a:t>
            </a:r>
            <a:r>
              <a:rPr sz="2800" dirty="0" err="1"/>
              <a:t>알고리즘</a:t>
            </a:r>
            <a:r>
              <a:rPr sz="2800" dirty="0"/>
              <a:t> </a:t>
            </a:r>
            <a:r>
              <a:rPr sz="2800" dirty="0" err="1"/>
              <a:t>필수</a:t>
            </a:r>
            <a:r>
              <a:rPr sz="2800" dirty="0"/>
              <a:t> </a:t>
            </a:r>
            <a:r>
              <a:rPr sz="2800" dirty="0" err="1"/>
              <a:t>이해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929</Words>
  <Application>Microsoft Office PowerPoint</Application>
  <PresentationFormat>화면 슬라이드 쇼(4:3)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Meslo LG M</vt:lpstr>
      <vt:lpstr>Office Theme</vt:lpstr>
      <vt:lpstr>자바 자료구조 - 그래프(Graph)</vt:lpstr>
      <vt:lpstr>그래프</vt:lpstr>
      <vt:lpstr>그래프의 활용 예시</vt:lpstr>
      <vt:lpstr>자바에서 그래프 표현</vt:lpstr>
      <vt:lpstr>코드 예시 - 인접 리스트</vt:lpstr>
      <vt:lpstr>주요 알고리즘</vt:lpstr>
      <vt:lpstr>BFS 코드 예시</vt:lpstr>
      <vt:lpstr>그래프 응용</vt:lpstr>
      <vt:lpstr>결론</vt:lpstr>
      <vt:lpstr>질문 시간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희표 홍</cp:lastModifiedBy>
  <cp:revision>5</cp:revision>
  <dcterms:created xsi:type="dcterms:W3CDTF">2013-01-27T09:14:16Z</dcterms:created>
  <dcterms:modified xsi:type="dcterms:W3CDTF">2024-11-20T17:38:51Z</dcterms:modified>
  <cp:category/>
</cp:coreProperties>
</file>