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2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9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7A518DDC-D94C-980B-4E8A-2D30748D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4B020-6EB3-ECDE-7162-94BF089B9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solidFill>
                  <a:schemeClr val="tx1"/>
                </a:solidFill>
              </a:rPr>
              <a:t>TrEE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8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BC08A-7C93-106A-7428-7A41148F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6E65B-FA02-48E0-91D0-DF42162F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0D2CB-7B67-C1E6-09B0-74A7A104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519" y="2014194"/>
            <a:ext cx="5968720" cy="3849624"/>
          </a:xfrm>
        </p:spPr>
        <p:txBody>
          <a:bodyPr/>
          <a:lstStyle/>
          <a:p>
            <a:r>
              <a:rPr lang="en-US" altLang="ko-KR" b="1" dirty="0"/>
              <a:t>Level-Order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FE8C4-4119-B523-DFA3-4033BD74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04" y="2014194"/>
            <a:ext cx="5145535" cy="3663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BBFA27-2AD3-4932-AE03-79208EAE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2" y="2594991"/>
            <a:ext cx="4963759" cy="30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7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9D9D8-EEBD-61E7-ABD1-71D8A7ED4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946D9-0492-1173-6D93-A45B9C26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729"/>
            <a:ext cx="10058400" cy="1371600"/>
          </a:xfrm>
        </p:spPr>
        <p:txBody>
          <a:bodyPr/>
          <a:lstStyle/>
          <a:p>
            <a:pPr algn="ctr"/>
            <a:r>
              <a:rPr lang="ko-KR" altLang="en-US" dirty="0"/>
              <a:t>시간 복잡도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3F014-B38B-014E-AD49-302DDAD8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1329"/>
            <a:ext cx="10077685" cy="36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2FB29-C009-85E4-6048-0F20B366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기본 용어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B6469-EAF4-54E8-846F-7EBE4978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42" y="2189861"/>
            <a:ext cx="6747753" cy="3575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D08AC-6993-C107-1104-027A970DB88E}"/>
              </a:ext>
            </a:extLst>
          </p:cNvPr>
          <p:cNvSpPr txBox="1"/>
          <p:nvPr/>
        </p:nvSpPr>
        <p:spPr>
          <a:xfrm>
            <a:off x="7315198" y="2189861"/>
            <a:ext cx="457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600" dirty="0"/>
              <a:t>차수</a:t>
            </a:r>
            <a:r>
              <a:rPr lang="en-US" altLang="ko-KR" sz="1600" dirty="0"/>
              <a:t>? </a:t>
            </a:r>
            <a:r>
              <a:rPr lang="en-US" altLang="ko-KR" sz="1600" b="1" dirty="0"/>
              <a:t>(= </a:t>
            </a:r>
            <a:r>
              <a:rPr lang="ko-KR" altLang="en-US" sz="1600" b="1" dirty="0"/>
              <a:t>자식의 수</a:t>
            </a:r>
            <a:r>
              <a:rPr lang="en-US" altLang="ko-KR" sz="1600" b="1" dirty="0"/>
              <a:t>)</a:t>
            </a:r>
            <a:br>
              <a:rPr lang="en-US" altLang="ko-KR" sz="1600" dirty="0"/>
            </a:b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erif KR"/>
              </a:rPr>
              <a:t>각 노드가 지닌 가지의 수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깊이</a:t>
            </a:r>
            <a:r>
              <a:rPr lang="en-US" altLang="ko-KR" sz="1600" dirty="0"/>
              <a:t>? </a:t>
            </a:r>
            <a:r>
              <a:rPr lang="en-US" altLang="ko-KR" sz="1600" b="1" dirty="0"/>
              <a:t>(=</a:t>
            </a:r>
            <a:r>
              <a:rPr lang="ko-KR" altLang="en-US" sz="1600" b="1" dirty="0"/>
              <a:t>높이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최대 레벨</a:t>
            </a:r>
            <a:r>
              <a:rPr lang="en-US" altLang="ko-KR" sz="1600" b="1" dirty="0"/>
              <a:t>)</a:t>
            </a:r>
            <a:br>
              <a:rPr lang="en-US" altLang="ko-KR" sz="1600" dirty="0"/>
            </a:b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erif KR"/>
              </a:rPr>
              <a:t>루트에서 어떤 노드에 도달하기 위해 거쳐야 하는 간선의 수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Tree</a:t>
            </a:r>
            <a:r>
              <a:rPr lang="ko-KR" altLang="en-US" sz="1600" dirty="0"/>
              <a:t>의 차수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erif KR"/>
              </a:rPr>
              <a:t>트리의 최대 차수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Tree</a:t>
            </a:r>
            <a:r>
              <a:rPr lang="ko-KR" altLang="en-US" sz="1600" dirty="0"/>
              <a:t>의 높이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erif KR"/>
              </a:rPr>
              <a:t>루트 노드에서 가장 멀리 떨어진 노드의 깊이</a:t>
            </a:r>
            <a:endParaRPr lang="en-US" altLang="ko-KR" sz="1600" b="1" i="0" dirty="0">
              <a:solidFill>
                <a:srgbClr val="222222"/>
              </a:solidFill>
              <a:effectLst/>
              <a:latin typeface="Noto Serif KR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rgbClr val="222222"/>
              </a:solidFill>
              <a:latin typeface="Noto Serif KR"/>
            </a:endParaRPr>
          </a:p>
          <a:p>
            <a:pPr marL="342900" indent="-342900">
              <a:buAutoNum type="arabicPeriod"/>
            </a:pPr>
            <a:r>
              <a:rPr lang="en-US" altLang="ko-KR" sz="1600" b="1" dirty="0"/>
              <a:t>Array</a:t>
            </a:r>
            <a:r>
              <a:rPr lang="ko-KR" altLang="en-US" sz="1600" b="1" dirty="0"/>
              <a:t>나 </a:t>
            </a:r>
            <a:r>
              <a:rPr lang="en-US" altLang="ko-KR" sz="1600" b="1" dirty="0"/>
              <a:t>Linked List</a:t>
            </a:r>
            <a:r>
              <a:rPr lang="ko-KR" altLang="en-US" sz="1600" b="1" dirty="0"/>
              <a:t>와 비교할 때 장점</a:t>
            </a:r>
            <a:r>
              <a:rPr lang="en-US" altLang="ko-KR" sz="1600" b="1" dirty="0"/>
              <a:t>?</a:t>
            </a:r>
            <a:br>
              <a:rPr lang="en-US" altLang="ko-KR" sz="1600" b="1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 공간을 적게 차지함</a:t>
            </a:r>
            <a:br>
              <a:rPr lang="en-US" altLang="ko-KR" sz="1600" dirty="0"/>
            </a:br>
            <a:r>
              <a:rPr lang="en-US" altLang="ko-KR" sz="1600" dirty="0"/>
              <a:t>2. </a:t>
            </a:r>
            <a:r>
              <a:rPr lang="ko-KR" altLang="en-US" sz="1600" dirty="0"/>
              <a:t>빠름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0960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6A76B-DDF8-4B82-A308-39F35ED2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C1BDA-6BF1-AA35-2857-E114EE24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7573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/>
              <a:t>Binary Tree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45B27-725C-4E84-AFD4-FD0093F77C63}"/>
              </a:ext>
            </a:extLst>
          </p:cNvPr>
          <p:cNvSpPr txBox="1"/>
          <p:nvPr/>
        </p:nvSpPr>
        <p:spPr>
          <a:xfrm>
            <a:off x="5726350" y="1208986"/>
            <a:ext cx="5976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정의</a:t>
            </a:r>
            <a:endParaRPr lang="en-US" altLang="ko-KR" b="1" dirty="0"/>
          </a:p>
          <a:p>
            <a:r>
              <a:rPr lang="ko-KR" altLang="en-US" dirty="0"/>
              <a:t>모든 노드가 최대 </a:t>
            </a:r>
            <a:r>
              <a:rPr lang="en-US" altLang="ko-KR" dirty="0"/>
              <a:t>2</a:t>
            </a:r>
            <a:r>
              <a:rPr lang="ko-KR" altLang="en-US" dirty="0"/>
              <a:t>개의 자식 노드를 가지는 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종류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균형 이진 트리 </a:t>
            </a:r>
            <a:r>
              <a:rPr lang="en-US" altLang="ko-KR" b="1" dirty="0"/>
              <a:t>(Balanced)</a:t>
            </a:r>
            <a:br>
              <a:rPr lang="en-US" altLang="ko-KR" dirty="0"/>
            </a:br>
            <a:r>
              <a:rPr lang="ko-KR" altLang="en-US" dirty="0"/>
              <a:t>왼쪽과 오른쪽 </a:t>
            </a:r>
            <a:r>
              <a:rPr lang="en-US" altLang="ko-KR" dirty="0"/>
              <a:t>subtree</a:t>
            </a:r>
            <a:r>
              <a:rPr lang="ko-KR" altLang="en-US" dirty="0"/>
              <a:t>의 높이 차이가 </a:t>
            </a:r>
            <a:r>
              <a:rPr lang="en-US" altLang="ko-KR" dirty="0"/>
              <a:t>1</a:t>
            </a:r>
            <a:r>
              <a:rPr lang="ko-KR" altLang="en-US" dirty="0"/>
              <a:t>인 이진 트리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완전 이진 트리 </a:t>
            </a:r>
            <a:r>
              <a:rPr lang="en-US" altLang="ko-KR" b="1" dirty="0"/>
              <a:t>(Complete)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마지막 레벨을 제외한 레벨에 노드가 가득 차야 함</a:t>
            </a:r>
            <a:br>
              <a:rPr lang="en-US" altLang="ko-KR" dirty="0"/>
            </a:br>
            <a:r>
              <a:rPr lang="en-US" altLang="ko-KR" dirty="0"/>
              <a:t>   (</a:t>
            </a:r>
            <a:r>
              <a:rPr lang="ko-KR" altLang="en-US" dirty="0"/>
              <a:t>마지막 레벨도 완전히 찰 수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노드는 왼쪽에서 오른쪽으로 채워져야 함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전 이진 트리 </a:t>
            </a:r>
            <a:r>
              <a:rPr lang="en-US" altLang="ko-KR" b="1" dirty="0"/>
              <a:t>(Full)</a:t>
            </a:r>
            <a:br>
              <a:rPr lang="en-US" altLang="ko-KR" dirty="0"/>
            </a:br>
            <a:r>
              <a:rPr lang="ko-KR" altLang="en-US" dirty="0"/>
              <a:t>트리에 속한 노드들의 자식 노드 수가 </a:t>
            </a:r>
            <a:r>
              <a:rPr lang="en-US" altLang="ko-KR" dirty="0"/>
              <a:t>0 or 2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포화 이진 트리 </a:t>
            </a:r>
            <a:r>
              <a:rPr lang="en-US" altLang="ko-KR" b="1" dirty="0"/>
              <a:t>(Complete)</a:t>
            </a:r>
            <a:br>
              <a:rPr lang="en-US" altLang="ko-KR" b="1" dirty="0"/>
            </a:br>
            <a:r>
              <a:rPr lang="en-US" altLang="ko-KR" dirty="0"/>
              <a:t>- </a:t>
            </a:r>
            <a:r>
              <a:rPr lang="ko-KR" altLang="en-US" dirty="0"/>
              <a:t>모든 </a:t>
            </a:r>
            <a:r>
              <a:rPr lang="en-US" altLang="ko-KR" dirty="0"/>
              <a:t>leaf </a:t>
            </a:r>
            <a:r>
              <a:rPr lang="ko-KR" altLang="en-US" dirty="0"/>
              <a:t>노드가 같은 레벨에 존재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레벨이 노드로 가득 차 있음</a:t>
            </a:r>
            <a:br>
              <a:rPr lang="en-US" altLang="ko-KR" dirty="0"/>
            </a:br>
            <a:r>
              <a:rPr lang="en-US" altLang="ko-KR" dirty="0"/>
              <a:t>- leaf </a:t>
            </a:r>
            <a:r>
              <a:rPr lang="ko-KR" altLang="en-US" dirty="0"/>
              <a:t>노드를 제외한 노드의 자식 노드가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442F3B-B666-870B-3B7F-0CFCEC1B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25" y="1247893"/>
            <a:ext cx="5141154" cy="50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4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A91C-6DCC-CD6E-561A-0BE99762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729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/>
              <a:t>Binary Search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63E4C-7C3E-E7D5-3D3A-0179C630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88" y="4633459"/>
            <a:ext cx="10534746" cy="1371600"/>
          </a:xfrm>
        </p:spPr>
        <p:txBody>
          <a:bodyPr/>
          <a:lstStyle/>
          <a:p>
            <a:r>
              <a:rPr lang="ko-KR" altLang="en-US" b="1" dirty="0"/>
              <a:t>이진 탐색 트리의 경우</a:t>
            </a:r>
            <a:br>
              <a:rPr lang="en-US" altLang="ko-KR" dirty="0"/>
            </a:br>
            <a:r>
              <a:rPr lang="ko-KR" altLang="en-US" dirty="0"/>
              <a:t>왼쪽 </a:t>
            </a:r>
            <a:r>
              <a:rPr lang="en-US" altLang="ko-KR" dirty="0"/>
              <a:t>subtree</a:t>
            </a:r>
            <a:r>
              <a:rPr lang="ko-KR" altLang="en-US" dirty="0"/>
              <a:t>에 속한 모든 </a:t>
            </a:r>
            <a:r>
              <a:rPr lang="en-US" altLang="ko-KR" dirty="0"/>
              <a:t>node</a:t>
            </a:r>
            <a:r>
              <a:rPr lang="ko-KR" altLang="en-US" dirty="0"/>
              <a:t>들의 데이터가 </a:t>
            </a:r>
            <a:r>
              <a:rPr lang="en-US" altLang="ko-KR" dirty="0"/>
              <a:t>root </a:t>
            </a:r>
            <a:r>
              <a:rPr lang="ko-KR" altLang="en-US" dirty="0"/>
              <a:t>노드보다 작아야 하며</a:t>
            </a:r>
            <a:br>
              <a:rPr lang="en-US" altLang="ko-KR" dirty="0"/>
            </a:br>
            <a:r>
              <a:rPr lang="ko-KR" altLang="en-US" dirty="0"/>
              <a:t>오른쪽 </a:t>
            </a:r>
            <a:r>
              <a:rPr lang="en-US" altLang="ko-KR" dirty="0"/>
              <a:t>subtree</a:t>
            </a:r>
            <a:r>
              <a:rPr lang="ko-KR" altLang="en-US" dirty="0"/>
              <a:t>에 속한 모든 </a:t>
            </a:r>
            <a:r>
              <a:rPr lang="en-US" altLang="ko-KR" dirty="0"/>
              <a:t>node</a:t>
            </a:r>
            <a:r>
              <a:rPr lang="ko-KR" altLang="en-US" dirty="0"/>
              <a:t>들의 데이터는 </a:t>
            </a:r>
            <a:r>
              <a:rPr lang="en-US" altLang="ko-KR" dirty="0"/>
              <a:t>root </a:t>
            </a:r>
            <a:r>
              <a:rPr lang="ko-KR" altLang="en-US" dirty="0"/>
              <a:t>노드보다 커야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F03B0E-677F-B829-BF93-E01B393A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41" y="1805178"/>
            <a:ext cx="5259112" cy="2690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2239DE-AF3E-AB7C-8390-9328E860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13" y="1805178"/>
            <a:ext cx="3380496" cy="26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67719-A2CB-F2C3-E4B9-72C06EBE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A50F1-CEC9-F1BF-FFD4-C418B42E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729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/>
              <a:t>Insertion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3B4E38-203D-3110-1D28-A32218D1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7" y="1671329"/>
            <a:ext cx="3380496" cy="2694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4E9815-7DDE-5AA4-D247-3E7C56F4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48" y="1671329"/>
            <a:ext cx="3670094" cy="44779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CC048D-0F83-57A7-7EEB-E2BCED42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17" y="1671329"/>
            <a:ext cx="3277057" cy="2791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148306-DDFD-428E-A39E-54F2A54E2711}"/>
              </a:ext>
            </a:extLst>
          </p:cNvPr>
          <p:cNvSpPr txBox="1"/>
          <p:nvPr/>
        </p:nvSpPr>
        <p:spPr>
          <a:xfrm>
            <a:off x="5040530" y="4548467"/>
            <a:ext cx="211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Unbalanced Tree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D8FFB-FE1F-1476-53D0-489B12ADA7B8}"/>
              </a:ext>
            </a:extLst>
          </p:cNvPr>
          <p:cNvSpPr txBox="1"/>
          <p:nvPr/>
        </p:nvSpPr>
        <p:spPr>
          <a:xfrm>
            <a:off x="8865630" y="4548467"/>
            <a:ext cx="20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Balanced Tree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10219-F284-60B4-90D4-4943CE2E4B6A}"/>
              </a:ext>
            </a:extLst>
          </p:cNvPr>
          <p:cNvSpPr txBox="1"/>
          <p:nvPr/>
        </p:nvSpPr>
        <p:spPr>
          <a:xfrm>
            <a:off x="7798543" y="5188499"/>
            <a:ext cx="4181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AVL Tree, Red-Black Tree, </a:t>
            </a:r>
            <a:r>
              <a:rPr lang="en-US" altLang="ko-KR" sz="1400" b="1" dirty="0"/>
              <a:t>2-3 Tree, Splay Tree</a:t>
            </a:r>
            <a:br>
              <a:rPr lang="en-US" altLang="ko-KR" sz="1400" b="1" dirty="0"/>
            </a:br>
            <a:br>
              <a:rPr lang="en-US" altLang="ko-KR" sz="1400" b="1" dirty="0"/>
            </a:br>
            <a:r>
              <a:rPr lang="en-US" altLang="ko-KR" sz="1400" b="1" dirty="0"/>
              <a:t>: Unbalanced Tree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Balanced Tree</a:t>
            </a:r>
            <a:r>
              <a:rPr lang="ko-KR" altLang="en-US" sz="1400" b="1" dirty="0"/>
              <a:t>로 바꾸는 방법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175254D-8C37-6A97-C409-E8A4FBFB65C9}"/>
              </a:ext>
            </a:extLst>
          </p:cNvPr>
          <p:cNvSpPr/>
          <p:nvPr/>
        </p:nvSpPr>
        <p:spPr>
          <a:xfrm>
            <a:off x="7354111" y="3628417"/>
            <a:ext cx="573932" cy="5933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683EED4-F32F-5F77-3FBE-45B8946B9C4A}"/>
              </a:ext>
            </a:extLst>
          </p:cNvPr>
          <p:cNvSpPr/>
          <p:nvPr/>
        </p:nvSpPr>
        <p:spPr>
          <a:xfrm>
            <a:off x="10661240" y="3133220"/>
            <a:ext cx="573932" cy="5933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E3B6D-0AB3-6422-2DBA-EEC62BFA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9296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/>
              <a:t>Traversal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973477-EF14-E9D5-3832-1996840C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26" y="1500510"/>
            <a:ext cx="6803548" cy="48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E9A06-DCDE-124F-8DD2-87948F867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FBAEB-EF21-8F4E-9B4B-27DCA67C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474BA-B014-1828-C9C8-7742DF2E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484" y="2014194"/>
            <a:ext cx="5968720" cy="3849624"/>
          </a:xfrm>
        </p:spPr>
        <p:txBody>
          <a:bodyPr/>
          <a:lstStyle/>
          <a:p>
            <a:r>
              <a:rPr lang="en-US" altLang="ko-KR" b="1" dirty="0"/>
              <a:t>Pre-Order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Root</a:t>
            </a:r>
            <a:r>
              <a:rPr lang="en-US" altLang="ko-KR" dirty="0"/>
              <a:t> -&gt; Left -&gt; Right </a:t>
            </a:r>
            <a:r>
              <a:rPr lang="ko-KR" altLang="en-US" dirty="0"/>
              <a:t>순서로 순회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790F01-2797-2047-A22B-7C624CFC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102" y="2491497"/>
            <a:ext cx="4020111" cy="33723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34B1D6-0DAE-D7D2-6228-5EC8B4F13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86161"/>
            <a:ext cx="5206684" cy="36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E1D0-71FD-A836-A22F-8C71723B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D1DFF-5F5B-4116-F096-3D9A555A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9262B-334B-BE70-DD64-B6331A34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519" y="2014194"/>
            <a:ext cx="5968720" cy="3849624"/>
          </a:xfrm>
        </p:spPr>
        <p:txBody>
          <a:bodyPr/>
          <a:lstStyle/>
          <a:p>
            <a:r>
              <a:rPr lang="en-US" altLang="ko-KR" b="1" dirty="0"/>
              <a:t>In-Order</a:t>
            </a:r>
            <a:r>
              <a:rPr lang="en-US" altLang="ko-KR" dirty="0"/>
              <a:t>: Left -&gt; </a:t>
            </a:r>
            <a:r>
              <a:rPr lang="en-US" altLang="ko-KR" b="1" dirty="0">
                <a:solidFill>
                  <a:srgbClr val="FF0000"/>
                </a:solidFill>
              </a:rPr>
              <a:t>Root</a:t>
            </a:r>
            <a:r>
              <a:rPr lang="en-US" altLang="ko-KR" dirty="0"/>
              <a:t> -&gt; Right </a:t>
            </a:r>
            <a:r>
              <a:rPr lang="ko-KR" altLang="en-US" dirty="0"/>
              <a:t>순서로 순회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982C8D-600F-804F-2AF5-406E120B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95687"/>
            <a:ext cx="4925112" cy="3486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4BD470-ABF8-190D-6D85-CE031CAB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22" y="2576741"/>
            <a:ext cx="391532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6D9A-3249-975B-E21D-44FDC6F8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C4863-13CE-5700-E105-4976816C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1C374-B616-0112-C80C-FEB0AAFF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519" y="2014194"/>
            <a:ext cx="5968720" cy="3849624"/>
          </a:xfrm>
        </p:spPr>
        <p:txBody>
          <a:bodyPr/>
          <a:lstStyle/>
          <a:p>
            <a:r>
              <a:rPr lang="en-US" altLang="ko-KR" b="1" dirty="0"/>
              <a:t>Post-Order</a:t>
            </a:r>
            <a:r>
              <a:rPr lang="en-US" altLang="ko-KR" dirty="0"/>
              <a:t>: Left -&gt; Right -&gt; </a:t>
            </a:r>
            <a:r>
              <a:rPr lang="en-US" altLang="ko-KR" b="1" dirty="0">
                <a:solidFill>
                  <a:srgbClr val="FF0000"/>
                </a:solidFill>
              </a:rPr>
              <a:t>Root</a:t>
            </a:r>
            <a:r>
              <a:rPr lang="en-US" altLang="ko-KR" dirty="0"/>
              <a:t> </a:t>
            </a:r>
            <a:r>
              <a:rPr lang="ko-KR" altLang="en-US" dirty="0"/>
              <a:t>순서로 순회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00ADD-12DE-AEAB-6691-C4666ED7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2" y="2014194"/>
            <a:ext cx="5099595" cy="36681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9F8F73-8948-56B1-4D30-B508A2DFD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79" y="2510056"/>
            <a:ext cx="404869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86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Savon">
      <a:maj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283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 Semilight</vt:lpstr>
      <vt:lpstr>Noto Serif KR</vt:lpstr>
      <vt:lpstr>Garamond</vt:lpstr>
      <vt:lpstr>SavonVTI</vt:lpstr>
      <vt:lpstr>TrEE</vt:lpstr>
      <vt:lpstr>기본 용어</vt:lpstr>
      <vt:lpstr>Binary Tree</vt:lpstr>
      <vt:lpstr>Binary Search Tree</vt:lpstr>
      <vt:lpstr>Insertion</vt:lpstr>
      <vt:lpstr>Traversal</vt:lpstr>
      <vt:lpstr>Traversal</vt:lpstr>
      <vt:lpstr>Traversal</vt:lpstr>
      <vt:lpstr>Traversal</vt:lpstr>
      <vt:lpstr>Traversal</vt:lpstr>
      <vt:lpstr>시간 복잡도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승현 손</dc:creator>
  <cp:lastModifiedBy>승현 손</cp:lastModifiedBy>
  <cp:revision>49</cp:revision>
  <dcterms:created xsi:type="dcterms:W3CDTF">2024-11-16T07:40:47Z</dcterms:created>
  <dcterms:modified xsi:type="dcterms:W3CDTF">2024-11-16T08:59:49Z</dcterms:modified>
</cp:coreProperties>
</file>