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0" r:id="rId11"/>
    <p:sldId id="261" r:id="rId12"/>
    <p:sldId id="277" r:id="rId13"/>
    <p:sldId id="267" r:id="rId14"/>
    <p:sldId id="268" r:id="rId15"/>
    <p:sldId id="269" r:id="rId16"/>
    <p:sldId id="270" r:id="rId17"/>
    <p:sldId id="274" r:id="rId18"/>
    <p:sldId id="271" r:id="rId19"/>
    <p:sldId id="275" r:id="rId20"/>
    <p:sldId id="276" r:id="rId21"/>
    <p:sldId id="272" r:id="rId22"/>
    <p:sldId id="27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850" autoAdjust="0"/>
  </p:normalViewPr>
  <p:slideViewPr>
    <p:cSldViewPr snapToGrid="0">
      <p:cViewPr varScale="1">
        <p:scale>
          <a:sx n="67" d="100"/>
          <a:sy n="67" d="100"/>
        </p:scale>
        <p:origin x="12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A96C9-F2EF-451C-9CBA-CB1BDA80A17E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C5A79-6B21-4513-B71C-7E0DEB194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6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https://libertegrace.tistory.com/entry/Database-%EB%AC%B4%EA%B2%B0%EC%84%B1-%EC%A0%9C%EC%95%BD%EC%A1%B0%EA%B1%B4#1.-%EB%AC%B4%EA%B2%B0%EC%84%B1-%EC%A0%9C%EC%95%BD%EC%A1%B0%EA%B1%B4%EC%9D%B4%EB%9E%80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C5A79-6B21-4513-B71C-7E0DEB194F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010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https://libertegrace.tistory.com/entry/Database-%EB%AC%B4%EA%B2%B0%EC%84%B1-%EC%A0%9C%EC%95%BD%EC%A1%B0%EA%B1%B4#1.-%EB%AC%B4%EA%B2%B0%EC%84%B1-%EC%A0%9C%EC%95%BD%EC%A1%B0%EA%B1%B4%EC%9D%B4%EB%9E%80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C5A79-6B21-4513-B71C-7E0DEB194FF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931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https://libertegrace.tistory.com/entry/Database-%EB%AC%B4%EA%B2%B0%EC%84%B1-%EC%A0%9C%EC%95%BD%EC%A1%B0%EA%B1%B4#1.-%EB%AC%B4%EA%B2%B0%EC%84%B1-%EC%A0%9C%EC%95%BD%EC%A1%B0%EA%B1%B4%EC%9D%B4%EB%9E%80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C5A79-6B21-4513-B71C-7E0DEB194FF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03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/>
              <a:t>책에서 원하는 내용을 찾는다고 가정하면 책의 모든 페이지를 넘기면서 원하는 내용이 나올 때까지 찾는 것보다 목차 또는 저자가 남긴 색인을 통해 찾는 것이 더욱 빠를 것이다</a:t>
            </a:r>
            <a:r>
              <a:rPr lang="en-US" altLang="ko-KR" sz="1200" dirty="0" smtClean="0"/>
              <a:t>. 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이처럼 데이터베이스에서 인덱스를 사용하면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데이터를 검색할 때 전체 테이블을 스캔하는 것이 아니라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인덱스를 사용하여 검색 대상 레코드의 범위를 줄일 수 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이는 대량의 데이터를 다루는 경우 데이터 검색 속도를 크게 향상시킨다</a:t>
            </a:r>
            <a:r>
              <a:rPr lang="en-US" altLang="ko-KR" sz="120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C5A79-6B21-4513-B71C-7E0DEB194FF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28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인덱스는 보통 </a:t>
            </a:r>
            <a:r>
              <a:rPr lang="en-US" altLang="ko-KR" dirty="0" smtClean="0"/>
              <a:t>b-tree </a:t>
            </a:r>
            <a:r>
              <a:rPr lang="ko-KR" altLang="en-US" dirty="0" smtClean="0"/>
              <a:t>구조로 이루어져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C5A79-6B21-4513-B71C-7E0DEB194FF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582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C5A79-6B21-4513-B71C-7E0DEB194FF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271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C5A79-6B21-4513-B71C-7E0DEB194FF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383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C5A79-6B21-4513-B71C-7E0DEB194FF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138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C5A79-6B21-4513-B71C-7E0DEB194FF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66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BB6D-4D8C-4603-8D75-7840A2D95FA6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4C27-91BE-4AB6-8F69-065F3BE96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88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BB6D-4D8C-4603-8D75-7840A2D95FA6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4C27-91BE-4AB6-8F69-065F3BE96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12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BB6D-4D8C-4603-8D75-7840A2D95FA6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4C27-91BE-4AB6-8F69-065F3BE96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43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BB6D-4D8C-4603-8D75-7840A2D95FA6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4C27-91BE-4AB6-8F69-065F3BE96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BB6D-4D8C-4603-8D75-7840A2D95FA6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4C27-91BE-4AB6-8F69-065F3BE96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6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BB6D-4D8C-4603-8D75-7840A2D95FA6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4C27-91BE-4AB6-8F69-065F3BE96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3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BB6D-4D8C-4603-8D75-7840A2D95FA6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4C27-91BE-4AB6-8F69-065F3BE96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86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BB6D-4D8C-4603-8D75-7840A2D95FA6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4C27-91BE-4AB6-8F69-065F3BE96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34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BB6D-4D8C-4603-8D75-7840A2D95FA6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4C27-91BE-4AB6-8F69-065F3BE96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42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BB6D-4D8C-4603-8D75-7840A2D95FA6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4C27-91BE-4AB6-8F69-065F3BE96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08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BB6D-4D8C-4603-8D75-7840A2D95FA6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4C27-91BE-4AB6-8F69-065F3BE96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1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0BB6D-4D8C-4603-8D75-7840A2D95FA6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94C27-91BE-4AB6-8F69-065F3BE96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92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Database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제인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273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188"/>
          </a:xfrm>
        </p:spPr>
        <p:txBody>
          <a:bodyPr/>
          <a:lstStyle/>
          <a:p>
            <a:r>
              <a:rPr lang="ko-KR" altLang="en-US" sz="3000" dirty="0" smtClean="0"/>
              <a:t>데이터베이스 구조</a:t>
            </a:r>
            <a:endParaRPr lang="ko-KR" altLang="en-US" sz="3000" dirty="0"/>
          </a:p>
        </p:txBody>
      </p:sp>
      <p:pic>
        <p:nvPicPr>
          <p:cNvPr id="1026" name="Picture 2" descr="https://t1.daumcdn.net/cfile/tistory/992ECA335BE148210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712" y="1442828"/>
            <a:ext cx="9694575" cy="360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679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188"/>
          </a:xfrm>
        </p:spPr>
        <p:txBody>
          <a:bodyPr/>
          <a:lstStyle/>
          <a:p>
            <a:r>
              <a:rPr lang="ko-KR" altLang="en-US" sz="3000" dirty="0" err="1" smtClean="0"/>
              <a:t>인덱스란</a:t>
            </a:r>
            <a:r>
              <a:rPr lang="en-US" altLang="ko-KR" sz="3000" dirty="0" smtClean="0"/>
              <a:t>?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0020" y="1044444"/>
            <a:ext cx="7511194" cy="53906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1600" dirty="0" smtClean="0"/>
              <a:t>추가적인 쓰기 작업과 저장 공간을 활용하여 데이터베이스 </a:t>
            </a:r>
            <a:r>
              <a:rPr lang="ko-KR" altLang="en-US" sz="1600" dirty="0" smtClean="0"/>
              <a:t>테이블에 저장된 데이터의 속도를 향상시키기 위한 자료구조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인덱스는 데이터베이스 내의 특정 컬럼이나 컬럼들의 조합에 대한 값과 해당 값이 저장된 레코드의 위치를 매핑해서 데이터베이스 쿼리의 성능을 최적화 하는데 중요한 역할</a:t>
            </a:r>
            <a:r>
              <a:rPr lang="en-US" altLang="ko-KR" sz="1600" dirty="0" smtClean="0"/>
              <a:t> 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800" dirty="0" smtClean="0"/>
              <a:t>책에서 원하는 내용을 찾는다고 가정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(</a:t>
            </a:r>
            <a:r>
              <a:rPr lang="ko-KR" altLang="en-US" sz="1800" dirty="0" smtClean="0"/>
              <a:t>책 페이지를 넘기며 내용을 찾는 것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&gt;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목차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혹은 색인을 통해 찾는 것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데이터베이스의 인덱스를 사용하는 것도 마찬가지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-&gt; </a:t>
            </a:r>
            <a:r>
              <a:rPr lang="ko-KR" altLang="en-US" sz="1800" dirty="0" smtClean="0"/>
              <a:t>인덱스 사용해서 검색 대상 레코드 범위를 줄일 수 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대량의 데이터를 다루는 경우 데이터 검색 속도를 향상할 수 있다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1027" name="Picture 3" descr="https://blog.kakaocdn.net/dn/d14zYz/btr1T50cGOH/FuiV4YvHGsIsHqpHYCTR6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214" y="845820"/>
            <a:ext cx="4238846" cy="40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25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188"/>
          </a:xfrm>
        </p:spPr>
        <p:txBody>
          <a:bodyPr/>
          <a:lstStyle/>
          <a:p>
            <a:r>
              <a:rPr lang="en-US" altLang="ko-KR" sz="3000" dirty="0" smtClean="0"/>
              <a:t>B-Tree(Balanced Tree)</a:t>
            </a:r>
            <a:r>
              <a:rPr lang="ko-KR" altLang="en-US" sz="3000" dirty="0" smtClean="0"/>
              <a:t>와 인덱스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7314"/>
            <a:ext cx="10515600" cy="2853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smtClean="0"/>
              <a:t>B-Tree </a:t>
            </a:r>
            <a:r>
              <a:rPr lang="ko-KR" altLang="en-US" sz="2000" b="1" dirty="0" smtClean="0"/>
              <a:t>구조란</a:t>
            </a:r>
            <a:r>
              <a:rPr lang="en-US" altLang="ko-KR" sz="2000" b="1" dirty="0" smtClean="0"/>
              <a:t>?</a:t>
            </a:r>
          </a:p>
          <a:p>
            <a:endParaRPr lang="en-US" altLang="ko-KR" sz="2000" dirty="0" smtClean="0"/>
          </a:p>
          <a:p>
            <a:r>
              <a:rPr lang="ko-KR" altLang="en-US" sz="1800" dirty="0" smtClean="0"/>
              <a:t>자식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개 만을 갖는 이진 트리를 확장해서 </a:t>
            </a:r>
            <a:r>
              <a:rPr lang="en-US" altLang="ko-KR" sz="1800" dirty="0" smtClean="0"/>
              <a:t>N</a:t>
            </a:r>
            <a:r>
              <a:rPr lang="ko-KR" altLang="en-US" sz="1800" dirty="0" smtClean="0"/>
              <a:t>개의 자식을 가질 수 있도록 하는 </a:t>
            </a:r>
            <a:r>
              <a:rPr lang="ko-KR" altLang="en-US" sz="1800" dirty="0" err="1" smtClean="0"/>
              <a:t>자료구조다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그리고 자식 간의 균형이 맞지 않으면 비효율적이어서 항상 균형을 맞추는 특성을 가진다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최상위에 단 하나의 노드가 있고 루트 </a:t>
            </a:r>
            <a:r>
              <a:rPr lang="ko-KR" altLang="en-US" sz="1800" dirty="0" err="1" smtClean="0"/>
              <a:t>노드라고</a:t>
            </a:r>
            <a:r>
              <a:rPr lang="ko-KR" altLang="en-US" sz="1800" dirty="0" smtClean="0"/>
              <a:t> 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중간 노드는 </a:t>
            </a:r>
            <a:r>
              <a:rPr lang="ko-KR" altLang="en-US" sz="1800" dirty="0" err="1" smtClean="0"/>
              <a:t>브랜치</a:t>
            </a:r>
            <a:r>
              <a:rPr lang="ko-KR" altLang="en-US" sz="1800" dirty="0" smtClean="0"/>
              <a:t> 노드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최하위 노드를 리프 </a:t>
            </a:r>
            <a:r>
              <a:rPr lang="ko-KR" altLang="en-US" sz="1800" dirty="0" err="1" smtClean="0"/>
              <a:t>노드라고</a:t>
            </a:r>
            <a:r>
              <a:rPr lang="ko-KR" altLang="en-US" sz="1800" dirty="0" smtClean="0"/>
              <a:t> 한다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5" y="3785191"/>
            <a:ext cx="92011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9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188"/>
          </a:xfrm>
        </p:spPr>
        <p:txBody>
          <a:bodyPr/>
          <a:lstStyle/>
          <a:p>
            <a:r>
              <a:rPr lang="en-US" altLang="ko-KR" sz="3000" dirty="0" smtClean="0"/>
              <a:t>B-Tree(Balanced Tree)</a:t>
            </a:r>
            <a:r>
              <a:rPr lang="ko-KR" altLang="en-US" sz="3000" dirty="0" smtClean="0"/>
              <a:t>와 인덱스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7340"/>
            <a:ext cx="10515600" cy="4887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 smtClean="0"/>
              <a:t>페이지</a:t>
            </a:r>
            <a:r>
              <a:rPr lang="en-US" altLang="ko-KR" sz="2000" b="1" dirty="0" smtClean="0"/>
              <a:t>(Page</a:t>
            </a:r>
            <a:r>
              <a:rPr lang="en-US" altLang="ko-KR" sz="2000" b="1" dirty="0" smtClean="0"/>
              <a:t>)</a:t>
            </a:r>
          </a:p>
          <a:p>
            <a:pPr marL="0" indent="0">
              <a:buNone/>
            </a:pPr>
            <a:endParaRPr lang="en-US" altLang="ko-KR" sz="2000" b="1" dirty="0" smtClean="0"/>
          </a:p>
          <a:p>
            <a:r>
              <a:rPr lang="ko-KR" altLang="en-US" sz="2000" dirty="0" smtClean="0"/>
              <a:t>인덱스의 저장 방식을 이해하기 위해 페이지에 대해 알아야 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페이지는 디스크와 메모리에 데이터를 읽고 쓰는 최소 단위다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일반적인 인덱스와 클러스터 인덱스 등은 모두 페이지 단위로 관리된다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쿼리를 통해 한 개의 레코드를 읽고 싶어도 하나의 블록을 읽어야 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그래서 페이지에 저장되는 개별 데이터의 크기를 최대한 작게 해서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개의 페이지에 많은 데이터를 저장할 수 있도록 해야한다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그렇지 않으면 </a:t>
            </a:r>
            <a:r>
              <a:rPr lang="ko-KR" altLang="en-US" sz="2000" dirty="0" err="1" smtClean="0"/>
              <a:t>디스트</a:t>
            </a:r>
            <a:r>
              <a:rPr lang="en-US" altLang="ko-KR" sz="2000" dirty="0" smtClean="0"/>
              <a:t>I/O</a:t>
            </a:r>
            <a:r>
              <a:rPr lang="ko-KR" altLang="en-US" sz="2000" dirty="0" smtClean="0"/>
              <a:t>가 많아지거나 메모리에 </a:t>
            </a:r>
            <a:r>
              <a:rPr lang="ko-KR" altLang="en-US" sz="2000" dirty="0" err="1" smtClean="0"/>
              <a:t>캐싱할</a:t>
            </a:r>
            <a:r>
              <a:rPr lang="ko-KR" altLang="en-US" sz="2000" dirty="0" smtClean="0"/>
              <a:t> 수 있는 페이지의 수가 줄어들 수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7940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188"/>
          </a:xfrm>
        </p:spPr>
        <p:txBody>
          <a:bodyPr/>
          <a:lstStyle/>
          <a:p>
            <a:r>
              <a:rPr lang="en-US" altLang="ko-KR" sz="3000" dirty="0" smtClean="0"/>
              <a:t>B-Tree(Balanced Tree)</a:t>
            </a:r>
            <a:r>
              <a:rPr lang="ko-KR" altLang="en-US" sz="3000" dirty="0"/>
              <a:t> </a:t>
            </a:r>
            <a:r>
              <a:rPr lang="ko-KR" altLang="en-US" sz="3000" dirty="0" smtClean="0"/>
              <a:t>인덱스의 구조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4484"/>
            <a:ext cx="10515600" cy="1870206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B-Tree</a:t>
            </a:r>
            <a:r>
              <a:rPr lang="ko-KR" altLang="en-US" sz="2000" dirty="0" smtClean="0"/>
              <a:t>는 가장 일반적인 인덱스다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인덱스는 페이지 단위로 저장한다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인덱스 키를 바탕으로 항상 정렬된 상태를 유지한다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정렬된 인덱스 키를 따라서 리프 노드에 도달하면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인덱스 키</a:t>
            </a:r>
            <a:r>
              <a:rPr lang="en-US" altLang="ko-KR" sz="2000" dirty="0" smtClean="0"/>
              <a:t>, PK) </a:t>
            </a:r>
            <a:r>
              <a:rPr lang="ko-KR" altLang="en-US" sz="2000" dirty="0" smtClean="0"/>
              <a:t>쌍으로 저장되어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34690"/>
            <a:ext cx="4410075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00700" y="3451860"/>
            <a:ext cx="6195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Idx_name</a:t>
            </a:r>
            <a:r>
              <a:rPr lang="en-US" altLang="ko-KR" dirty="0"/>
              <a:t> </a:t>
            </a:r>
            <a:r>
              <a:rPr lang="ko-KR" altLang="en-US" dirty="0"/>
              <a:t>인덱스의 경우 </a:t>
            </a:r>
            <a:r>
              <a:rPr lang="en-US" altLang="ko-KR" dirty="0"/>
              <a:t>, name </a:t>
            </a:r>
            <a:r>
              <a:rPr lang="ko-KR" altLang="en-US" dirty="0"/>
              <a:t>값을 기준으로 정렬되어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데이터를 따라 리프 노드에 도달하면 인덱스 키에 해당하는 레코드의 </a:t>
            </a:r>
            <a:r>
              <a:rPr lang="en-US" altLang="ko-KR" dirty="0"/>
              <a:t>PK </a:t>
            </a:r>
            <a:r>
              <a:rPr lang="ko-KR" altLang="en-US" dirty="0"/>
              <a:t>값이 저장되어 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299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188"/>
          </a:xfrm>
        </p:spPr>
        <p:txBody>
          <a:bodyPr/>
          <a:lstStyle/>
          <a:p>
            <a:r>
              <a:rPr lang="en-US" altLang="ko-KR" sz="3000" dirty="0" smtClean="0"/>
              <a:t>B-Tree(Balanced Tree)</a:t>
            </a:r>
            <a:r>
              <a:rPr lang="ko-KR" altLang="en-US" sz="3000" dirty="0"/>
              <a:t> </a:t>
            </a:r>
            <a:r>
              <a:rPr lang="ko-KR" altLang="en-US" sz="3000" dirty="0" smtClean="0"/>
              <a:t>인덱스의 구조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9595" y="1188720"/>
            <a:ext cx="10515600" cy="400240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왼쪽의 </a:t>
            </a:r>
            <a:r>
              <a:rPr lang="en-US" altLang="ko-KR" sz="2000" dirty="0" smtClean="0"/>
              <a:t>b-tree </a:t>
            </a:r>
            <a:r>
              <a:rPr lang="ko-KR" altLang="en-US" sz="2000" dirty="0" smtClean="0"/>
              <a:t>인덱스 영역과 오른쪽의 프라이머리 키 인덱스 영역 또는 테이블 영역으로 </a:t>
            </a:r>
            <a:r>
              <a:rPr lang="ko-KR" altLang="en-US" sz="2000" dirty="0" smtClean="0"/>
              <a:t>나뉘어짐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그리고 모든 페이지는 키 값을 기준으로 정렬되어 있다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인덱스는 </a:t>
            </a:r>
            <a:r>
              <a:rPr lang="ko-KR" altLang="en-US" sz="2000" dirty="0" smtClean="0"/>
              <a:t>테이블과 독립적인 저장 </a:t>
            </a:r>
            <a:r>
              <a:rPr lang="ko-KR" altLang="en-US" sz="2000" dirty="0" smtClean="0"/>
              <a:t>공간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인덱스를 통해 데이터를 조회하려면 먼저 </a:t>
            </a:r>
            <a:r>
              <a:rPr lang="en-US" altLang="ko-KR" sz="2000" dirty="0" smtClean="0"/>
              <a:t>PK</a:t>
            </a:r>
            <a:r>
              <a:rPr lang="ko-KR" altLang="en-US" sz="2000" dirty="0" smtClean="0"/>
              <a:t>를 </a:t>
            </a:r>
            <a:r>
              <a:rPr lang="ko-KR" altLang="en-US" sz="2000" dirty="0" smtClean="0"/>
              <a:t>찾아야 한다</a:t>
            </a:r>
            <a:r>
              <a:rPr lang="en-US" altLang="ko-KR" sz="2000" dirty="0" smtClean="0"/>
              <a:t>. </a:t>
            </a:r>
          </a:p>
          <a:p>
            <a:r>
              <a:rPr lang="en-US" altLang="ko-KR" sz="2000" dirty="0" smtClean="0"/>
              <a:t>PK</a:t>
            </a:r>
            <a:r>
              <a:rPr lang="ko-KR" altLang="en-US" sz="2000" dirty="0" smtClean="0"/>
              <a:t>로 레코드를 조회할 때는 </a:t>
            </a:r>
            <a:r>
              <a:rPr lang="en-US" altLang="ko-KR" sz="2000" dirty="0" smtClean="0"/>
              <a:t>PK</a:t>
            </a:r>
            <a:r>
              <a:rPr lang="ko-KR" altLang="en-US" sz="2000" dirty="0" smtClean="0"/>
              <a:t>가 어느 페이지에 저장되어 있는지 알 수 없어서 랜덤 </a:t>
            </a:r>
            <a:r>
              <a:rPr lang="en-US" altLang="ko-KR" sz="2000" dirty="0" smtClean="0"/>
              <a:t>IO</a:t>
            </a:r>
            <a:r>
              <a:rPr lang="ko-KR" altLang="en-US" sz="2000" dirty="0" smtClean="0"/>
              <a:t>가 발생한다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이후에는 </a:t>
            </a:r>
            <a:r>
              <a:rPr lang="en-US" altLang="ko-KR" sz="2000" dirty="0" smtClean="0"/>
              <a:t>PK</a:t>
            </a:r>
            <a:r>
              <a:rPr lang="ko-KR" altLang="en-US" sz="2000" dirty="0" smtClean="0"/>
              <a:t>를 따라 리프노드에서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실제 레코드를 읽어온다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  <p:pic>
        <p:nvPicPr>
          <p:cNvPr id="3074" name="Picture 2" descr="https://blog.kakaocdn.net/dn/ejxY4N/btrXnwhiPKR/Q2XAYLfbiKgqKeYccH0oC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207" y="4171950"/>
            <a:ext cx="7068143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05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188"/>
          </a:xfrm>
        </p:spPr>
        <p:txBody>
          <a:bodyPr/>
          <a:lstStyle/>
          <a:p>
            <a:r>
              <a:rPr lang="ko-KR" altLang="en-US" sz="3000" dirty="0" smtClean="0"/>
              <a:t>인덱스가 필요한 이유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7314"/>
            <a:ext cx="10515600" cy="552018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인덱스를 통해 데이터를 조회하는 것은 아래의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가지 작업이 수행 되는 것이다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인덱스를 통해 </a:t>
            </a:r>
            <a:r>
              <a:rPr lang="en-US" altLang="ko-KR" sz="2000" dirty="0" smtClean="0"/>
              <a:t>PK</a:t>
            </a:r>
            <a:r>
              <a:rPr lang="ko-KR" altLang="en-US" sz="2000" dirty="0" smtClean="0"/>
              <a:t>를 찾음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2. PK</a:t>
            </a:r>
            <a:r>
              <a:rPr lang="ko-KR" altLang="en-US" sz="2000" dirty="0" smtClean="0"/>
              <a:t>를 통해 레코드를 찾음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인덱스 </a:t>
            </a:r>
            <a:r>
              <a:rPr lang="en-US" altLang="ko-KR" sz="2000" dirty="0" smtClean="0"/>
              <a:t>-&gt;PK-&gt;</a:t>
            </a:r>
            <a:r>
              <a:rPr lang="ko-KR" altLang="en-US" sz="2000" dirty="0" smtClean="0"/>
              <a:t>레코드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인덱스를 </a:t>
            </a:r>
            <a:r>
              <a:rPr lang="ko-KR" altLang="en-US" sz="2000" dirty="0"/>
              <a:t>통해 레코드 </a:t>
            </a:r>
            <a:r>
              <a:rPr lang="en-US" altLang="ko-KR" sz="2000" dirty="0"/>
              <a:t>1</a:t>
            </a:r>
            <a:r>
              <a:rPr lang="ko-KR" altLang="en-US" sz="2000" dirty="0"/>
              <a:t>건을 읽는 것이 테이블을 통해 직접 읽는 것 보다 </a:t>
            </a:r>
            <a:r>
              <a:rPr lang="en-US" altLang="ko-KR" sz="2000" dirty="0"/>
              <a:t>4~5</a:t>
            </a:r>
            <a:r>
              <a:rPr lang="ko-KR" altLang="en-US" sz="2000" dirty="0"/>
              <a:t>배 정도 비용이 더 많이 드는 것으로 예측한다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 </a:t>
            </a:r>
            <a:r>
              <a:rPr lang="ko-KR" altLang="en-US" sz="2000" dirty="0" smtClean="0"/>
              <a:t>그렇다고 인덱스 없이 찾기엔 </a:t>
            </a:r>
            <a:r>
              <a:rPr lang="en-US" altLang="ko-KR" sz="2000" dirty="0"/>
              <a:t>DBMS</a:t>
            </a:r>
            <a:r>
              <a:rPr lang="ko-KR" altLang="en-US" sz="2000" dirty="0"/>
              <a:t>는 우리가 원하는 레코드가 </a:t>
            </a:r>
            <a:r>
              <a:rPr lang="ko-KR" altLang="en-US" sz="2000" dirty="0" smtClean="0"/>
              <a:t>어디 있는지 </a:t>
            </a:r>
            <a:r>
              <a:rPr lang="ko-KR" altLang="en-US" sz="2000" dirty="0"/>
              <a:t>모르므로</a:t>
            </a:r>
            <a:r>
              <a:rPr lang="en-US" altLang="ko-KR" sz="2000" dirty="0"/>
              <a:t>, </a:t>
            </a:r>
            <a:r>
              <a:rPr lang="ko-KR" altLang="en-US" sz="2000" dirty="0"/>
              <a:t>모든 테이블을 뒤져서 레코드를 찾아야한다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이는 </a:t>
            </a:r>
            <a:r>
              <a:rPr lang="ko-KR" altLang="en-US" sz="2000" dirty="0"/>
              <a:t>엄청난 디스크 읽기 작업이 필요하므로 상당히 느리다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인덱스를 </a:t>
            </a:r>
            <a:r>
              <a:rPr lang="ko-KR" altLang="en-US" sz="2000" dirty="0"/>
              <a:t>사용한다면 인덱스를 통해 </a:t>
            </a:r>
            <a:r>
              <a:rPr lang="en-US" altLang="ko-KR" sz="2000" dirty="0"/>
              <a:t>PK</a:t>
            </a:r>
            <a:r>
              <a:rPr lang="ko-KR" altLang="en-US" sz="2000" dirty="0"/>
              <a:t>를 찾고</a:t>
            </a:r>
            <a:r>
              <a:rPr lang="en-US" altLang="ko-KR" sz="2000" dirty="0"/>
              <a:t>, PK</a:t>
            </a:r>
            <a:r>
              <a:rPr lang="ko-KR" altLang="en-US" sz="2000" dirty="0"/>
              <a:t>를 통해 레코드를 저장된 위치에서 바로 가져올 수 </a:t>
            </a:r>
            <a:r>
              <a:rPr lang="ko-KR" altLang="en-US" sz="2000" dirty="0" smtClean="0"/>
              <a:t>있어서 </a:t>
            </a:r>
            <a:r>
              <a:rPr lang="ko-KR" altLang="en-US" sz="2000" dirty="0"/>
              <a:t>디스크 읽기가 줄어들게 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그렇기 </a:t>
            </a:r>
            <a:r>
              <a:rPr lang="ko-KR" altLang="en-US" sz="2000" dirty="0"/>
              <a:t>때문에 레코드를 찾는 속도가 훨씬 빠르며</a:t>
            </a:r>
            <a:r>
              <a:rPr lang="en-US" altLang="ko-KR" sz="2000" dirty="0"/>
              <a:t>, </a:t>
            </a:r>
            <a:r>
              <a:rPr lang="ko-KR" altLang="en-US" sz="2000" dirty="0"/>
              <a:t>이것이 인덱스를 사용하는 이유이다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9210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188"/>
          </a:xfrm>
        </p:spPr>
        <p:txBody>
          <a:bodyPr/>
          <a:lstStyle/>
          <a:p>
            <a:r>
              <a:rPr lang="ko-KR" altLang="en-US" sz="3000" dirty="0" smtClean="0"/>
              <a:t>인덱스가 필요한 이유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34490"/>
            <a:ext cx="10515600" cy="503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반면에 인덱스를 타지 않는 것이 </a:t>
            </a:r>
            <a:r>
              <a:rPr lang="ko-KR" altLang="en-US" sz="2000" dirty="0" smtClean="0"/>
              <a:t>효율적인 </a:t>
            </a:r>
            <a:r>
              <a:rPr lang="ko-KR" altLang="en-US" sz="2000" smtClean="0"/>
              <a:t>상황도 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인덱스를 </a:t>
            </a:r>
            <a:r>
              <a:rPr lang="ko-KR" altLang="en-US" sz="2000" dirty="0"/>
              <a:t>통해 레코드 </a:t>
            </a:r>
            <a:r>
              <a:rPr lang="en-US" altLang="ko-KR" sz="2000" dirty="0"/>
              <a:t>1</a:t>
            </a:r>
            <a:r>
              <a:rPr lang="ko-KR" altLang="en-US" sz="2000" dirty="0"/>
              <a:t>건을 읽는 것이 </a:t>
            </a:r>
            <a:r>
              <a:rPr lang="en-US" altLang="ko-KR" sz="2000" dirty="0"/>
              <a:t>4~5</a:t>
            </a:r>
            <a:r>
              <a:rPr lang="ko-KR" altLang="en-US" sz="2000" dirty="0"/>
              <a:t>배 정도 비싸기 때문에</a:t>
            </a:r>
            <a:r>
              <a:rPr lang="en-US" altLang="ko-KR" sz="2000" dirty="0"/>
              <a:t>, </a:t>
            </a:r>
            <a:r>
              <a:rPr lang="ko-KR" altLang="en-US" sz="2000" dirty="0"/>
              <a:t>읽어야 할 레코드의 건수가 전체 테이블 레코드의 </a:t>
            </a:r>
            <a:r>
              <a:rPr lang="en-US" altLang="ko-KR" sz="2000" dirty="0"/>
              <a:t>20~25%</a:t>
            </a:r>
            <a:r>
              <a:rPr lang="ko-KR" altLang="en-US" sz="2000" dirty="0"/>
              <a:t>를 넘어서면 인덱스를 이용하지 않는 것이 효율적이다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이런 </a:t>
            </a:r>
            <a:r>
              <a:rPr lang="ko-KR" altLang="en-US" sz="2000" dirty="0"/>
              <a:t>경우 </a:t>
            </a:r>
            <a:r>
              <a:rPr lang="ko-KR" altLang="en-US" sz="2000" dirty="0" err="1"/>
              <a:t>옵티마이저는</a:t>
            </a:r>
            <a:r>
              <a:rPr lang="ko-KR" altLang="en-US" sz="2000" dirty="0"/>
              <a:t> 인덱스를 이용하지 않고 테이블 전체를 읽어서 </a:t>
            </a:r>
            <a:r>
              <a:rPr lang="ko-KR" altLang="en-US" sz="2000" dirty="0" smtClean="0"/>
              <a:t>처리한다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* </a:t>
            </a:r>
            <a:r>
              <a:rPr lang="ko-KR" altLang="en-US" sz="1400" dirty="0" err="1" smtClean="0"/>
              <a:t>옵티마이저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최적화시켜주는 장치</a:t>
            </a:r>
            <a:endParaRPr lang="ko-KR" altLang="en-US" sz="1400" dirty="0"/>
          </a:p>
          <a:p>
            <a:endParaRPr lang="ko-KR" altLang="en-US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64037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188"/>
          </a:xfrm>
        </p:spPr>
        <p:txBody>
          <a:bodyPr/>
          <a:lstStyle/>
          <a:p>
            <a:r>
              <a:rPr lang="ko-KR" altLang="en-US" sz="3000" dirty="0" smtClean="0"/>
              <a:t>인덱스 사용에 영향을 주는 요소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7314"/>
            <a:ext cx="10515600" cy="5413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smtClean="0"/>
              <a:t>PK</a:t>
            </a:r>
            <a:r>
              <a:rPr lang="ko-KR" altLang="en-US" sz="2000" b="1" dirty="0" smtClean="0"/>
              <a:t>의 </a:t>
            </a:r>
            <a:r>
              <a:rPr lang="ko-KR" altLang="en-US" sz="2000" b="1" dirty="0" smtClean="0"/>
              <a:t>크기</a:t>
            </a: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 smtClean="0"/>
          </a:p>
          <a:p>
            <a:r>
              <a:rPr lang="en-US" altLang="ko-KR" sz="2000" dirty="0" smtClean="0"/>
              <a:t>MySQL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PK</a:t>
            </a:r>
            <a:r>
              <a:rPr lang="ko-KR" altLang="en-US" sz="2000" dirty="0" smtClean="0"/>
              <a:t>가 레코드의 물리적인 저장 위치를 결정하는 키다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그래서 </a:t>
            </a:r>
            <a:r>
              <a:rPr lang="ko-KR" altLang="en-US" sz="2000" dirty="0" smtClean="0"/>
              <a:t>인덱스는 </a:t>
            </a:r>
            <a:r>
              <a:rPr lang="en-US" altLang="ko-KR" sz="2000" dirty="0" smtClean="0"/>
              <a:t>PK</a:t>
            </a:r>
            <a:r>
              <a:rPr lang="ko-KR" altLang="en-US" sz="2000" dirty="0" smtClean="0"/>
              <a:t>에 의존한다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그래야 인덱스를 타고 들어와서 </a:t>
            </a:r>
            <a:r>
              <a:rPr lang="en-US" altLang="ko-KR" sz="2000" dirty="0" smtClean="0"/>
              <a:t>PK</a:t>
            </a:r>
            <a:r>
              <a:rPr lang="ko-KR" altLang="en-US" sz="2000" dirty="0" smtClean="0"/>
              <a:t>를 통해 레코드의 값을 읽을 수 있기 때문이다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인덱스가 실제 레코드 주소를 갖지 않는 이유가 있다</a:t>
            </a:r>
            <a:r>
              <a:rPr lang="en-US" altLang="ko-KR" sz="2000" dirty="0" smtClean="0"/>
              <a:t>. PK</a:t>
            </a:r>
            <a:r>
              <a:rPr lang="ko-KR" altLang="en-US" sz="2000" dirty="0" smtClean="0"/>
              <a:t>가 변경이 되면 레코드의 주소가 변경이 되고 그렇게 되면 인덱스에 저장된 레코드 주소를 다 변경해야 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즉 레코드의 주소는 가변적이어서 </a:t>
            </a:r>
            <a:r>
              <a:rPr lang="en-US" altLang="ko-KR" sz="2000" dirty="0" smtClean="0"/>
              <a:t>PK</a:t>
            </a:r>
            <a:r>
              <a:rPr lang="ko-KR" altLang="en-US" sz="2000" dirty="0" smtClean="0"/>
              <a:t>를 저장하는 것이 이유이다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따라서 </a:t>
            </a:r>
            <a:r>
              <a:rPr lang="en-US" altLang="ko-KR" sz="2000" dirty="0" smtClean="0"/>
              <a:t>PK</a:t>
            </a:r>
            <a:r>
              <a:rPr lang="ko-KR" altLang="en-US" sz="2000" dirty="0" smtClean="0"/>
              <a:t>값이 클수록 인덱스에 좋지 않다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PK</a:t>
            </a:r>
            <a:r>
              <a:rPr lang="ko-KR" altLang="en-US" sz="2000" dirty="0"/>
              <a:t>가 클수록 한 페이지에 담을 수 있는 인덱스 정보도 줄어들고</a:t>
            </a:r>
            <a:r>
              <a:rPr lang="en-US" altLang="ko-KR" sz="2000" dirty="0"/>
              <a:t>, </a:t>
            </a:r>
            <a:r>
              <a:rPr lang="ko-KR" altLang="en-US" sz="2000" dirty="0"/>
              <a:t>메모리도 비효율적으로 사용되기 때문이다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또한 </a:t>
            </a:r>
            <a:r>
              <a:rPr lang="ko-KR" altLang="en-US" sz="2000" dirty="0"/>
              <a:t>트리의 깊이도 지나치게 깊어지면서 되면서 읽어야 하는 페이지가 많아져서 성능에 좋지 </a:t>
            </a:r>
            <a:r>
              <a:rPr lang="ko-KR" altLang="en-US" sz="2000" dirty="0" smtClean="0"/>
              <a:t>않다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23436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188"/>
          </a:xfrm>
        </p:spPr>
        <p:txBody>
          <a:bodyPr/>
          <a:lstStyle/>
          <a:p>
            <a:r>
              <a:rPr lang="ko-KR" altLang="en-US" sz="3000" dirty="0" smtClean="0"/>
              <a:t>인덱스 사용에 영향을 주는 요소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 smtClean="0"/>
              <a:t>인덱스의 </a:t>
            </a:r>
            <a:r>
              <a:rPr lang="ko-KR" altLang="en-US" sz="2000" b="1" dirty="0" smtClean="0"/>
              <a:t>컬럼 순서</a:t>
            </a:r>
            <a:endParaRPr lang="en-US" altLang="ko-KR" sz="2000" b="1" dirty="0" smtClean="0"/>
          </a:p>
          <a:p>
            <a:r>
              <a:rPr lang="en-US" altLang="ko-KR" sz="2000" dirty="0"/>
              <a:t>(PK</a:t>
            </a:r>
            <a:r>
              <a:rPr lang="ko-KR" altLang="en-US" sz="2000" dirty="0"/>
              <a:t>를 포함하여</a:t>
            </a:r>
            <a:r>
              <a:rPr lang="en-US" altLang="ko-KR" sz="2000" dirty="0"/>
              <a:t>) </a:t>
            </a:r>
            <a:r>
              <a:rPr lang="ko-KR" altLang="en-US" sz="2000" dirty="0"/>
              <a:t>인덱스는 여러 개의 컬럼으로 구성될 수 있는데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이를 다중 컬럼 인덱스</a:t>
            </a:r>
            <a:r>
              <a:rPr lang="en-US" altLang="ko-KR" sz="2000" dirty="0"/>
              <a:t>(Multi-column Index)</a:t>
            </a:r>
            <a:r>
              <a:rPr lang="ko-KR" altLang="en-US" sz="2000" dirty="0"/>
              <a:t>라고 부른다</a:t>
            </a:r>
            <a:r>
              <a:rPr lang="en-US" altLang="ko-KR" sz="2000" dirty="0"/>
              <a:t>. </a:t>
            </a:r>
            <a:r>
              <a:rPr lang="ko-KR" altLang="en-US" sz="2000" dirty="0"/>
              <a:t>다중 컬럼 인덱스에서 중요한 것은 항상 다음 컬럼이 이전 컬럼에 의존하여 정렬된다는 것이다</a:t>
            </a:r>
            <a:r>
              <a:rPr lang="en-US" altLang="ko-KR" sz="2000" dirty="0"/>
              <a:t>.</a:t>
            </a:r>
            <a:r>
              <a:rPr lang="ko-KR" altLang="en-US" sz="2000" dirty="0"/>
              <a:t>예를 들어 다음과 같은 </a:t>
            </a:r>
            <a:r>
              <a:rPr lang="en-US" altLang="ko-KR" sz="2000" dirty="0" err="1"/>
              <a:t>dept_emp</a:t>
            </a:r>
            <a:r>
              <a:rPr lang="en-US" altLang="ko-KR" sz="2000" dirty="0"/>
              <a:t> </a:t>
            </a:r>
            <a:r>
              <a:rPr lang="ko-KR" altLang="en-US" sz="2000" dirty="0"/>
              <a:t>테이블이 있다고 하자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위와 </a:t>
            </a:r>
            <a:r>
              <a:rPr lang="ko-KR" altLang="en-US" sz="2000" dirty="0"/>
              <a:t>같은 테이블 구조를 그림으로 표현하면 다음과 같은데</a:t>
            </a:r>
            <a:r>
              <a:rPr lang="en-US" altLang="ko-KR" sz="2000" dirty="0"/>
              <a:t>, </a:t>
            </a:r>
            <a:r>
              <a:rPr lang="ko-KR" altLang="en-US" sz="2000" dirty="0"/>
              <a:t>두 번째 컬럼은 첫 번째 컬럼에 의존해서 정렬된다</a:t>
            </a:r>
            <a:r>
              <a:rPr lang="en-US" altLang="ko-KR" sz="2000" dirty="0"/>
              <a:t>. </a:t>
            </a:r>
            <a:r>
              <a:rPr lang="ko-KR" altLang="en-US" sz="2000" dirty="0"/>
              <a:t>그렇기 때문에 두 번째 컬럼 만으로 질의하는 경우는 인덱스를 제대로 타지 못한다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두 번째 컬럼의 정렬은 첫 번째 컬럼이 동일한 레코드에서만 의미가 있는 것이다</a:t>
            </a:r>
            <a:r>
              <a:rPr lang="en-US" altLang="ko-KR" sz="2000" dirty="0"/>
              <a:t>. </a:t>
            </a:r>
            <a:r>
              <a:rPr lang="ko-KR" altLang="en-US" sz="2000" dirty="0"/>
              <a:t>그래서 인덱스에서 컬럼의 순서는 상당히 </a:t>
            </a:r>
            <a:r>
              <a:rPr lang="ko-KR" altLang="en-US" sz="2000" dirty="0" smtClean="0"/>
              <a:t>중요하다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00" y="2460307"/>
            <a:ext cx="6286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9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8634"/>
            <a:ext cx="10515600" cy="4598329"/>
          </a:xfrm>
        </p:spPr>
        <p:txBody>
          <a:bodyPr/>
          <a:lstStyle/>
          <a:p>
            <a:r>
              <a:rPr lang="ko-KR" altLang="en-US" dirty="0" smtClean="0"/>
              <a:t>트랜잭션이란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ACID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무결성 제약 조건</a:t>
            </a:r>
            <a:endParaRPr lang="en-US" altLang="ko-KR" dirty="0" smtClean="0"/>
          </a:p>
          <a:p>
            <a:r>
              <a:rPr lang="ko-KR" altLang="en-US" dirty="0" smtClean="0"/>
              <a:t>데이터베이스 구조</a:t>
            </a:r>
            <a:endParaRPr lang="en-US" altLang="ko-KR" dirty="0" smtClean="0"/>
          </a:p>
          <a:p>
            <a:r>
              <a:rPr lang="ko-KR" altLang="en-US" dirty="0" err="1" smtClean="0"/>
              <a:t>인덱스란</a:t>
            </a:r>
            <a:r>
              <a:rPr lang="en-US" altLang="ko-KR" dirty="0" smtClean="0"/>
              <a:t>? </a:t>
            </a:r>
            <a:endParaRPr lang="en-US" altLang="ko-KR" dirty="0" smtClean="0"/>
          </a:p>
          <a:p>
            <a:r>
              <a:rPr lang="en-US" altLang="ko-KR" dirty="0" smtClean="0"/>
              <a:t>B-tree </a:t>
            </a:r>
            <a:r>
              <a:rPr lang="ko-KR" altLang="en-US" dirty="0" smtClean="0"/>
              <a:t>구조란</a:t>
            </a:r>
            <a:r>
              <a:rPr lang="en-US" altLang="ko-KR" dirty="0" smtClean="0"/>
              <a:t>?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13195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188"/>
          </a:xfrm>
        </p:spPr>
        <p:txBody>
          <a:bodyPr/>
          <a:lstStyle/>
          <a:p>
            <a:r>
              <a:rPr lang="ko-KR" altLang="en-US" sz="3000" dirty="0" smtClean="0"/>
              <a:t>인덱스 사용에 영향을 주는 요소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548890"/>
            <a:ext cx="10515600" cy="3851910"/>
          </a:xfrm>
        </p:spPr>
        <p:txBody>
          <a:bodyPr>
            <a:normAutofit/>
          </a:bodyPr>
          <a:lstStyle/>
          <a:p>
            <a:endParaRPr lang="en-US" altLang="ko-KR" sz="2000" b="1" dirty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위와 </a:t>
            </a:r>
            <a:r>
              <a:rPr lang="ko-KR" altLang="en-US" sz="2000" dirty="0"/>
              <a:t>같은 테이블 구조를 그림으로 표현하면 다음과 </a:t>
            </a:r>
            <a:r>
              <a:rPr lang="ko-KR" altLang="en-US" sz="2000" dirty="0" smtClean="0"/>
              <a:t>같다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두 </a:t>
            </a:r>
            <a:r>
              <a:rPr lang="ko-KR" altLang="en-US" sz="2000" dirty="0"/>
              <a:t>번째 컬럼은 첫 번째 컬럼에 의존해서 정렬된다</a:t>
            </a:r>
            <a:r>
              <a:rPr lang="en-US" altLang="ko-KR" sz="2000" dirty="0"/>
              <a:t>. </a:t>
            </a:r>
            <a:r>
              <a:rPr lang="ko-KR" altLang="en-US" sz="2000" dirty="0" smtClean="0"/>
              <a:t>그래서 두 </a:t>
            </a:r>
            <a:r>
              <a:rPr lang="ko-KR" altLang="en-US" sz="2000" dirty="0"/>
              <a:t>번째 컬럼 만으로 질의하는 경우는 인덱스를 제대로 타지 못한다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두 번째 컬럼의 정렬은 첫 번째 컬럼이 동일한 레코드에서만 의미가 있는 것이다</a:t>
            </a:r>
            <a:r>
              <a:rPr lang="en-US" altLang="ko-KR" sz="2000" dirty="0"/>
              <a:t>. </a:t>
            </a:r>
            <a:r>
              <a:rPr lang="ko-KR" altLang="en-US" sz="2000" dirty="0"/>
              <a:t>그래서 인덱스에서 컬럼의 순서는 상당히 </a:t>
            </a:r>
            <a:r>
              <a:rPr lang="ko-KR" altLang="en-US" sz="2000" dirty="0" smtClean="0"/>
              <a:t>중요하다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13315" name="Picture 3" descr="https://blog.kakaocdn.net/dn/bAY3Be/btrXBbjXiNA/M8ZQ6wBna93TpNRwepATA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440" y="1147314"/>
            <a:ext cx="530352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209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188"/>
          </a:xfrm>
        </p:spPr>
        <p:txBody>
          <a:bodyPr/>
          <a:lstStyle/>
          <a:p>
            <a:r>
              <a:rPr lang="ko-KR" altLang="en-US" sz="3000" dirty="0" smtClean="0"/>
              <a:t>인덱스 사용에 영향을 주는 요소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0980" y="1297294"/>
            <a:ext cx="10515600" cy="5253486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ko-KR" altLang="en-US" sz="2000" dirty="0" err="1" smtClean="0"/>
              <a:t>카디날리티</a:t>
            </a:r>
            <a:endParaRPr lang="en-US" altLang="ko-KR" sz="2000" dirty="0" smtClean="0"/>
          </a:p>
          <a:p>
            <a:r>
              <a:rPr lang="ko-KR" altLang="en-US" sz="2000" dirty="0" err="1"/>
              <a:t>카디날리티란</a:t>
            </a:r>
            <a:r>
              <a:rPr lang="ko-KR" altLang="en-US" sz="2000" dirty="0"/>
              <a:t> 특정 컬럼에 존재하는 데이터의 </a:t>
            </a:r>
            <a:r>
              <a:rPr lang="ko-KR" altLang="en-US" sz="2000" dirty="0" err="1"/>
              <a:t>고유성을</a:t>
            </a:r>
            <a:r>
              <a:rPr lang="ko-KR" altLang="en-US" sz="2000" dirty="0"/>
              <a:t> 의미한다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</a:t>
            </a:r>
            <a:r>
              <a:rPr lang="ko-KR" altLang="en-US" sz="2000" dirty="0" err="1"/>
              <a:t>카디날리티가</a:t>
            </a:r>
            <a:r>
              <a:rPr lang="ko-KR" altLang="en-US" sz="2000" dirty="0"/>
              <a:t> 높을수록 </a:t>
            </a:r>
            <a:r>
              <a:rPr lang="ko-KR" altLang="en-US" sz="2000" dirty="0" err="1"/>
              <a:t>중복도가</a:t>
            </a:r>
            <a:r>
              <a:rPr lang="ko-KR" altLang="en-US" sz="2000" dirty="0"/>
              <a:t> 낮아지며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유니크한</a:t>
            </a:r>
            <a:r>
              <a:rPr lang="ko-KR" altLang="en-US" sz="2000" dirty="0"/>
              <a:t> 값이 많다는 것이다</a:t>
            </a:r>
            <a:r>
              <a:rPr lang="en-US" altLang="ko-KR" sz="2000" dirty="0"/>
              <a:t>. </a:t>
            </a:r>
            <a:r>
              <a:rPr lang="ko-KR" altLang="en-US" sz="2000" dirty="0"/>
              <a:t>항상 그런 것은 아니지만 일반적으로 값이 </a:t>
            </a:r>
            <a:r>
              <a:rPr lang="ko-KR" altLang="en-US" sz="2000" dirty="0" err="1"/>
              <a:t>유니크할수록</a:t>
            </a:r>
            <a:r>
              <a:rPr lang="ko-KR" altLang="en-US" sz="2000" dirty="0"/>
              <a:t> 검색 대상이 줄어들어서 처리가 빠르다</a:t>
            </a:r>
            <a:r>
              <a:rPr lang="en-US" altLang="ko-KR" sz="2000" dirty="0"/>
              <a:t>.</a:t>
            </a:r>
            <a:r>
              <a:rPr lang="ko-KR" altLang="en-US" sz="2000" dirty="0"/>
              <a:t>예를 들어 다음과 같은 </a:t>
            </a:r>
            <a:r>
              <a:rPr lang="en-US" altLang="ko-KR" sz="2000" dirty="0" err="1"/>
              <a:t>dept_emp</a:t>
            </a:r>
            <a:r>
              <a:rPr lang="en-US" altLang="ko-KR" sz="2000" dirty="0"/>
              <a:t> </a:t>
            </a:r>
            <a:r>
              <a:rPr lang="ko-KR" altLang="en-US" sz="2000" dirty="0"/>
              <a:t>테이블이 다고 하자</a:t>
            </a:r>
            <a:r>
              <a:rPr lang="en-US" altLang="ko-KR" sz="2000" dirty="0"/>
              <a:t>. </a:t>
            </a:r>
            <a:r>
              <a:rPr lang="ko-KR" altLang="en-US" sz="2000" dirty="0"/>
              <a:t>위의 그림에서 인덱스가 </a:t>
            </a:r>
            <a:r>
              <a:rPr lang="en-US" altLang="ko-KR" sz="2000" dirty="0" err="1"/>
              <a:t>detp_no</a:t>
            </a:r>
            <a:r>
              <a:rPr lang="en-US" altLang="ko-KR" sz="2000" dirty="0"/>
              <a:t> </a:t>
            </a:r>
            <a:r>
              <a:rPr lang="ko-KR" altLang="en-US" sz="2000" dirty="0"/>
              <a:t>만으로 구성되어 있다는 점이 다르다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/>
              <a:t>그리고 레코드가 </a:t>
            </a:r>
            <a:r>
              <a:rPr lang="en-US" altLang="ko-KR" sz="2000" dirty="0"/>
              <a:t>10000</a:t>
            </a:r>
            <a:r>
              <a:rPr lang="ko-KR" altLang="en-US" sz="2000" dirty="0"/>
              <a:t>건 있는데</a:t>
            </a:r>
            <a:r>
              <a:rPr lang="en-US" altLang="ko-KR" sz="2000" dirty="0"/>
              <a:t>, </a:t>
            </a:r>
            <a:r>
              <a:rPr lang="ko-KR" altLang="en-US" sz="2000" dirty="0"/>
              <a:t>각각 다음과 같은 케이스라고 하자</a:t>
            </a:r>
            <a:r>
              <a:rPr lang="en-US" altLang="ko-KR" sz="2000" dirty="0"/>
              <a:t>.</a:t>
            </a:r>
            <a:r>
              <a:rPr lang="ko-KR" altLang="en-US" sz="2000" dirty="0"/>
              <a:t>케이스 </a:t>
            </a:r>
            <a:r>
              <a:rPr lang="en-US" altLang="ko-KR" sz="2000" dirty="0" err="1"/>
              <a:t>Adept_no</a:t>
            </a:r>
            <a:r>
              <a:rPr lang="en-US" altLang="ko-KR" sz="2000" dirty="0"/>
              <a:t> </a:t>
            </a:r>
            <a:r>
              <a:rPr lang="ko-KR" altLang="en-US" sz="2000" dirty="0"/>
              <a:t>컬럼의 </a:t>
            </a:r>
            <a:r>
              <a:rPr lang="ko-KR" altLang="en-US" sz="2000" dirty="0" err="1"/>
              <a:t>유니크한</a:t>
            </a:r>
            <a:r>
              <a:rPr lang="ko-KR" altLang="en-US" sz="2000" dirty="0"/>
              <a:t> 값이 </a:t>
            </a:r>
            <a:r>
              <a:rPr lang="en-US" altLang="ko-KR" sz="2000" dirty="0"/>
              <a:t>10</a:t>
            </a:r>
            <a:r>
              <a:rPr lang="ko-KR" altLang="en-US" sz="2000" dirty="0"/>
              <a:t>개</a:t>
            </a:r>
            <a:r>
              <a:rPr lang="en-US" altLang="ko-KR" sz="2000" dirty="0"/>
              <a:t>1</a:t>
            </a:r>
            <a:r>
              <a:rPr lang="ko-KR" altLang="en-US" sz="2000" dirty="0"/>
              <a:t>개의 </a:t>
            </a:r>
            <a:r>
              <a:rPr lang="en-US" altLang="ko-KR" sz="2000" dirty="0" err="1"/>
              <a:t>dept_no</a:t>
            </a:r>
            <a:r>
              <a:rPr lang="ko-KR" altLang="en-US" sz="2000" dirty="0"/>
              <a:t>에 평균 </a:t>
            </a:r>
            <a:r>
              <a:rPr lang="en-US" altLang="ko-KR" sz="2000" dirty="0"/>
              <a:t>1000</a:t>
            </a:r>
            <a:r>
              <a:rPr lang="ko-KR" altLang="en-US" sz="2000" dirty="0"/>
              <a:t>개</a:t>
            </a:r>
            <a:r>
              <a:rPr lang="en-US" altLang="ko-KR" sz="2000" dirty="0"/>
              <a:t>(10000 / 10)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emp_no</a:t>
            </a:r>
            <a:r>
              <a:rPr lang="ko-KR" altLang="en-US" sz="2000" dirty="0"/>
              <a:t>가 저장됨케이스 </a:t>
            </a:r>
            <a:r>
              <a:rPr lang="en-US" altLang="ko-KR" sz="2000" dirty="0" err="1"/>
              <a:t>Bdept_no</a:t>
            </a:r>
            <a:r>
              <a:rPr lang="en-US" altLang="ko-KR" sz="2000" dirty="0"/>
              <a:t> </a:t>
            </a:r>
            <a:r>
              <a:rPr lang="ko-KR" altLang="en-US" sz="2000" dirty="0"/>
              <a:t>컬럼의 </a:t>
            </a:r>
            <a:r>
              <a:rPr lang="ko-KR" altLang="en-US" sz="2000" dirty="0" err="1"/>
              <a:t>유니크한</a:t>
            </a:r>
            <a:r>
              <a:rPr lang="ko-KR" altLang="en-US" sz="2000" dirty="0"/>
              <a:t> 값이 </a:t>
            </a:r>
            <a:r>
              <a:rPr lang="en-US" altLang="ko-KR" sz="2000" dirty="0"/>
              <a:t>1000</a:t>
            </a:r>
            <a:r>
              <a:rPr lang="ko-KR" altLang="en-US" sz="2000" dirty="0"/>
              <a:t>개</a:t>
            </a:r>
            <a:r>
              <a:rPr lang="en-US" altLang="ko-KR" sz="2000" dirty="0"/>
              <a:t>1</a:t>
            </a:r>
            <a:r>
              <a:rPr lang="ko-KR" altLang="en-US" sz="2000" dirty="0"/>
              <a:t>개의 </a:t>
            </a:r>
            <a:r>
              <a:rPr lang="en-US" altLang="ko-KR" sz="2000" dirty="0" err="1"/>
              <a:t>dept_no</a:t>
            </a:r>
            <a:r>
              <a:rPr lang="ko-KR" altLang="en-US" sz="2000" dirty="0"/>
              <a:t>에 평균 </a:t>
            </a:r>
            <a:r>
              <a:rPr lang="en-US" altLang="ko-KR" sz="2000" dirty="0"/>
              <a:t>10</a:t>
            </a:r>
            <a:r>
              <a:rPr lang="ko-KR" altLang="en-US" sz="2000" dirty="0"/>
              <a:t>개</a:t>
            </a:r>
            <a:r>
              <a:rPr lang="en-US" altLang="ko-KR" sz="2000" dirty="0"/>
              <a:t>(10000 / 1000)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emp_no</a:t>
            </a:r>
            <a:r>
              <a:rPr lang="ko-KR" altLang="en-US" sz="2000" dirty="0"/>
              <a:t>가 저장됨  이러한 상황에서 다음과 같은 쿼리를 실행하면 각각의 케이스는 어떻게 다를까</a:t>
            </a:r>
            <a:r>
              <a:rPr lang="en-US" altLang="ko-KR" sz="2000" dirty="0"/>
              <a:t>? </a:t>
            </a:r>
            <a:r>
              <a:rPr lang="ko-KR" altLang="en-US" sz="2000" dirty="0"/>
              <a:t>결과로 얻는 레코드는 </a:t>
            </a:r>
            <a:r>
              <a:rPr lang="en-US" altLang="ko-KR" sz="2000" dirty="0"/>
              <a:t>1</a:t>
            </a:r>
            <a:r>
              <a:rPr lang="ko-KR" altLang="en-US" sz="2000" dirty="0"/>
              <a:t>개라고 가정하자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0" y="0"/>
            <a:ext cx="4358640" cy="20694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838266"/>
            <a:ext cx="74295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54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188"/>
          </a:xfrm>
        </p:spPr>
        <p:txBody>
          <a:bodyPr/>
          <a:lstStyle/>
          <a:p>
            <a:r>
              <a:rPr lang="ko-KR" altLang="en-US" sz="3000" dirty="0" smtClean="0"/>
              <a:t>인덱스 사용에 영향을 주는 요소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48740"/>
            <a:ext cx="10515600" cy="505206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MySQL</a:t>
            </a:r>
            <a:r>
              <a:rPr lang="ko-KR" altLang="en-US" sz="2000" dirty="0"/>
              <a:t>은 인덱스의 통계 정보를 관리하는데</a:t>
            </a:r>
            <a:r>
              <a:rPr lang="en-US" altLang="ko-KR" sz="2000" dirty="0"/>
              <a:t>, </a:t>
            </a:r>
            <a:r>
              <a:rPr lang="ko-KR" altLang="en-US" sz="2000" dirty="0"/>
              <a:t>그 중에 </a:t>
            </a:r>
            <a:r>
              <a:rPr lang="ko-KR" altLang="en-US" sz="2000" dirty="0" err="1"/>
              <a:t>유니크한</a:t>
            </a:r>
            <a:r>
              <a:rPr lang="ko-KR" altLang="en-US" sz="2000" dirty="0"/>
              <a:t> 값의 개수가 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그래서 </a:t>
            </a:r>
            <a:r>
              <a:rPr lang="ko-KR" altLang="en-US" sz="2000" dirty="0"/>
              <a:t>인덱스 별로 평균적으로 몇 건의 레코드가 있는지를 계산하여 이를 쿼리 시에 활용한다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케이스 </a:t>
            </a:r>
            <a:r>
              <a:rPr lang="en-US" altLang="ko-KR" sz="2000" dirty="0"/>
              <a:t>A</a:t>
            </a:r>
            <a:r>
              <a:rPr lang="ko-KR" altLang="en-US" sz="2000" dirty="0"/>
              <a:t>의 경우 인덱스 당 평균 </a:t>
            </a:r>
            <a:r>
              <a:rPr lang="en-US" altLang="ko-KR" sz="2000" dirty="0"/>
              <a:t>1000</a:t>
            </a:r>
            <a:r>
              <a:rPr lang="ko-KR" altLang="en-US" sz="2000" dirty="0"/>
              <a:t>개의 레코드가 있으므로 </a:t>
            </a:r>
            <a:r>
              <a:rPr lang="en-US" altLang="ko-KR" sz="2000" dirty="0"/>
              <a:t>1000</a:t>
            </a:r>
            <a:r>
              <a:rPr lang="ko-KR" altLang="en-US" sz="2000" dirty="0"/>
              <a:t>개의 레코드를 </a:t>
            </a:r>
            <a:r>
              <a:rPr lang="ko-KR" altLang="en-US" sz="2000" dirty="0" err="1"/>
              <a:t>읽어들인다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실제 레코드는 </a:t>
            </a:r>
            <a:r>
              <a:rPr lang="en-US" altLang="ko-KR" sz="2000" dirty="0"/>
              <a:t>1</a:t>
            </a:r>
            <a:r>
              <a:rPr lang="ko-KR" altLang="en-US" sz="2000" dirty="0"/>
              <a:t>개이므로 상당히 비효율적으로 </a:t>
            </a:r>
            <a:r>
              <a:rPr lang="en-US" altLang="ko-KR" sz="2000" dirty="0"/>
              <a:t>999</a:t>
            </a:r>
            <a:r>
              <a:rPr lang="ko-KR" altLang="en-US" sz="2000" dirty="0"/>
              <a:t>개가 추가로 읽힌 것이다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반면에 </a:t>
            </a:r>
            <a:r>
              <a:rPr lang="ko-KR" altLang="en-US" sz="2000" dirty="0"/>
              <a:t>케이스 </a:t>
            </a:r>
            <a:r>
              <a:rPr lang="en-US" altLang="ko-KR" sz="2000" dirty="0"/>
              <a:t>B</a:t>
            </a:r>
            <a:r>
              <a:rPr lang="ko-KR" altLang="en-US" sz="2000" dirty="0"/>
              <a:t>는 </a:t>
            </a:r>
            <a:r>
              <a:rPr lang="en-US" altLang="ko-KR" sz="2000" dirty="0"/>
              <a:t>9</a:t>
            </a:r>
            <a:r>
              <a:rPr lang="ko-KR" altLang="en-US" sz="2000" dirty="0"/>
              <a:t>건만 추가로 읽은 것이므로 상대적으로 효율적이다</a:t>
            </a:r>
            <a:r>
              <a:rPr lang="en-US" altLang="ko-KR" sz="2000" dirty="0"/>
              <a:t>.</a:t>
            </a:r>
            <a:r>
              <a:rPr lang="ko-KR" altLang="en-US" sz="2000" dirty="0"/>
              <a:t>이러한 이유로 일반적으로 인덱스는 </a:t>
            </a:r>
            <a:r>
              <a:rPr lang="ko-KR" altLang="en-US" sz="2000" dirty="0" err="1"/>
              <a:t>유니크할수록</a:t>
            </a:r>
            <a:r>
              <a:rPr lang="ko-KR" altLang="en-US" sz="2000" dirty="0"/>
              <a:t> 효율적이다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</a:t>
            </a:r>
            <a:r>
              <a:rPr lang="ko-KR" altLang="en-US" sz="2000" dirty="0" err="1"/>
              <a:t>카디날리티가</a:t>
            </a:r>
            <a:r>
              <a:rPr lang="ko-KR" altLang="en-US" sz="2000" dirty="0"/>
              <a:t> 낮더라도 정렬 또는 </a:t>
            </a:r>
            <a:r>
              <a:rPr lang="ko-KR" altLang="en-US" sz="2000" dirty="0" err="1"/>
              <a:t>그루핑</a:t>
            </a:r>
            <a:r>
              <a:rPr lang="ko-KR" altLang="en-US" sz="2000" dirty="0"/>
              <a:t> 등에 효율적으로 사용될 수 있으므로</a:t>
            </a:r>
            <a:r>
              <a:rPr lang="en-US" altLang="ko-KR" sz="2000" dirty="0"/>
              <a:t>, </a:t>
            </a:r>
            <a:r>
              <a:rPr lang="ko-KR" altLang="en-US" sz="2000" dirty="0"/>
              <a:t>용도에 맞게 적절히 설계하는 것이 중요하다</a:t>
            </a:r>
            <a:r>
              <a:rPr lang="en-US" altLang="ko-KR" sz="2000" dirty="0"/>
              <a:t>.</a:t>
            </a:r>
            <a:r>
              <a:rPr lang="ko-KR" altLang="en-US" sz="2000" dirty="0"/>
              <a:t>추가로 </a:t>
            </a:r>
            <a:r>
              <a:rPr lang="en-US" altLang="ko-KR" sz="2000" dirty="0"/>
              <a:t>MySQL</a:t>
            </a:r>
            <a:r>
              <a:rPr lang="ko-KR" altLang="en-US" sz="2000" dirty="0"/>
              <a:t>에서 값이 </a:t>
            </a:r>
            <a:r>
              <a:rPr lang="en-US" altLang="ko-KR" sz="2000" dirty="0"/>
              <a:t>1</a:t>
            </a:r>
            <a:r>
              <a:rPr lang="ko-KR" altLang="en-US" sz="2000" dirty="0"/>
              <a:t>개만 존재하도록 제약이 필요하다면 다른 방법이 없어서 유니크 인덱스를 만들어야 할 수도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유니크 인덱스는 무결성을 위해 중복 검사가 필요하여 쓰기 성능을 희생해야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대신 </a:t>
            </a:r>
            <a:r>
              <a:rPr lang="en-US" altLang="ko-KR" sz="2000" dirty="0"/>
              <a:t>1</a:t>
            </a:r>
            <a:r>
              <a:rPr lang="ko-KR" altLang="en-US" sz="2000" dirty="0"/>
              <a:t>건만 읽어도 되므로 읽기 성능은 높아진다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104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188"/>
          </a:xfrm>
        </p:spPr>
        <p:txBody>
          <a:bodyPr/>
          <a:lstStyle/>
          <a:p>
            <a:r>
              <a:rPr lang="ko-KR" altLang="en-US" sz="3000" dirty="0" smtClean="0"/>
              <a:t>트랜잭션이란</a:t>
            </a:r>
            <a:r>
              <a:rPr lang="en-US" altLang="ko-KR" sz="3000" dirty="0" smtClean="0"/>
              <a:t>?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7314"/>
            <a:ext cx="10515600" cy="5460520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 smtClean="0"/>
              <a:t>데이터베이스에서의 실행 단위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데이터베이스에서는 트랜잭션 내에 모든 작업이 성공할 시 </a:t>
            </a:r>
            <a:r>
              <a:rPr lang="en-US" altLang="ko-KR" sz="2000" dirty="0" smtClean="0"/>
              <a:t>COMMIT</a:t>
            </a:r>
            <a:r>
              <a:rPr lang="ko-KR" altLang="en-US" sz="2000" dirty="0" smtClean="0"/>
              <a:t>되고 하나라도 실패하면 </a:t>
            </a:r>
            <a:r>
              <a:rPr lang="en-US" altLang="ko-KR" sz="2000" dirty="0" smtClean="0"/>
              <a:t>ROLLBACK</a:t>
            </a:r>
            <a:r>
              <a:rPr lang="ko-KR" altLang="en-US" sz="2000" dirty="0" smtClean="0"/>
              <a:t>이 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예시</a:t>
            </a:r>
            <a:endParaRPr lang="en-US" altLang="ko-KR" sz="1600" dirty="0" smtClean="0"/>
          </a:p>
          <a:p>
            <a:r>
              <a:rPr lang="ko-KR" altLang="en-US" sz="1600" dirty="0" smtClean="0"/>
              <a:t>사용자 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가 사용자 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에게 </a:t>
            </a:r>
            <a:r>
              <a:rPr lang="en-US" altLang="ko-KR" sz="1600" dirty="0" smtClean="0"/>
              <a:t>5000</a:t>
            </a:r>
            <a:r>
              <a:rPr lang="ko-KR" altLang="en-US" sz="1600" dirty="0" smtClean="0"/>
              <a:t>원을 이체한다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A</a:t>
            </a:r>
            <a:r>
              <a:rPr lang="ko-KR" altLang="en-US" sz="1600" dirty="0" smtClean="0"/>
              <a:t>의 계좌는 </a:t>
            </a:r>
            <a:r>
              <a:rPr lang="en-US" altLang="ko-KR" sz="1600" dirty="0" smtClean="0"/>
              <a:t>5000</a:t>
            </a:r>
            <a:r>
              <a:rPr lang="ko-KR" altLang="en-US" sz="1600" dirty="0" smtClean="0"/>
              <a:t>이 삭감된다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B</a:t>
            </a:r>
            <a:r>
              <a:rPr lang="ko-KR" altLang="en-US" sz="1600" dirty="0" smtClean="0"/>
              <a:t>의 계좌는 </a:t>
            </a:r>
            <a:r>
              <a:rPr lang="en-US" altLang="ko-KR" sz="1600" dirty="0" smtClean="0"/>
              <a:t>5000</a:t>
            </a:r>
            <a:r>
              <a:rPr lang="ko-KR" altLang="en-US" sz="1600" dirty="0" smtClean="0"/>
              <a:t>이 추가된다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이 두가지 작업을 하나로 묶는 것이 트랜잭션이다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2000" dirty="0" smtClean="0"/>
              <a:t>필요한 이유</a:t>
            </a:r>
            <a:endParaRPr lang="en-US" altLang="ko-KR" sz="2000" dirty="0" smtClean="0"/>
          </a:p>
          <a:p>
            <a:r>
              <a:rPr lang="en-US" altLang="ko-KR" sz="1600" dirty="0" smtClean="0"/>
              <a:t>A</a:t>
            </a:r>
            <a:r>
              <a:rPr lang="ko-KR" altLang="en-US" sz="1600" dirty="0" smtClean="0"/>
              <a:t>의 계좌는 </a:t>
            </a:r>
            <a:r>
              <a:rPr lang="en-US" altLang="ko-KR" sz="1600" dirty="0" smtClean="0"/>
              <a:t>5000</a:t>
            </a:r>
            <a:r>
              <a:rPr lang="ko-KR" altLang="en-US" sz="1600" dirty="0" smtClean="0"/>
              <a:t>이 삭감된다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B</a:t>
            </a:r>
            <a:r>
              <a:rPr lang="ko-KR" altLang="en-US" sz="1600" dirty="0" smtClean="0"/>
              <a:t>의 계좌는 </a:t>
            </a:r>
            <a:r>
              <a:rPr lang="en-US" altLang="ko-KR" sz="1600" dirty="0" smtClean="0"/>
              <a:t>5000</a:t>
            </a:r>
            <a:r>
              <a:rPr lang="ko-KR" altLang="en-US" sz="1600" dirty="0" smtClean="0"/>
              <a:t>이 추가된다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두개의 작업 중 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의 계좌에 </a:t>
            </a:r>
            <a:r>
              <a:rPr lang="en-US" altLang="ko-KR" sz="1600" dirty="0" smtClean="0"/>
              <a:t>5000</a:t>
            </a:r>
            <a:r>
              <a:rPr lang="ko-KR" altLang="en-US" sz="1600" dirty="0" smtClean="0"/>
              <a:t>이 추가되는 작업이 중간에 실패했을 때 문제가 발생하게 됨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트랜잭션을 사용하면 하나의 거래를 안전하게 처리하도록 보장할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40585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188"/>
          </a:xfrm>
        </p:spPr>
        <p:txBody>
          <a:bodyPr/>
          <a:lstStyle/>
          <a:p>
            <a:r>
              <a:rPr lang="en-US" altLang="ko-KR" sz="3000" dirty="0" smtClean="0"/>
              <a:t>ACID</a:t>
            </a:r>
            <a:r>
              <a:rPr lang="ko-KR" altLang="en-US" sz="3000" dirty="0" smtClean="0"/>
              <a:t>이란</a:t>
            </a:r>
            <a:r>
              <a:rPr lang="en-US" altLang="ko-KR" sz="3000" dirty="0" smtClean="0"/>
              <a:t>?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78302"/>
            <a:ext cx="10515600" cy="5555411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000" dirty="0" smtClean="0"/>
              <a:t>트랜잭션이 지켜야하는 특성이다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err="1" smtClean="0"/>
              <a:t>원자성</a:t>
            </a:r>
            <a:r>
              <a:rPr lang="en-US" altLang="ko-KR" sz="2000" dirty="0" smtClean="0"/>
              <a:t>(Atomicity)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트랜잭션 내의 작업들은 모두 성공하거나 모두 실패해야 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일관성</a:t>
            </a:r>
            <a:r>
              <a:rPr lang="en-US" altLang="ko-KR" sz="2000" dirty="0" smtClean="0"/>
              <a:t>(Consistency) </a:t>
            </a:r>
          </a:p>
          <a:p>
            <a:pPr marL="0" indent="0">
              <a:buNone/>
            </a:pPr>
            <a:r>
              <a:rPr lang="en-US" altLang="ko-KR" sz="2000" dirty="0" smtClean="0"/>
              <a:t>  </a:t>
            </a:r>
            <a:r>
              <a:rPr lang="ko-KR" altLang="en-US" sz="2000" dirty="0" smtClean="0"/>
              <a:t>모든 트랜잭션은 일관성 있는 </a:t>
            </a:r>
            <a:r>
              <a:rPr lang="ko-KR" altLang="en-US" sz="2000" dirty="0" err="1" smtClean="0"/>
              <a:t>데베</a:t>
            </a:r>
            <a:r>
              <a:rPr lang="ko-KR" altLang="en-US" sz="2000" dirty="0" smtClean="0"/>
              <a:t> 상태를 유지해야 한다</a:t>
            </a:r>
            <a:r>
              <a:rPr lang="en-US" altLang="ko-KR" sz="2000" dirty="0" smtClean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데베에서</a:t>
            </a:r>
            <a:r>
              <a:rPr lang="ko-KR" altLang="en-US" sz="2000" dirty="0" smtClean="0"/>
              <a:t> 정한 무결성 제약 조건을 항상 만족해야 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격리성</a:t>
            </a:r>
            <a:r>
              <a:rPr lang="en-US" altLang="ko-KR" sz="2000" dirty="0" smtClean="0"/>
              <a:t>(Isolation)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동시에 실행되는 트랜잭션들이 서로에게 영향을 미치지 않도록 해야 한다</a:t>
            </a:r>
            <a:r>
              <a:rPr lang="en-US" altLang="ko-KR" sz="2000" dirty="0" smtClean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예를 들어서 동시에 같은 데이터를 수정하지 못하도록 해야 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지속성</a:t>
            </a:r>
            <a:r>
              <a:rPr lang="en-US" altLang="ko-KR" sz="2000" dirty="0" smtClean="0"/>
              <a:t>(Durability)</a:t>
            </a:r>
          </a:p>
          <a:p>
            <a:pPr marL="0" indent="0">
              <a:buNone/>
            </a:pPr>
            <a:r>
              <a:rPr lang="en-US" altLang="ko-KR" sz="2000" dirty="0" smtClean="0"/>
              <a:t>   </a:t>
            </a:r>
            <a:r>
              <a:rPr lang="ko-KR" altLang="en-US" sz="2000" dirty="0" smtClean="0"/>
              <a:t>트랜잭션을 성공적으로 끝내면 항상 그 결과가 기록되어야 한다</a:t>
            </a:r>
            <a:r>
              <a:rPr lang="en-US" altLang="ko-KR" sz="2000" dirty="0" smtClean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시스템에 문제가 발생해도 로그 등을 통해서 성공한 트랜잭션 내용을 복구해야 한다</a:t>
            </a:r>
            <a:r>
              <a:rPr lang="en-US" altLang="ko-KR" sz="2000" dirty="0" smtClean="0"/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6039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188"/>
          </a:xfrm>
        </p:spPr>
        <p:txBody>
          <a:bodyPr/>
          <a:lstStyle/>
          <a:p>
            <a:r>
              <a:rPr lang="ko-KR" altLang="en-US" sz="3000" dirty="0" smtClean="0"/>
              <a:t>무결성 제약 조건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78302"/>
            <a:ext cx="10515600" cy="5555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 smtClean="0"/>
              <a:t>데이터 </a:t>
            </a:r>
            <a:r>
              <a:rPr lang="ko-KR" altLang="en-US" sz="2000" b="1" dirty="0" smtClean="0"/>
              <a:t>무결성이란</a:t>
            </a:r>
            <a:endParaRPr lang="en-US" altLang="ko-KR" sz="2000" b="1" dirty="0" smtClean="0"/>
          </a:p>
          <a:p>
            <a:r>
              <a:rPr lang="ko-KR" altLang="en-US" sz="2000" dirty="0" smtClean="0"/>
              <a:t>데이터의 정확성 또는 유효성을 의미</a:t>
            </a:r>
            <a:endParaRPr lang="en-US" altLang="ko-KR" sz="2000" dirty="0" smtClean="0"/>
          </a:p>
          <a:p>
            <a:r>
              <a:rPr lang="ko-KR" altLang="en-US" sz="2000" dirty="0" smtClean="0"/>
              <a:t>일관된 데이터베이스 상태를 정의하는 규칙들을 묵시적으로 또는 명시적으로 정의한다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b="1" dirty="0" smtClean="0"/>
              <a:t>무결성 제약조건</a:t>
            </a:r>
            <a:endParaRPr lang="en-US" altLang="ko-KR" sz="2000" b="1" dirty="0" smtClean="0"/>
          </a:p>
          <a:p>
            <a:r>
              <a:rPr lang="ko-KR" altLang="en-US" sz="2000" dirty="0" smtClean="0"/>
              <a:t>데이터베이스 상태가 만족시켜야 하는 조건이자 사용자에 의한 데이터 베이스 갱신이 데이터베이스의 일관성을 깨지 않도록 보장하는 수단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980" y="3861296"/>
            <a:ext cx="4452040" cy="299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4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188"/>
          </a:xfrm>
        </p:spPr>
        <p:txBody>
          <a:bodyPr/>
          <a:lstStyle/>
          <a:p>
            <a:r>
              <a:rPr lang="ko-KR" altLang="en-US" sz="3000" dirty="0" smtClean="0"/>
              <a:t>무결성 제약 조건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7314"/>
            <a:ext cx="10515600" cy="5486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 smtClean="0"/>
              <a:t>사용자는 </a:t>
            </a:r>
            <a:r>
              <a:rPr lang="ko-KR" altLang="en-US" sz="2000" b="1" dirty="0"/>
              <a:t>데이터 </a:t>
            </a:r>
            <a:r>
              <a:rPr lang="ko-KR" altLang="en-US" sz="2000" b="1" dirty="0" err="1"/>
              <a:t>정의어를</a:t>
            </a:r>
            <a:r>
              <a:rPr lang="ko-KR" altLang="en-US" sz="2000" b="1" dirty="0"/>
              <a:t> 통해 무결성 제약조건을 포함해서 스키마를 생성할 </a:t>
            </a:r>
            <a:r>
              <a:rPr lang="ko-KR" altLang="en-US" sz="2000" b="1" dirty="0" smtClean="0"/>
              <a:t>수 있다</a:t>
            </a:r>
            <a:r>
              <a:rPr lang="en-US" altLang="ko-KR" sz="2000" b="1" dirty="0"/>
              <a:t>.</a:t>
            </a:r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r>
              <a:rPr lang="ko-KR" altLang="en-US" sz="2000" b="1" dirty="0" err="1" smtClean="0"/>
              <a:t>애트리뷰트의</a:t>
            </a:r>
            <a:r>
              <a:rPr lang="ko-KR" altLang="en-US" sz="2000" b="1" dirty="0" smtClean="0"/>
              <a:t> 제약조건</a:t>
            </a:r>
            <a:endParaRPr lang="en-US" altLang="ko-KR" sz="2000" b="1" dirty="0" smtClean="0"/>
          </a:p>
          <a:p>
            <a:r>
              <a:rPr lang="ko-KR" altLang="en-US" sz="2000" dirty="0" err="1" smtClean="0"/>
              <a:t>릴레이션</a:t>
            </a:r>
            <a:r>
              <a:rPr lang="ko-KR" altLang="en-US" sz="2000" dirty="0" smtClean="0"/>
              <a:t> 정의할 때 다양한 제약조건을 추가할 수 있다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 smtClean="0"/>
              <a:t>NOT </a:t>
            </a:r>
            <a:r>
              <a:rPr lang="en-US" altLang="ko-KR" sz="1600" dirty="0"/>
              <a:t>NULL: </a:t>
            </a:r>
            <a:r>
              <a:rPr lang="en-US" altLang="ko-KR" sz="1600" dirty="0" smtClean="0"/>
              <a:t>null </a:t>
            </a:r>
            <a:r>
              <a:rPr lang="ko-KR" altLang="en-US" sz="1600" dirty="0" smtClean="0"/>
              <a:t>값을 </a:t>
            </a:r>
            <a:r>
              <a:rPr lang="ko-KR" altLang="en-US" sz="1600" dirty="0"/>
              <a:t>허용하지 </a:t>
            </a:r>
            <a:r>
              <a:rPr lang="ko-KR" altLang="en-US" sz="1600" dirty="0" smtClean="0"/>
              <a:t>않기 위한 </a:t>
            </a:r>
            <a:r>
              <a:rPr lang="ko-KR" altLang="en-US" sz="1600" dirty="0" smtClean="0"/>
              <a:t>설정</a:t>
            </a:r>
            <a:r>
              <a:rPr lang="en-US" altLang="ko-KR" sz="1600" dirty="0" smtClean="0"/>
              <a:t>. 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UNIQUE: </a:t>
            </a:r>
            <a:r>
              <a:rPr lang="ko-KR" altLang="en-US" sz="1600" dirty="0"/>
              <a:t>동일한 </a:t>
            </a:r>
            <a:r>
              <a:rPr lang="ko-KR" altLang="en-US" sz="1600" dirty="0" err="1"/>
              <a:t>애트리뷰트</a:t>
            </a:r>
            <a:r>
              <a:rPr lang="ko-KR" altLang="en-US" sz="1600" dirty="0"/>
              <a:t> 값을 갖는 </a:t>
            </a:r>
            <a:r>
              <a:rPr lang="ko-KR" altLang="en-US" sz="1600" dirty="0" err="1"/>
              <a:t>튜플이</a:t>
            </a:r>
            <a:r>
              <a:rPr lang="ko-KR" altLang="en-US" sz="1600" dirty="0"/>
              <a:t> 두 개 이상 존재하지 않도록 보장한다</a:t>
            </a:r>
            <a:r>
              <a:rPr lang="en-US" altLang="ko-KR" sz="1600" dirty="0"/>
              <a:t>. </a:t>
            </a:r>
          </a:p>
          <a:p>
            <a:pPr marL="457200" lvl="1" indent="0">
              <a:buNone/>
            </a:pPr>
            <a:r>
              <a:rPr lang="en-US" altLang="ko-KR" sz="1600" dirty="0"/>
              <a:t>DEFAULT: </a:t>
            </a:r>
            <a:r>
              <a:rPr lang="ko-KR" altLang="en-US" sz="1600" dirty="0" err="1"/>
              <a:t>애트리뷰트에</a:t>
            </a:r>
            <a:r>
              <a:rPr lang="ko-KR" altLang="en-US" sz="1600" dirty="0"/>
              <a:t> </a:t>
            </a:r>
            <a:r>
              <a:rPr lang="en-US" altLang="ko-KR" sz="1600" dirty="0"/>
              <a:t>null</a:t>
            </a:r>
            <a:r>
              <a:rPr lang="ko-KR" altLang="en-US" sz="1600" dirty="0"/>
              <a:t>값 대신 특정 값을 </a:t>
            </a:r>
            <a:r>
              <a:rPr lang="en-US" altLang="ko-KR" sz="1600" dirty="0"/>
              <a:t>default</a:t>
            </a:r>
            <a:r>
              <a:rPr lang="ko-KR" altLang="en-US" sz="1600" dirty="0"/>
              <a:t>로 지정할 수 있다</a:t>
            </a:r>
            <a:r>
              <a:rPr lang="en-US" altLang="ko-KR" sz="1600" dirty="0"/>
              <a:t>. </a:t>
            </a:r>
          </a:p>
          <a:p>
            <a:pPr marL="457200" lvl="1" indent="0">
              <a:buNone/>
            </a:pPr>
            <a:r>
              <a:rPr lang="en-US" altLang="ko-KR" sz="1600" dirty="0"/>
              <a:t>CHECK: </a:t>
            </a:r>
            <a:r>
              <a:rPr lang="ko-KR" altLang="en-US" sz="1600" dirty="0"/>
              <a:t>한 </a:t>
            </a:r>
            <a:r>
              <a:rPr lang="ko-KR" altLang="en-US" sz="1600" dirty="0" err="1"/>
              <a:t>애트리뷰트가</a:t>
            </a:r>
            <a:r>
              <a:rPr lang="ko-KR" altLang="en-US" sz="1600" dirty="0"/>
              <a:t> 가질 수 있는 값의 범위를 지정한다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r>
              <a:rPr lang="ko-KR" altLang="en-US" sz="2000" b="1" dirty="0" smtClean="0"/>
              <a:t>기본 키 제약조건</a:t>
            </a:r>
            <a:endParaRPr lang="en-US" altLang="ko-KR" sz="2000" b="1" dirty="0" smtClean="0"/>
          </a:p>
          <a:p>
            <a:r>
              <a:rPr lang="ko-KR" altLang="en-US" sz="2000" dirty="0" err="1" smtClean="0"/>
              <a:t>릴레이션을</a:t>
            </a:r>
            <a:r>
              <a:rPr lang="ko-KR" altLang="en-US" sz="2000" dirty="0" smtClean="0"/>
              <a:t> 정의할 때 기본 키를 명시하고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err="1" smtClean="0"/>
              <a:t>기본키는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널값을</a:t>
            </a:r>
            <a:r>
              <a:rPr lang="ko-KR" altLang="en-US" sz="2000" dirty="0" smtClean="0"/>
              <a:t> 가지지 않도록 명시해야 </a:t>
            </a:r>
            <a:r>
              <a:rPr lang="ko-KR" altLang="en-US" sz="2000" dirty="0" smtClean="0"/>
              <a:t>한다</a:t>
            </a:r>
            <a:r>
              <a:rPr lang="en-US" altLang="ko-KR" sz="2000" dirty="0"/>
              <a:t>.</a:t>
            </a:r>
            <a:endParaRPr lang="en-US" altLang="ko-KR" sz="2000" b="1" dirty="0" smtClean="0"/>
          </a:p>
          <a:p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237" y="1690687"/>
            <a:ext cx="4163421" cy="1647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483" y="4685179"/>
            <a:ext cx="52101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1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188"/>
          </a:xfrm>
        </p:spPr>
        <p:txBody>
          <a:bodyPr/>
          <a:lstStyle/>
          <a:p>
            <a:r>
              <a:rPr lang="ko-KR" altLang="en-US" sz="3000" dirty="0" smtClean="0"/>
              <a:t>무결성 제약 조건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50606"/>
            <a:ext cx="10515600" cy="57831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b="1" dirty="0" smtClean="0"/>
              <a:t>참조 무결성 </a:t>
            </a:r>
            <a:r>
              <a:rPr lang="ko-KR" altLang="en-US" sz="2000" b="1" dirty="0" smtClean="0"/>
              <a:t>제약 조건</a:t>
            </a:r>
            <a:endParaRPr lang="en-US" altLang="ko-KR" sz="2000" b="1" dirty="0" smtClean="0"/>
          </a:p>
          <a:p>
            <a:endParaRPr lang="en-US" altLang="ko-KR" sz="2000" dirty="0" smtClean="0"/>
          </a:p>
          <a:p>
            <a:r>
              <a:rPr lang="ko-KR" altLang="en-US" sz="1800" dirty="0"/>
              <a:t>참조 무결성 </a:t>
            </a:r>
            <a:r>
              <a:rPr lang="ko-KR" altLang="en-US" sz="1800" dirty="0" smtClean="0"/>
              <a:t>제약 조건은 </a:t>
            </a:r>
            <a:r>
              <a:rPr lang="ko-KR" altLang="en-US" sz="1800" dirty="0" err="1"/>
              <a:t>릴레이션을</a:t>
            </a:r>
            <a:r>
              <a:rPr lang="ko-KR" altLang="en-US" sz="1800" dirty="0"/>
              <a:t> 정의하면서 명시하며 한 </a:t>
            </a:r>
            <a:r>
              <a:rPr lang="ko-KR" altLang="en-US" sz="1800" dirty="0" err="1"/>
              <a:t>릴레이션에</a:t>
            </a:r>
            <a:r>
              <a:rPr lang="ko-KR" altLang="en-US" sz="1800" dirty="0"/>
              <a:t> 들어 있는 </a:t>
            </a:r>
            <a:r>
              <a:rPr lang="en-US" altLang="ko-KR" sz="1800" dirty="0"/>
              <a:t>Foreign key</a:t>
            </a:r>
            <a:r>
              <a:rPr lang="ko-KR" altLang="en-US" sz="1800" dirty="0"/>
              <a:t>의 수만큼 참조 무결성 제약 조건을 명시 할 수 있다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ko-KR" altLang="en-US" sz="1800" dirty="0"/>
              <a:t>또한 위에서 살펴본 것처럼 </a:t>
            </a:r>
            <a:r>
              <a:rPr lang="en-US" altLang="ko-KR" sz="1800" dirty="0"/>
              <a:t>DBMS</a:t>
            </a:r>
            <a:r>
              <a:rPr lang="ko-KR" altLang="en-US" sz="1800" dirty="0"/>
              <a:t>의 무결성 제약조건 유지를 위해 참조되는 </a:t>
            </a:r>
            <a:r>
              <a:rPr lang="ko-KR" altLang="en-US" sz="1800" dirty="0" err="1"/>
              <a:t>릴레이션의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튜플이</a:t>
            </a:r>
            <a:r>
              <a:rPr lang="ko-KR" altLang="en-US" sz="1800" dirty="0"/>
              <a:t> 삭제되거나 수정 될 때</a:t>
            </a:r>
            <a:r>
              <a:rPr lang="en-US" altLang="ko-KR" sz="1800" dirty="0"/>
              <a:t>, </a:t>
            </a:r>
            <a:r>
              <a:rPr lang="ko-KR" altLang="en-US" sz="1800" dirty="0"/>
              <a:t>참조하는 릴레이션에서 어떻게 동작할 것인가를 명시한다</a:t>
            </a:r>
            <a:r>
              <a:rPr lang="en-US" altLang="ko-KR" sz="1800" dirty="0"/>
              <a:t>. </a:t>
            </a:r>
            <a:endParaRPr lang="en-US" altLang="ko-KR" sz="1800" b="1" dirty="0" smtClean="0"/>
          </a:p>
          <a:p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43" y="4119114"/>
            <a:ext cx="5910484" cy="2514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382" y="4233414"/>
            <a:ext cx="47529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3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188"/>
          </a:xfrm>
        </p:spPr>
        <p:txBody>
          <a:bodyPr/>
          <a:lstStyle/>
          <a:p>
            <a:r>
              <a:rPr lang="ko-KR" altLang="en-US" sz="3000" dirty="0" smtClean="0"/>
              <a:t>무결성 제약조건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7314"/>
            <a:ext cx="10515600" cy="54863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b="1" dirty="0" smtClean="0"/>
              <a:t>사용자는 데이터 </a:t>
            </a:r>
            <a:r>
              <a:rPr lang="ko-KR" altLang="en-US" sz="2000" b="1" dirty="0" err="1" smtClean="0"/>
              <a:t>정의어를</a:t>
            </a:r>
            <a:r>
              <a:rPr lang="ko-KR" altLang="en-US" sz="2000" b="1" dirty="0" smtClean="0"/>
              <a:t> 통해 무결성 제약조건을 포함해서 스키마를 생성할 </a:t>
            </a:r>
            <a:r>
              <a:rPr lang="ko-KR" altLang="en-US" sz="2000" b="1" dirty="0" smtClean="0"/>
              <a:t>수 있다</a:t>
            </a:r>
            <a:r>
              <a:rPr lang="en-US" altLang="ko-KR" sz="2000" b="1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두 </a:t>
            </a:r>
            <a:r>
              <a:rPr lang="ko-KR" altLang="en-US" sz="2000" dirty="0" err="1"/>
              <a:t>릴레이션의</a:t>
            </a:r>
            <a:r>
              <a:rPr lang="ko-KR" altLang="en-US" sz="2000" dirty="0"/>
              <a:t> 연관된 </a:t>
            </a:r>
            <a:r>
              <a:rPr lang="ko-KR" altLang="en-US" sz="2000" dirty="0" err="1"/>
              <a:t>튜</a:t>
            </a:r>
            <a:r>
              <a:rPr lang="ko-KR" altLang="en-US" sz="2000" dirty="0" err="1" smtClean="0"/>
              <a:t>플들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사이의 일관성을 유지하는데 </a:t>
            </a:r>
            <a:r>
              <a:rPr lang="ko-KR" altLang="en-US" sz="2000" dirty="0" smtClean="0"/>
              <a:t>사용이 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err="1"/>
              <a:t>릴레이션</a:t>
            </a:r>
            <a:r>
              <a:rPr lang="ko-KR" altLang="en-US" sz="2000" dirty="0"/>
              <a:t> </a:t>
            </a:r>
            <a:r>
              <a:rPr lang="en-US" altLang="ko-KR" sz="2000" dirty="0"/>
              <a:t>R2</a:t>
            </a:r>
            <a:r>
              <a:rPr lang="ko-KR" altLang="en-US" sz="2000" dirty="0"/>
              <a:t>의 외래 키가 </a:t>
            </a:r>
            <a:r>
              <a:rPr lang="ko-KR" altLang="en-US" sz="2000" dirty="0" err="1"/>
              <a:t>릴레이션</a:t>
            </a:r>
            <a:r>
              <a:rPr lang="ko-KR" altLang="en-US" sz="2000" dirty="0"/>
              <a:t> </a:t>
            </a:r>
            <a:r>
              <a:rPr lang="en-US" altLang="ko-KR" sz="2000" dirty="0"/>
              <a:t>R1</a:t>
            </a:r>
            <a:r>
              <a:rPr lang="ko-KR" altLang="en-US" sz="2000" dirty="0"/>
              <a:t>의 기본 키를 참조할 때</a:t>
            </a:r>
            <a:r>
              <a:rPr lang="en-US" altLang="ko-KR" sz="2000" dirty="0"/>
              <a:t>, </a:t>
            </a:r>
            <a:r>
              <a:rPr lang="ko-KR" altLang="en-US" sz="2000" dirty="0"/>
              <a:t>참조 무결성 제약조건은 아래의 두 조건 중 하나가 성립되면 </a:t>
            </a:r>
            <a:r>
              <a:rPr lang="ko-KR" altLang="en-US" sz="2000" dirty="0" smtClean="0"/>
              <a:t>만족된다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  </a:t>
            </a:r>
            <a:r>
              <a:rPr lang="en-US" altLang="ko-KR" sz="2000" dirty="0" smtClean="0"/>
              <a:t>- </a:t>
            </a:r>
            <a:r>
              <a:rPr lang="ko-KR" altLang="en-US" sz="2000" dirty="0"/>
              <a:t>외래 키의 값은 </a:t>
            </a:r>
            <a:r>
              <a:rPr lang="en-US" altLang="ko-KR" sz="2000" dirty="0"/>
              <a:t>R1</a:t>
            </a:r>
            <a:r>
              <a:rPr lang="ko-KR" altLang="en-US" sz="2000" dirty="0"/>
              <a:t>의 어떤 </a:t>
            </a:r>
            <a:r>
              <a:rPr lang="ko-KR" altLang="en-US" sz="2000" dirty="0" err="1"/>
              <a:t>튜</a:t>
            </a:r>
            <a:r>
              <a:rPr lang="ko-KR" altLang="en-US" sz="2000" dirty="0" err="1" smtClean="0"/>
              <a:t>플의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기본 키 값과 같다</a:t>
            </a:r>
          </a:p>
          <a:p>
            <a:pPr marL="0" indent="0">
              <a:buNone/>
            </a:pPr>
            <a:r>
              <a:rPr lang="ko-KR" altLang="en-US" sz="2000" dirty="0" smtClean="0"/>
              <a:t>   </a:t>
            </a:r>
            <a:r>
              <a:rPr lang="en-US" altLang="ko-KR" sz="2000" dirty="0" smtClean="0"/>
              <a:t>- </a:t>
            </a:r>
            <a:r>
              <a:rPr lang="ko-KR" altLang="en-US" sz="2000" dirty="0"/>
              <a:t>외래 키가 자신을 포함하고 있는 </a:t>
            </a:r>
            <a:r>
              <a:rPr lang="ko-KR" altLang="en-US" sz="2000" dirty="0" err="1"/>
              <a:t>릴레이션의</a:t>
            </a:r>
            <a:r>
              <a:rPr lang="ko-KR" altLang="en-US" sz="2000" dirty="0"/>
              <a:t> 기본 키를 구성하고 있지 않으면 </a:t>
            </a:r>
            <a:r>
              <a:rPr lang="ko-KR" altLang="en-US" sz="2000" dirty="0" err="1"/>
              <a:t>널값을</a:t>
            </a:r>
            <a:r>
              <a:rPr lang="ko-KR" altLang="en-US" sz="2000" dirty="0"/>
              <a:t> 가진다</a:t>
            </a:r>
            <a:r>
              <a:rPr lang="en-US" altLang="ko-KR" sz="2000" dirty="0"/>
              <a:t>.</a:t>
            </a:r>
          </a:p>
          <a:p>
            <a:endParaRPr lang="en-US" altLang="ko-KR" sz="2000" b="1" dirty="0" smtClean="0"/>
          </a:p>
          <a:p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212547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188"/>
          </a:xfrm>
        </p:spPr>
        <p:txBody>
          <a:bodyPr>
            <a:normAutofit fontScale="90000"/>
          </a:bodyPr>
          <a:lstStyle/>
          <a:p>
            <a:r>
              <a:rPr lang="ko-KR" altLang="en-US" sz="3000" dirty="0"/>
              <a:t>참조 무결성 제약조건을 만족시키기 </a:t>
            </a:r>
            <a:r>
              <a:rPr lang="ko-KR" altLang="en-US" sz="3000" dirty="0" smtClean="0"/>
              <a:t>위해 </a:t>
            </a:r>
            <a:r>
              <a:rPr lang="en-US" altLang="ko-KR" sz="3000" dirty="0"/>
              <a:t>DBMS</a:t>
            </a:r>
            <a:r>
              <a:rPr lang="ko-KR" altLang="en-US" sz="3000" dirty="0"/>
              <a:t>가 제공하는 옵션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7314"/>
            <a:ext cx="10515600" cy="5486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 smtClean="0"/>
              <a:t>제한</a:t>
            </a:r>
            <a:r>
              <a:rPr lang="en-US" altLang="ko-KR" sz="2000" b="1" dirty="0" smtClean="0"/>
              <a:t>(RESTRICED)</a:t>
            </a:r>
          </a:p>
          <a:p>
            <a:r>
              <a:rPr lang="ko-KR" altLang="en-US" sz="2000" dirty="0" smtClean="0"/>
              <a:t>위배를 야기한 연산을 단순히 거절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b="1" dirty="0" smtClean="0"/>
              <a:t>연쇄</a:t>
            </a:r>
            <a:r>
              <a:rPr lang="en-US" altLang="ko-KR" sz="2000" b="1" dirty="0" smtClean="0"/>
              <a:t>(CASCADE)</a:t>
            </a:r>
          </a:p>
          <a:p>
            <a:r>
              <a:rPr lang="ko-KR" altLang="en-US" sz="2000" dirty="0" smtClean="0"/>
              <a:t>참조되는 릴레이션에서 </a:t>
            </a:r>
            <a:r>
              <a:rPr lang="ko-KR" altLang="en-US" sz="2000" dirty="0" err="1"/>
              <a:t>튜</a:t>
            </a:r>
            <a:r>
              <a:rPr lang="ko-KR" altLang="en-US" sz="2000" dirty="0" err="1" smtClean="0"/>
              <a:t>플을</a:t>
            </a:r>
            <a:r>
              <a:rPr lang="ko-KR" altLang="en-US" sz="2000" dirty="0" smtClean="0"/>
              <a:t> 삭제하고 참조하는 릴레이션에서 이 </a:t>
            </a:r>
            <a:r>
              <a:rPr lang="ko-KR" altLang="en-US" sz="2000" dirty="0" err="1" smtClean="0"/>
              <a:t>튜플을</a:t>
            </a:r>
            <a:r>
              <a:rPr lang="ko-KR" altLang="en-US" sz="2000" dirty="0" smtClean="0"/>
              <a:t> 참조하는 </a:t>
            </a:r>
            <a:r>
              <a:rPr lang="ko-KR" altLang="en-US" sz="2000" dirty="0" err="1" smtClean="0"/>
              <a:t>튜플들도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함꼐</a:t>
            </a:r>
            <a:r>
              <a:rPr lang="ko-KR" altLang="en-US" sz="2000" dirty="0" smtClean="0"/>
              <a:t> 삭제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r>
              <a:rPr lang="ko-KR" altLang="en-US" sz="2000" b="1" dirty="0" err="1" smtClean="0"/>
              <a:t>널값</a:t>
            </a:r>
            <a:r>
              <a:rPr lang="en-US" altLang="ko-KR" sz="2000" b="1" dirty="0" smtClean="0"/>
              <a:t>(nullify)</a:t>
            </a:r>
            <a:endParaRPr lang="en-US" altLang="ko-KR" sz="2000" dirty="0" smtClean="0"/>
          </a:p>
          <a:p>
            <a:r>
              <a:rPr lang="ko-KR" altLang="en-US" sz="2000" dirty="0"/>
              <a:t> 참조되는 릴레이션에서 </a:t>
            </a:r>
            <a:r>
              <a:rPr lang="ko-KR" altLang="en-US" sz="2000" dirty="0" err="1"/>
              <a:t>투플을</a:t>
            </a:r>
            <a:r>
              <a:rPr lang="ko-KR" altLang="en-US" sz="2000" dirty="0"/>
              <a:t> 삭제하고</a:t>
            </a:r>
            <a:r>
              <a:rPr lang="en-US" altLang="ko-KR" sz="2000" dirty="0"/>
              <a:t>, </a:t>
            </a:r>
            <a:r>
              <a:rPr lang="ko-KR" altLang="en-US" sz="2000" dirty="0"/>
              <a:t>참조하는 릴레이션에서 이 </a:t>
            </a:r>
            <a:r>
              <a:rPr lang="ko-KR" altLang="en-US" sz="2000" dirty="0" err="1"/>
              <a:t>투플을</a:t>
            </a:r>
            <a:r>
              <a:rPr lang="ko-KR" altLang="en-US" sz="2000" dirty="0"/>
              <a:t> 참조하는 </a:t>
            </a:r>
            <a:r>
              <a:rPr lang="ko-KR" altLang="en-US" sz="2000" dirty="0" err="1"/>
              <a:t>투플들의</a:t>
            </a:r>
            <a:r>
              <a:rPr lang="ko-KR" altLang="en-US" sz="2000" dirty="0"/>
              <a:t> 외래 키에 </a:t>
            </a:r>
            <a:r>
              <a:rPr lang="ko-KR" altLang="en-US" sz="2000" dirty="0" err="1"/>
              <a:t>널값을</a:t>
            </a:r>
            <a:r>
              <a:rPr lang="ko-KR" altLang="en-US" sz="2000" dirty="0"/>
              <a:t> 삽입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r>
              <a:rPr lang="ko-KR" altLang="en-US" sz="2000" b="1" dirty="0" err="1" smtClean="0"/>
              <a:t>디폴트값</a:t>
            </a:r>
            <a:endParaRPr lang="en-US" altLang="ko-KR" sz="2000" dirty="0" smtClean="0"/>
          </a:p>
          <a:p>
            <a:r>
              <a:rPr lang="ko-KR" altLang="en-US" sz="2000" dirty="0" err="1"/>
              <a:t>널값을</a:t>
            </a:r>
            <a:r>
              <a:rPr lang="ko-KR" altLang="en-US" sz="2000" dirty="0"/>
              <a:t> 넣는 대신에 </a:t>
            </a:r>
            <a:r>
              <a:rPr lang="ko-KR" altLang="en-US" sz="2000" dirty="0" err="1"/>
              <a:t>디폴트값을</a:t>
            </a:r>
            <a:r>
              <a:rPr lang="ko-KR" altLang="en-US" sz="2000" dirty="0"/>
              <a:t> 넣는다는 것을 제외하고는 바로 위의 옵션과 비슷함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686580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1737</Words>
  <Application>Microsoft Office PowerPoint</Application>
  <PresentationFormat>와이드스크린</PresentationFormat>
  <Paragraphs>218</Paragraphs>
  <Slides>22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Database</vt:lpstr>
      <vt:lpstr>목차</vt:lpstr>
      <vt:lpstr>트랜잭션이란?</vt:lpstr>
      <vt:lpstr>ACID이란?</vt:lpstr>
      <vt:lpstr>무결성 제약 조건</vt:lpstr>
      <vt:lpstr>무결성 제약 조건</vt:lpstr>
      <vt:lpstr>무결성 제약 조건</vt:lpstr>
      <vt:lpstr>무결성 제약조건</vt:lpstr>
      <vt:lpstr>참조 무결성 제약조건을 만족시키기 위해 DBMS가 제공하는 옵션</vt:lpstr>
      <vt:lpstr>데이터베이스 구조</vt:lpstr>
      <vt:lpstr>인덱스란?</vt:lpstr>
      <vt:lpstr>B-Tree(Balanced Tree)와 인덱스</vt:lpstr>
      <vt:lpstr>B-Tree(Balanced Tree)와 인덱스</vt:lpstr>
      <vt:lpstr>B-Tree(Balanced Tree) 인덱스의 구조</vt:lpstr>
      <vt:lpstr>B-Tree(Balanced Tree) 인덱스의 구조</vt:lpstr>
      <vt:lpstr>인덱스가 필요한 이유</vt:lpstr>
      <vt:lpstr>인덱스가 필요한 이유</vt:lpstr>
      <vt:lpstr>인덱스 사용에 영향을 주는 요소</vt:lpstr>
      <vt:lpstr>인덱스 사용에 영향을 주는 요소</vt:lpstr>
      <vt:lpstr>인덱스 사용에 영향을 주는 요소</vt:lpstr>
      <vt:lpstr>인덱스 사용에 영향을 주는 요소</vt:lpstr>
      <vt:lpstr>인덱스 사용에 영향을 주는 요소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HH_amd</dc:creator>
  <cp:lastModifiedBy>HH_amd</cp:lastModifiedBy>
  <cp:revision>98</cp:revision>
  <dcterms:created xsi:type="dcterms:W3CDTF">2025-01-22T07:45:00Z</dcterms:created>
  <dcterms:modified xsi:type="dcterms:W3CDTF">2025-01-23T04:59:32Z</dcterms:modified>
</cp:coreProperties>
</file>