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6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0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0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3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5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5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3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9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2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11/24/2024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28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0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04BA40A-41ED-46BF-B7BF-3E22CD4D7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2D7E28-A376-49FF-8D28-FD23D0D4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A2146C-1097-0072-B15B-9BC88BFD4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6082" y="3553695"/>
            <a:ext cx="7311973" cy="1593829"/>
          </a:xfrm>
        </p:spPr>
        <p:txBody>
          <a:bodyPr>
            <a:normAutofit/>
          </a:bodyPr>
          <a:lstStyle/>
          <a:p>
            <a:r>
              <a:rPr lang="en-US" altLang="ko-KR" dirty="0"/>
              <a:t>SOLID </a:t>
            </a:r>
            <a:r>
              <a:rPr lang="ko-KR" altLang="en-US" dirty="0"/>
              <a:t>원칙</a:t>
            </a:r>
          </a:p>
        </p:txBody>
      </p:sp>
      <p:grpSp>
        <p:nvGrpSpPr>
          <p:cNvPr id="20" name="Decorative Circles">
            <a:extLst>
              <a:ext uri="{FF2B5EF4-FFF2-40B4-BE49-F238E27FC236}">
                <a16:creationId xmlns:a16="http://schemas.microsoft.com/office/drawing/2014/main" id="{1DD8C67C-38D6-48DD-AD46-132C61B2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4277" y="956155"/>
            <a:ext cx="9049452" cy="1836961"/>
            <a:chOff x="374277" y="956155"/>
            <a:chExt cx="9049452" cy="183696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9062DF-7D03-430E-9839-DD0CE7F8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06096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C1A4650-64F8-4DDE-BA49-1EF009C5A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68530" y="95615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D134E4E-EF7B-4735-B4C1-EFFB5DD9F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0362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AD5744A-1131-494B-9062-5E9A01C31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4277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F250752-9172-4965-8B03-A93700360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012" y="2326675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Oval 3">
            <a:extLst>
              <a:ext uri="{FF2B5EF4-FFF2-40B4-BE49-F238E27FC236}">
                <a16:creationId xmlns:a16="http://schemas.microsoft.com/office/drawing/2014/main" id="{D5898C82-33AB-4F59-BEEE-EB8AAE32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665048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6373DE1-3B3E-471B-AA87-9E0142E20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32" t="48467" r="13582" b="10444"/>
          <a:stretch/>
        </p:blipFill>
        <p:spPr>
          <a:xfrm>
            <a:off x="688614" y="0"/>
            <a:ext cx="4368276" cy="2507327"/>
          </a:xfrm>
          <a:prstGeom prst="rect">
            <a:avLst/>
          </a:prstGeom>
        </p:spPr>
      </p:pic>
      <p:sp>
        <p:nvSpPr>
          <p:cNvPr id="31" name="Oval 2">
            <a:extLst>
              <a:ext uri="{FF2B5EF4-FFF2-40B4-BE49-F238E27FC236}">
                <a16:creationId xmlns:a16="http://schemas.microsoft.com/office/drawing/2014/main" id="{F678974B-CB16-468B-A5D7-C0A88B64C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26987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D9A607A7-D5A5-435C-B8B1-BCA0876FE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917" t="40037" r="12288" b="12942"/>
          <a:stretch/>
        </p:blipFill>
        <p:spPr>
          <a:xfrm rot="5400000">
            <a:off x="9213289" y="143722"/>
            <a:ext cx="3119383" cy="2831939"/>
          </a:xfrm>
          <a:prstGeom prst="rect">
            <a:avLst/>
          </a:prstGeom>
        </p:spPr>
      </p:pic>
      <p:sp>
        <p:nvSpPr>
          <p:cNvPr id="35" name="Oval 1">
            <a:extLst>
              <a:ext uri="{FF2B5EF4-FFF2-40B4-BE49-F238E27FC236}">
                <a16:creationId xmlns:a16="http://schemas.microsoft.com/office/drawing/2014/main" id="{7B801CC1-D292-4B86-B2D1-4878F0CDA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나뭇잎 패턴">
            <a:extLst>
              <a:ext uri="{FF2B5EF4-FFF2-40B4-BE49-F238E27FC236}">
                <a16:creationId xmlns:a16="http://schemas.microsoft.com/office/drawing/2014/main" id="{24D36E70-0664-B828-91C9-5C7B0E7FE19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601" r="24398" b="-1"/>
          <a:stretch/>
        </p:blipFill>
        <p:spPr>
          <a:xfrm>
            <a:off x="5611549" y="55816"/>
            <a:ext cx="3373184" cy="337318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A9700CD-BB47-4560-B350-94D4576C2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8417" y="3922934"/>
            <a:ext cx="2798544" cy="27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3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E3797-FC3B-059E-84D8-2BFF59901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4338A-F7E1-1428-6BFF-EE88900D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23" y="343745"/>
            <a:ext cx="11304513" cy="1325563"/>
          </a:xfrm>
        </p:spPr>
        <p:txBody>
          <a:bodyPr/>
          <a:lstStyle/>
          <a:p>
            <a:r>
              <a:rPr lang="en-US" altLang="ko-KR" sz="3600" b="1" i="0" dirty="0">
                <a:solidFill>
                  <a:srgbClr val="212529"/>
                </a:solidFill>
                <a:effectLst/>
                <a:latin typeface="-apple-system"/>
              </a:rPr>
              <a:t>LSP (</a:t>
            </a:r>
            <a:r>
              <a:rPr lang="en-US" altLang="ko-KR" sz="3600" b="1" i="0" dirty="0" err="1">
                <a:solidFill>
                  <a:srgbClr val="212529"/>
                </a:solidFill>
                <a:effectLst/>
                <a:latin typeface="-apple-system"/>
              </a:rPr>
              <a:t>Liskov</a:t>
            </a:r>
            <a:r>
              <a:rPr lang="en-US" altLang="ko-KR" sz="3600" b="1" i="0" dirty="0">
                <a:solidFill>
                  <a:srgbClr val="212529"/>
                </a:solidFill>
                <a:effectLst/>
                <a:latin typeface="-apple-system"/>
              </a:rPr>
              <a:t> Substitution Principle) </a:t>
            </a:r>
            <a:r>
              <a:rPr lang="ko-KR" altLang="en-US" sz="3600" b="1" i="0" dirty="0" err="1">
                <a:solidFill>
                  <a:srgbClr val="212529"/>
                </a:solidFill>
                <a:effectLst/>
                <a:latin typeface="-apple-system"/>
              </a:rPr>
              <a:t>리스코프</a:t>
            </a:r>
            <a:r>
              <a:rPr lang="ko-KR" altLang="en-US" sz="3600" b="1" i="0" dirty="0">
                <a:solidFill>
                  <a:srgbClr val="212529"/>
                </a:solidFill>
                <a:effectLst/>
                <a:latin typeface="-apple-system"/>
              </a:rPr>
              <a:t> 치환 원칙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61D58E-980C-AFD8-E07D-93494F80C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669308"/>
            <a:ext cx="10659110" cy="4351338"/>
          </a:xfrm>
        </p:spPr>
        <p:txBody>
          <a:bodyPr/>
          <a:lstStyle/>
          <a:p>
            <a:r>
              <a:rPr lang="ko-KR" altLang="en-US" dirty="0"/>
              <a:t>위배 코드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9574C7C-B415-B019-88ED-FD2F48DF8A60}"/>
              </a:ext>
            </a:extLst>
          </p:cNvPr>
          <p:cNvSpPr txBox="1">
            <a:spLocks/>
          </p:cNvSpPr>
          <p:nvPr/>
        </p:nvSpPr>
        <p:spPr>
          <a:xfrm>
            <a:off x="858324" y="4966782"/>
            <a:ext cx="10659110" cy="1793941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이유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Bird </a:t>
            </a:r>
            <a:r>
              <a:rPr lang="ko-KR" altLang="en-US" dirty="0"/>
              <a:t>클래스를 </a:t>
            </a:r>
            <a:r>
              <a:rPr lang="en-US" altLang="ko-KR" dirty="0"/>
              <a:t>Ostrich </a:t>
            </a:r>
            <a:r>
              <a:rPr lang="ko-KR" altLang="en-US" dirty="0"/>
              <a:t>클래스로 대체하면 런타임 에러 발생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42F264-3EB1-E0B5-07C1-E65A12D7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23" y="2209629"/>
            <a:ext cx="6735115" cy="28388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8FADE4-708C-6381-4F58-8BA5D6478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541" y="2032390"/>
            <a:ext cx="3772426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6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61517-94D3-C639-8A6A-1C0A4F09C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9FBD0-8FD6-B922-A5AC-CF0C5D4E0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9" y="365125"/>
            <a:ext cx="11197509" cy="1325563"/>
          </a:xfrm>
        </p:spPr>
        <p:txBody>
          <a:bodyPr/>
          <a:lstStyle/>
          <a:p>
            <a:pPr algn="l"/>
            <a:r>
              <a:rPr lang="en-US" altLang="ko-KR" sz="3200" b="1" i="0" dirty="0">
                <a:solidFill>
                  <a:srgbClr val="212529"/>
                </a:solidFill>
                <a:effectLst/>
                <a:latin typeface="-apple-system"/>
              </a:rPr>
              <a:t>ISP (Interface Segregation Principle) </a:t>
            </a:r>
            <a:r>
              <a:rPr lang="ko-KR" altLang="en-US" sz="3200" b="1" i="0" dirty="0">
                <a:solidFill>
                  <a:srgbClr val="212529"/>
                </a:solidFill>
                <a:effectLst/>
                <a:latin typeface="-apple-system"/>
              </a:rPr>
              <a:t>인터페이스 분리 원칙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20A18-7107-1CC7-8FBA-1057A78F2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55" y="1845081"/>
            <a:ext cx="11286423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클라이언트는 자신이 사용하는 메소드에만 의존해야 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여러 개의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세부적인 인터페이스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가 한 개의 범용 인터페이스보다 낫다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인터페이스는 해당 인터페이스를 사용하는 클라이언트를 기준으로 여러 개로 분리되어야 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세부적으로 나눌수록 인터페이스는 명확해지고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대체 가능성은 높아진다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인터페이스에 변경이 발생해도 다른 인터페이스는 영향을 받지 않는다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클라이언트에 어느 메서드까지 접근이 가능하게 해야 할 지를 고려하는 원칙이다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 (OOP)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사용하지 않는 메서드 때문에 클라이언트가 강제로 영향 받는 일은 없어야 한다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.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9252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84CE8-C5F0-4216-8F43-6B57560B2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05931-401B-FC98-359B-ACBA67D7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23" y="343745"/>
            <a:ext cx="11304513" cy="1325563"/>
          </a:xfrm>
        </p:spPr>
        <p:txBody>
          <a:bodyPr/>
          <a:lstStyle/>
          <a:p>
            <a:r>
              <a:rPr lang="en-US" altLang="ko-KR" sz="3200" b="1" i="0" dirty="0">
                <a:solidFill>
                  <a:srgbClr val="212529"/>
                </a:solidFill>
                <a:effectLst/>
                <a:latin typeface="-apple-system"/>
              </a:rPr>
              <a:t>ISP (Interface Segregation Principle) </a:t>
            </a:r>
            <a:r>
              <a:rPr lang="ko-KR" altLang="en-US" sz="3200" b="1" i="0" dirty="0">
                <a:solidFill>
                  <a:srgbClr val="212529"/>
                </a:solidFill>
                <a:effectLst/>
                <a:latin typeface="-apple-system"/>
              </a:rPr>
              <a:t>인터페이스 분리 원칙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1C495-5761-C627-4773-CA71DB17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66" y="1362675"/>
            <a:ext cx="10659110" cy="4351338"/>
          </a:xfrm>
        </p:spPr>
        <p:txBody>
          <a:bodyPr/>
          <a:lstStyle/>
          <a:p>
            <a:r>
              <a:rPr lang="ko-KR" altLang="en-US" dirty="0"/>
              <a:t>위배 코드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1F09905-91DE-46BA-669D-D01D81B67E27}"/>
              </a:ext>
            </a:extLst>
          </p:cNvPr>
          <p:cNvSpPr txBox="1">
            <a:spLocks/>
          </p:cNvSpPr>
          <p:nvPr/>
        </p:nvSpPr>
        <p:spPr>
          <a:xfrm>
            <a:off x="5020851" y="1362675"/>
            <a:ext cx="6566055" cy="1793941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이유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힌트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b="1" dirty="0"/>
              <a:t>클래스 이름</a:t>
            </a:r>
            <a:endParaRPr lang="ko-KR" altLang="en-US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B8EEBF-EECC-F42D-B7FD-718AF4132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52" y="1777136"/>
            <a:ext cx="3645174" cy="47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3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2B0F1-2E09-BE69-A0C6-A981DA719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01E1F-8A08-9F79-15AF-B6064A42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23" y="343745"/>
            <a:ext cx="11304513" cy="1325563"/>
          </a:xfrm>
        </p:spPr>
        <p:txBody>
          <a:bodyPr/>
          <a:lstStyle/>
          <a:p>
            <a:r>
              <a:rPr lang="en-US" altLang="ko-KR" sz="3200" b="1" i="0" dirty="0">
                <a:solidFill>
                  <a:srgbClr val="212529"/>
                </a:solidFill>
                <a:effectLst/>
                <a:latin typeface="-apple-system"/>
              </a:rPr>
              <a:t>ISP (Interface Segregation Principle) </a:t>
            </a:r>
            <a:r>
              <a:rPr lang="ko-KR" altLang="en-US" sz="3200" b="1" i="0" dirty="0">
                <a:solidFill>
                  <a:srgbClr val="212529"/>
                </a:solidFill>
                <a:effectLst/>
                <a:latin typeface="-apple-system"/>
              </a:rPr>
              <a:t>인터페이스 분리 원칙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C5C4A-B7C4-B7D7-D7C7-136A6D772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66" y="1362675"/>
            <a:ext cx="10659110" cy="4351338"/>
          </a:xfrm>
        </p:spPr>
        <p:txBody>
          <a:bodyPr/>
          <a:lstStyle/>
          <a:p>
            <a:r>
              <a:rPr lang="ko-KR" altLang="en-US" dirty="0"/>
              <a:t>위배 코드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0DC3C84-D41A-983F-A0CA-E8EC7FCFB831}"/>
              </a:ext>
            </a:extLst>
          </p:cNvPr>
          <p:cNvSpPr txBox="1">
            <a:spLocks/>
          </p:cNvSpPr>
          <p:nvPr/>
        </p:nvSpPr>
        <p:spPr>
          <a:xfrm>
            <a:off x="5020851" y="1362675"/>
            <a:ext cx="6566055" cy="1793941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이유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힌트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b="1" dirty="0"/>
              <a:t>클래스 이름</a:t>
            </a:r>
            <a:endParaRPr lang="ko-KR" altLang="en-US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216977-40E1-337F-92C5-65084BCE4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52" y="1777136"/>
            <a:ext cx="3645174" cy="4737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88D09E-EC71-692E-01F7-753426AA3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999" y="2201136"/>
            <a:ext cx="4301753" cy="427907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20C40B-6EEA-1043-3C7B-C68EE7BD6DDF}"/>
              </a:ext>
            </a:extLst>
          </p:cNvPr>
          <p:cNvSpPr/>
          <p:nvPr/>
        </p:nvSpPr>
        <p:spPr>
          <a:xfrm>
            <a:off x="8116278" y="3688444"/>
            <a:ext cx="1387645" cy="212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6B863-DFC9-D5CD-53B5-BD00DFEAE203}"/>
              </a:ext>
            </a:extLst>
          </p:cNvPr>
          <p:cNvSpPr/>
          <p:nvPr/>
        </p:nvSpPr>
        <p:spPr>
          <a:xfrm>
            <a:off x="8116279" y="5501666"/>
            <a:ext cx="755348" cy="212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57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94DCD-6763-FE28-90A5-F5B23A142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6945D-79EA-DEBC-20D9-C4834A6C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9" y="365125"/>
            <a:ext cx="11197509" cy="1325563"/>
          </a:xfrm>
        </p:spPr>
        <p:txBody>
          <a:bodyPr/>
          <a:lstStyle/>
          <a:p>
            <a:pPr algn="l"/>
            <a:r>
              <a:rPr lang="en-US" altLang="ko-KR" sz="3600" b="1" i="0" dirty="0">
                <a:solidFill>
                  <a:srgbClr val="212529"/>
                </a:solidFill>
                <a:effectLst/>
                <a:latin typeface="-apple-system"/>
              </a:rPr>
              <a:t>DIP (Dependency Inversion Principle) </a:t>
            </a:r>
            <a:r>
              <a:rPr lang="ko-KR" altLang="en-US" sz="3600" b="1" i="0" dirty="0">
                <a:solidFill>
                  <a:srgbClr val="212529"/>
                </a:solidFill>
                <a:effectLst/>
                <a:latin typeface="-apple-system"/>
              </a:rPr>
              <a:t>의존 역전 원칙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CA265-3B8A-FCB5-3E23-C8E03C48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55" y="1845081"/>
            <a:ext cx="11286423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의존 관계를 맺을 때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변하기 쉬운 구체적인 것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구현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클래스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보다는 변하기 어려운 추상적인 것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인터페이스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에 의존해야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함</a:t>
            </a:r>
            <a:endParaRPr lang="en-US" altLang="ko-KR" b="1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반대의 경우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변경이 어려움</a:t>
            </a:r>
            <a:endParaRPr lang="en-US" altLang="ko-KR" b="1" dirty="0">
              <a:solidFill>
                <a:srgbClr val="212529"/>
              </a:solidFill>
              <a:latin typeface="-apple-system"/>
            </a:endParaRPr>
          </a:p>
          <a:p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High-level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 모듈은 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Low-level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모듈에 의존하면 안 됨</a:t>
            </a:r>
            <a:endParaRPr lang="en-US" altLang="ko-KR" b="1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두 모듈 모두 추상화에 의존해야 함</a:t>
            </a:r>
            <a:endParaRPr lang="en-US" altLang="ko-KR" b="1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다형성만을 지키게 될 경우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(LSP),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추상화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(DIP)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를 지킬 수 없음</a:t>
            </a:r>
            <a:endParaRPr lang="en-US" altLang="ko-KR" b="1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반대의 경우</a:t>
            </a:r>
            <a:r>
              <a:rPr lang="en-US" altLang="ko-KR" b="1" dirty="0">
                <a:solidFill>
                  <a:srgbClr val="212529"/>
                </a:solidFill>
                <a:latin typeface="-apple-system"/>
              </a:rPr>
              <a:t>, OCP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를 지킬 수 없음</a:t>
            </a:r>
            <a:endParaRPr lang="en-US" altLang="ko-KR" b="1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스프링은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DI(Dependency Injection)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를 통해서 의존관계를 주입해주고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DI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컨테이너를 제공함으로써 다형성을 사용하면서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OCP, DIP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를 지킬 수 있게 </a:t>
            </a:r>
            <a:r>
              <a:rPr lang="ko-KR" altLang="en-US" b="1" dirty="0">
                <a:solidFill>
                  <a:srgbClr val="212529"/>
                </a:solidFill>
                <a:latin typeface="-apple-system"/>
              </a:rPr>
              <a:t>함</a:t>
            </a:r>
            <a:endParaRPr lang="en-US" altLang="ko-KR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6749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7AC15-6FF0-B45B-4360-99D816EBC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90E66-FEAE-A349-78B4-4802610C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23" y="343745"/>
            <a:ext cx="11304513" cy="1325563"/>
          </a:xfrm>
        </p:spPr>
        <p:txBody>
          <a:bodyPr/>
          <a:lstStyle/>
          <a:p>
            <a:r>
              <a:rPr lang="en-US" altLang="ko-KR" sz="3600" b="1" i="0" dirty="0">
                <a:solidFill>
                  <a:srgbClr val="212529"/>
                </a:solidFill>
                <a:effectLst/>
                <a:latin typeface="-apple-system"/>
              </a:rPr>
              <a:t>DIP (Dependency Inversion Principle) </a:t>
            </a:r>
            <a:r>
              <a:rPr lang="ko-KR" altLang="en-US" sz="3600" b="1" i="0" dirty="0">
                <a:solidFill>
                  <a:srgbClr val="212529"/>
                </a:solidFill>
                <a:effectLst/>
                <a:latin typeface="-apple-system"/>
              </a:rPr>
              <a:t>의존 역전 원칙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A925E-6052-A270-46DE-716F9783B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66" y="1362675"/>
            <a:ext cx="10659110" cy="4351338"/>
          </a:xfrm>
        </p:spPr>
        <p:txBody>
          <a:bodyPr/>
          <a:lstStyle/>
          <a:p>
            <a:r>
              <a:rPr lang="ko-KR" altLang="en-US" dirty="0"/>
              <a:t>위배 코드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9EC0BDF-BB28-2F1E-1D6C-3D52ECC4E7FC}"/>
              </a:ext>
            </a:extLst>
          </p:cNvPr>
          <p:cNvSpPr txBox="1">
            <a:spLocks/>
          </p:cNvSpPr>
          <p:nvPr/>
        </p:nvSpPr>
        <p:spPr>
          <a:xfrm>
            <a:off x="6547448" y="1451027"/>
            <a:ext cx="4816456" cy="1793941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이유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커뮤니케이션</a:t>
            </a:r>
            <a:r>
              <a:rPr lang="en-US" altLang="ko-KR"/>
              <a:t>’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F1EADB-ADA1-371D-98A5-A573B44DC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35" y="1788778"/>
            <a:ext cx="5153744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0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8990F-EB23-C333-A592-14D0C7782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D4A5-B895-8201-3A88-44F0441D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23" y="343745"/>
            <a:ext cx="11304513" cy="1325563"/>
          </a:xfrm>
        </p:spPr>
        <p:txBody>
          <a:bodyPr/>
          <a:lstStyle/>
          <a:p>
            <a:r>
              <a:rPr lang="en-US" altLang="ko-KR" sz="3600" b="1" i="0" dirty="0">
                <a:solidFill>
                  <a:srgbClr val="212529"/>
                </a:solidFill>
                <a:effectLst/>
                <a:latin typeface="-apple-system"/>
              </a:rPr>
              <a:t>DIP (Dependency Inversion Principle) </a:t>
            </a:r>
            <a:r>
              <a:rPr lang="ko-KR" altLang="en-US" sz="3600" b="1" i="0" dirty="0">
                <a:solidFill>
                  <a:srgbClr val="212529"/>
                </a:solidFill>
                <a:effectLst/>
                <a:latin typeface="-apple-system"/>
              </a:rPr>
              <a:t>의존 역전 원칙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883F0-98F9-75C9-F672-3EDD9160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66" y="1362675"/>
            <a:ext cx="10659110" cy="4351338"/>
          </a:xfrm>
        </p:spPr>
        <p:txBody>
          <a:bodyPr/>
          <a:lstStyle/>
          <a:p>
            <a:r>
              <a:rPr lang="ko-KR" altLang="en-US" dirty="0"/>
              <a:t>위배 코드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4208E9-2E13-A899-8C29-7A2E39693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35" y="1788778"/>
            <a:ext cx="5153744" cy="49441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F8CB79-C8A7-C17B-5A5F-1105E506C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448" y="1362675"/>
            <a:ext cx="4319225" cy="52707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4DF09E9-31A5-DBD3-FF5A-1217A3C488C4}"/>
              </a:ext>
            </a:extLst>
          </p:cNvPr>
          <p:cNvSpPr/>
          <p:nvPr/>
        </p:nvSpPr>
        <p:spPr>
          <a:xfrm>
            <a:off x="4036978" y="4795736"/>
            <a:ext cx="1906622" cy="301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9DF2BC-A089-A6C2-7E9C-DDAAD80E66DC}"/>
              </a:ext>
            </a:extLst>
          </p:cNvPr>
          <p:cNvSpPr/>
          <p:nvPr/>
        </p:nvSpPr>
        <p:spPr>
          <a:xfrm>
            <a:off x="8998963" y="4909543"/>
            <a:ext cx="1740374" cy="362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5C33A03-771F-56FB-49B5-FC54F244B2D8}"/>
              </a:ext>
            </a:extLst>
          </p:cNvPr>
          <p:cNvSpPr/>
          <p:nvPr/>
        </p:nvSpPr>
        <p:spPr>
          <a:xfrm>
            <a:off x="7147465" y="1306460"/>
            <a:ext cx="1740374" cy="240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67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5C8AD-362D-60F3-83BF-E4EF0770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sz="3600" b="1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sz="3600" b="1" i="0" dirty="0">
                <a:solidFill>
                  <a:srgbClr val="212529"/>
                </a:solidFill>
                <a:effectLst/>
                <a:latin typeface="-apple-system"/>
              </a:rPr>
              <a:t>SRP (Single Responsibility Principle) </a:t>
            </a:r>
            <a:r>
              <a:rPr lang="ko-KR" altLang="en-US" sz="3600" b="1" i="0" dirty="0">
                <a:solidFill>
                  <a:srgbClr val="212529"/>
                </a:solidFill>
                <a:effectLst/>
                <a:latin typeface="-apple-system"/>
              </a:rPr>
              <a:t>단일 책임 원칙</a:t>
            </a:r>
            <a:b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6F0CD-1254-E697-5983-A89B2A801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하나의 클래스는 하나의 책임만 가져야 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클래스를 변경하는 이유는 단 하나여야 한다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altLang="ko-KR" b="1" dirty="0">
              <a:solidFill>
                <a:srgbClr val="212529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변경이 있을 때 파급 효과가 적어야 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SRP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를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지키지 않으면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한 책임의 변경에 의해 다른 책임과 관련된 코드에 영향을 미칠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lvl="1"/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결국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유지보수가 매우 비효율적이게 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04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D9C02-1D29-58C9-B9D2-9A5DD5692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5805E-141C-3B23-5509-C0E56051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sz="3600" b="1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sz="3600" b="1" i="0" dirty="0">
                <a:solidFill>
                  <a:srgbClr val="212529"/>
                </a:solidFill>
                <a:effectLst/>
                <a:latin typeface="-apple-system"/>
              </a:rPr>
              <a:t>SRP (Single Responsibility Principle) </a:t>
            </a:r>
            <a:r>
              <a:rPr lang="ko-KR" altLang="en-US" sz="3600" b="1" i="0" dirty="0">
                <a:solidFill>
                  <a:srgbClr val="212529"/>
                </a:solidFill>
                <a:effectLst/>
                <a:latin typeface="-apple-system"/>
              </a:rPr>
              <a:t>단일 책임 원칙</a:t>
            </a:r>
            <a:b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19E2D-4C54-028E-6416-E856D9913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253331"/>
            <a:ext cx="10659110" cy="4351338"/>
          </a:xfrm>
        </p:spPr>
        <p:txBody>
          <a:bodyPr/>
          <a:lstStyle/>
          <a:p>
            <a:r>
              <a:rPr lang="ko-KR" altLang="en-US" dirty="0"/>
              <a:t>위배 코드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AF6DCB-C57C-2572-69DB-A23E1E87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08" y="1771419"/>
            <a:ext cx="4143953" cy="165758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2CF753C-2D0E-A79F-C658-23CA77C88EFD}"/>
              </a:ext>
            </a:extLst>
          </p:cNvPr>
          <p:cNvSpPr txBox="1">
            <a:spLocks/>
          </p:cNvSpPr>
          <p:nvPr/>
        </p:nvSpPr>
        <p:spPr>
          <a:xfrm>
            <a:off x="777240" y="355177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671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17F38-CEBB-4E88-4DF2-871884FC7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3E99C-944A-5EA2-D36F-AAAB1FEB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sz="3600" b="1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sz="3600" b="1" i="0" dirty="0">
                <a:solidFill>
                  <a:srgbClr val="212529"/>
                </a:solidFill>
                <a:effectLst/>
                <a:latin typeface="-apple-system"/>
              </a:rPr>
              <a:t>SRP (Single Responsibility Principle) </a:t>
            </a:r>
            <a:r>
              <a:rPr lang="ko-KR" altLang="en-US" sz="3600" b="1" i="0" dirty="0">
                <a:solidFill>
                  <a:srgbClr val="212529"/>
                </a:solidFill>
                <a:effectLst/>
                <a:latin typeface="-apple-system"/>
              </a:rPr>
              <a:t>단일 책임 원칙</a:t>
            </a:r>
            <a:b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6B22A-C524-B6F4-FA0D-48EC9797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253331"/>
            <a:ext cx="10659110" cy="4351338"/>
          </a:xfrm>
        </p:spPr>
        <p:txBody>
          <a:bodyPr/>
          <a:lstStyle/>
          <a:p>
            <a:r>
              <a:rPr lang="ko-KR" altLang="en-US" dirty="0"/>
              <a:t>위배 코드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32ADDF-1A3E-556E-1C51-16C26DE48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908" y="1771419"/>
            <a:ext cx="4143953" cy="165758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BCCEB7D-C66E-222A-8F96-D5D462D8A7A8}"/>
              </a:ext>
            </a:extLst>
          </p:cNvPr>
          <p:cNvSpPr txBox="1">
            <a:spLocks/>
          </p:cNvSpPr>
          <p:nvPr/>
        </p:nvSpPr>
        <p:spPr>
          <a:xfrm>
            <a:off x="777240" y="3551775"/>
            <a:ext cx="10659110" cy="2800387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이유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User </a:t>
            </a:r>
            <a:r>
              <a:rPr lang="ko-KR" altLang="en-US" dirty="0"/>
              <a:t>클래스가 </a:t>
            </a:r>
            <a:r>
              <a:rPr lang="en-US" altLang="ko-KR" dirty="0"/>
              <a:t>2</a:t>
            </a:r>
            <a:r>
              <a:rPr lang="ko-KR" altLang="en-US" dirty="0"/>
              <a:t>가지 일을 하고 있음</a:t>
            </a:r>
            <a:endParaRPr lang="en-US" altLang="ko-KR" dirty="0"/>
          </a:p>
          <a:p>
            <a:pPr lvl="2"/>
            <a:r>
              <a:rPr lang="en-US" altLang="ko-KR" dirty="0"/>
              <a:t>User </a:t>
            </a:r>
            <a:r>
              <a:rPr lang="ko-KR" altLang="en-US" dirty="0"/>
              <a:t>정보</a:t>
            </a:r>
            <a:r>
              <a:rPr lang="en-US" altLang="ko-KR" dirty="0"/>
              <a:t>(name)</a:t>
            </a:r>
            <a:r>
              <a:rPr lang="ko-KR" altLang="en-US" dirty="0"/>
              <a:t>를 다루고 있음</a:t>
            </a:r>
            <a:endParaRPr lang="en-US" altLang="ko-KR" dirty="0"/>
          </a:p>
          <a:p>
            <a:pPr lvl="2"/>
            <a:r>
              <a:rPr lang="ko-KR" altLang="en-US" dirty="0"/>
              <a:t>데이터베이스에 </a:t>
            </a:r>
            <a:r>
              <a:rPr lang="en-US" altLang="ko-KR" dirty="0"/>
              <a:t>User </a:t>
            </a:r>
            <a:r>
              <a:rPr lang="ko-KR" altLang="en-US" dirty="0"/>
              <a:t>정보를 저장하고 있음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76DDCB-CD8D-01F5-258A-87718B616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865" y="1771419"/>
            <a:ext cx="4153480" cy="237205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3E4113A-2CC5-9574-DC62-9C4C904B9D8C}"/>
              </a:ext>
            </a:extLst>
          </p:cNvPr>
          <p:cNvSpPr/>
          <p:nvPr/>
        </p:nvSpPr>
        <p:spPr>
          <a:xfrm>
            <a:off x="5437762" y="2480553"/>
            <a:ext cx="658238" cy="4280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2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B95C9-8A30-FE64-E8DD-651EE9D56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EC93B-1550-7213-F30C-F9494980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solidFill>
                  <a:srgbClr val="212529"/>
                </a:solidFill>
                <a:latin typeface="-apple-system"/>
              </a:rPr>
              <a:t>OCP</a:t>
            </a:r>
            <a:r>
              <a:rPr lang="en-US" altLang="ko-KR" sz="3600" b="1" i="0" dirty="0">
                <a:solidFill>
                  <a:srgbClr val="212529"/>
                </a:solidFill>
                <a:effectLst/>
                <a:latin typeface="-apple-system"/>
              </a:rPr>
              <a:t> (Open-Closed Principle) </a:t>
            </a:r>
            <a:r>
              <a:rPr lang="ko-KR" altLang="en-US" sz="3600" b="1" i="0" dirty="0">
                <a:solidFill>
                  <a:srgbClr val="212529"/>
                </a:solidFill>
                <a:effectLst/>
                <a:latin typeface="-apple-system"/>
              </a:rPr>
              <a:t>개방</a:t>
            </a:r>
            <a:r>
              <a:rPr lang="en-US" altLang="ko-KR" sz="3600" b="1" i="0" dirty="0">
                <a:solidFill>
                  <a:srgbClr val="212529"/>
                </a:solidFill>
                <a:effectLst/>
                <a:latin typeface="-apple-system"/>
              </a:rPr>
              <a:t>-</a:t>
            </a:r>
            <a:r>
              <a:rPr lang="ko-KR" altLang="en-US" sz="3600" b="1" i="0" dirty="0">
                <a:solidFill>
                  <a:srgbClr val="212529"/>
                </a:solidFill>
                <a:effectLst/>
                <a:latin typeface="-apple-system"/>
              </a:rPr>
              <a:t>폐쇄 원칙</a:t>
            </a:r>
            <a:endParaRPr lang="ko-KR" altLang="en-US" sz="3600" dirty="0">
              <a:latin typeface="-apple-system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A1EC7-8089-15AC-1362-B585F115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1286423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소프트웨어 요소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클래스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모듈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함수 등등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는 확장에는 열려 있으나 변경에는 닫혀 있어야 한다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즉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기존의 코드를 변경하지 않고 기능을 수정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추가할 수 있도록 설계해야 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인터페이스를 구현한 새로운 클래스를 하나 만들어서 새로운 기능을 구현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한다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5439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3D726-7486-7CA3-5A7A-FEBC874DA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F1ABB-7635-E815-ED28-1855D067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solidFill>
                  <a:srgbClr val="212529"/>
                </a:solidFill>
                <a:latin typeface="-apple-system"/>
              </a:rPr>
              <a:t>OCP</a:t>
            </a:r>
            <a:r>
              <a:rPr lang="en-US" altLang="ko-KR" sz="3600" b="1" i="0" dirty="0">
                <a:solidFill>
                  <a:srgbClr val="212529"/>
                </a:solidFill>
                <a:effectLst/>
                <a:latin typeface="-apple-system"/>
              </a:rPr>
              <a:t> (Open-Closed Principle) </a:t>
            </a:r>
            <a:r>
              <a:rPr lang="ko-KR" altLang="en-US" sz="3600" b="1" i="0" dirty="0">
                <a:solidFill>
                  <a:srgbClr val="212529"/>
                </a:solidFill>
                <a:effectLst/>
                <a:latin typeface="-apple-system"/>
              </a:rPr>
              <a:t>개방</a:t>
            </a:r>
            <a:r>
              <a:rPr lang="en-US" altLang="ko-KR" sz="3600" b="1" i="0" dirty="0">
                <a:solidFill>
                  <a:srgbClr val="212529"/>
                </a:solidFill>
                <a:effectLst/>
                <a:latin typeface="-apple-system"/>
              </a:rPr>
              <a:t>-</a:t>
            </a:r>
            <a:r>
              <a:rPr lang="ko-KR" altLang="en-US" sz="3600" b="1" i="0" dirty="0">
                <a:solidFill>
                  <a:srgbClr val="212529"/>
                </a:solidFill>
                <a:effectLst/>
                <a:latin typeface="-apple-system"/>
              </a:rPr>
              <a:t>폐쇄 원칙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854F9-9509-FB6A-67FF-715D53E7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669308"/>
            <a:ext cx="10659110" cy="4351338"/>
          </a:xfrm>
        </p:spPr>
        <p:txBody>
          <a:bodyPr/>
          <a:lstStyle/>
          <a:p>
            <a:r>
              <a:rPr lang="ko-KR" altLang="en-US" dirty="0"/>
              <a:t>위배 코드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626B8E0-0D41-5086-E95B-1E46DF618CA5}"/>
              </a:ext>
            </a:extLst>
          </p:cNvPr>
          <p:cNvSpPr txBox="1">
            <a:spLocks/>
          </p:cNvSpPr>
          <p:nvPr/>
        </p:nvSpPr>
        <p:spPr>
          <a:xfrm>
            <a:off x="858325" y="4648371"/>
            <a:ext cx="10659110" cy="1891218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53EB981-119B-CD4E-65FC-F786E2204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64" y="2209630"/>
            <a:ext cx="5420481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5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41A08-20F5-7F52-CA45-5D052E33F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57013-D5D5-C7CD-5788-7922EC13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dirty="0">
                <a:solidFill>
                  <a:srgbClr val="212529"/>
                </a:solidFill>
                <a:latin typeface="-apple-system"/>
              </a:rPr>
              <a:t>OCP</a:t>
            </a:r>
            <a:r>
              <a:rPr lang="en-US" altLang="ko-KR" sz="3600" b="1" i="0" dirty="0">
                <a:solidFill>
                  <a:srgbClr val="212529"/>
                </a:solidFill>
                <a:effectLst/>
                <a:latin typeface="-apple-system"/>
              </a:rPr>
              <a:t> (Open-Closed Principle) </a:t>
            </a:r>
            <a:r>
              <a:rPr lang="ko-KR" altLang="en-US" sz="3600" b="1" i="0" dirty="0">
                <a:solidFill>
                  <a:srgbClr val="212529"/>
                </a:solidFill>
                <a:effectLst/>
                <a:latin typeface="-apple-system"/>
              </a:rPr>
              <a:t>개방</a:t>
            </a:r>
            <a:r>
              <a:rPr lang="en-US" altLang="ko-KR" sz="3600" b="1" i="0" dirty="0">
                <a:solidFill>
                  <a:srgbClr val="212529"/>
                </a:solidFill>
                <a:effectLst/>
                <a:latin typeface="-apple-system"/>
              </a:rPr>
              <a:t>-</a:t>
            </a:r>
            <a:r>
              <a:rPr lang="ko-KR" altLang="en-US" sz="3600" b="1" i="0" dirty="0">
                <a:solidFill>
                  <a:srgbClr val="212529"/>
                </a:solidFill>
                <a:effectLst/>
                <a:latin typeface="-apple-system"/>
              </a:rPr>
              <a:t>폐쇄 원칙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56C79-EC06-0587-BCDB-47C5A9666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669308"/>
            <a:ext cx="10659110" cy="4351338"/>
          </a:xfrm>
        </p:spPr>
        <p:txBody>
          <a:bodyPr/>
          <a:lstStyle/>
          <a:p>
            <a:r>
              <a:rPr lang="ko-KR" altLang="en-US" dirty="0"/>
              <a:t>위배 코드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261E182-8C7A-9B42-8B54-B3560A3FD745}"/>
              </a:ext>
            </a:extLst>
          </p:cNvPr>
          <p:cNvSpPr txBox="1">
            <a:spLocks/>
          </p:cNvSpPr>
          <p:nvPr/>
        </p:nvSpPr>
        <p:spPr>
          <a:xfrm>
            <a:off x="858325" y="4648371"/>
            <a:ext cx="10659110" cy="1891218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이유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다른 도형의 넓이를 계산할 일이 있다면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/>
              <a:t>AreaCalculator</a:t>
            </a:r>
            <a:r>
              <a:rPr lang="en-US" altLang="ko-KR" dirty="0"/>
              <a:t> </a:t>
            </a:r>
            <a:r>
              <a:rPr lang="ko-KR" altLang="en-US" dirty="0"/>
              <a:t>클래스를 수정해야 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FA4362-45C9-EAD9-668D-AB4A9952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64" y="2209630"/>
            <a:ext cx="5420481" cy="24387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AC0AE8-D1FD-870A-2040-235B53F45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607" y="1524219"/>
            <a:ext cx="4515480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7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B0222-82E2-1A8A-3277-5A07516FA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25A93-E8DF-18CB-B014-75A11501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9" y="365125"/>
            <a:ext cx="11197509" cy="1325563"/>
          </a:xfrm>
        </p:spPr>
        <p:txBody>
          <a:bodyPr/>
          <a:lstStyle/>
          <a:p>
            <a:pPr algn="l"/>
            <a:r>
              <a:rPr lang="en-US" altLang="ko-KR" sz="3600" b="1" i="0" dirty="0">
                <a:solidFill>
                  <a:srgbClr val="212529"/>
                </a:solidFill>
                <a:effectLst/>
                <a:latin typeface="-apple-system"/>
              </a:rPr>
              <a:t>LSP (</a:t>
            </a:r>
            <a:r>
              <a:rPr lang="en-US" altLang="ko-KR" sz="3600" b="1" i="0" dirty="0" err="1">
                <a:solidFill>
                  <a:srgbClr val="212529"/>
                </a:solidFill>
                <a:effectLst/>
                <a:latin typeface="-apple-system"/>
              </a:rPr>
              <a:t>Liskov</a:t>
            </a:r>
            <a:r>
              <a:rPr lang="en-US" altLang="ko-KR" sz="3600" b="1" i="0" dirty="0">
                <a:solidFill>
                  <a:srgbClr val="212529"/>
                </a:solidFill>
                <a:effectLst/>
                <a:latin typeface="-apple-system"/>
              </a:rPr>
              <a:t> Substitution Principle) </a:t>
            </a:r>
            <a:r>
              <a:rPr lang="ko-KR" altLang="en-US" sz="3600" b="1" i="0" dirty="0" err="1">
                <a:solidFill>
                  <a:srgbClr val="212529"/>
                </a:solidFill>
                <a:effectLst/>
                <a:latin typeface="-apple-system"/>
              </a:rPr>
              <a:t>리스코프</a:t>
            </a:r>
            <a:r>
              <a:rPr lang="ko-KR" altLang="en-US" sz="3600" b="1" i="0" dirty="0">
                <a:solidFill>
                  <a:srgbClr val="212529"/>
                </a:solidFill>
                <a:effectLst/>
                <a:latin typeface="-apple-system"/>
              </a:rPr>
              <a:t> 치환 원칙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31A7CC-29D5-685B-357C-8CED9282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1825625"/>
            <a:ext cx="11286423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하위 타입 객체는 상위 타입 객체에서 가능한 행위를 수행할 수 있어야 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상위 타입 객체를 하위 타입 객체로 대체하여도 정상적으로 동작해야 한다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다형성에서 하위 클래스는 인터페이스의 규약을 다 지켜야 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상속 관계에서는 꼭 일반화 관계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(IS-A)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 성립해야 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상속 관계가 아닌 클래스들을 상속관계로 설정하면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LSP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위반이다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LSP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를 위반하면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OCP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도 위반하게 된다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.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1138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DFC98-2F3C-FD1B-950D-22D435290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6EF09-57BE-FAF6-EDC0-E6D1B108E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23" y="343745"/>
            <a:ext cx="11304513" cy="1325563"/>
          </a:xfrm>
        </p:spPr>
        <p:txBody>
          <a:bodyPr/>
          <a:lstStyle/>
          <a:p>
            <a:r>
              <a:rPr lang="en-US" altLang="ko-KR" sz="3600" b="1" i="0" dirty="0">
                <a:solidFill>
                  <a:srgbClr val="212529"/>
                </a:solidFill>
                <a:effectLst/>
                <a:latin typeface="-apple-system"/>
              </a:rPr>
              <a:t>LSP (</a:t>
            </a:r>
            <a:r>
              <a:rPr lang="en-US" altLang="ko-KR" sz="3600" b="1" i="0" dirty="0" err="1">
                <a:solidFill>
                  <a:srgbClr val="212529"/>
                </a:solidFill>
                <a:effectLst/>
                <a:latin typeface="-apple-system"/>
              </a:rPr>
              <a:t>Liskov</a:t>
            </a:r>
            <a:r>
              <a:rPr lang="en-US" altLang="ko-KR" sz="3600" b="1" i="0" dirty="0">
                <a:solidFill>
                  <a:srgbClr val="212529"/>
                </a:solidFill>
                <a:effectLst/>
                <a:latin typeface="-apple-system"/>
              </a:rPr>
              <a:t> Substitution Principle) </a:t>
            </a:r>
            <a:r>
              <a:rPr lang="ko-KR" altLang="en-US" sz="3600" b="1" i="0" dirty="0" err="1">
                <a:solidFill>
                  <a:srgbClr val="212529"/>
                </a:solidFill>
                <a:effectLst/>
                <a:latin typeface="-apple-system"/>
              </a:rPr>
              <a:t>리스코프</a:t>
            </a:r>
            <a:r>
              <a:rPr lang="ko-KR" altLang="en-US" sz="3600" b="1" i="0" dirty="0">
                <a:solidFill>
                  <a:srgbClr val="212529"/>
                </a:solidFill>
                <a:effectLst/>
                <a:latin typeface="-apple-system"/>
              </a:rPr>
              <a:t> 치환 원칙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7BD05-96BB-B467-FEA2-C648CAFE6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669308"/>
            <a:ext cx="10659110" cy="4351338"/>
          </a:xfrm>
        </p:spPr>
        <p:txBody>
          <a:bodyPr/>
          <a:lstStyle/>
          <a:p>
            <a:r>
              <a:rPr lang="ko-KR" altLang="en-US" dirty="0"/>
              <a:t>위배 코드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7EA3918-A4FE-6EBE-B7A9-3D806436C111}"/>
              </a:ext>
            </a:extLst>
          </p:cNvPr>
          <p:cNvSpPr txBox="1">
            <a:spLocks/>
          </p:cNvSpPr>
          <p:nvPr/>
        </p:nvSpPr>
        <p:spPr>
          <a:xfrm>
            <a:off x="858324" y="4966782"/>
            <a:ext cx="10659110" cy="1793941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이유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힌트</a:t>
            </a:r>
            <a:r>
              <a:rPr lang="en-US" altLang="ko-KR" dirty="0"/>
              <a:t>: 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상위 타입 객체를 하위 타입 객체로 대체하여도 정상적으로 동작해야 한다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73DC72-E8BA-C585-A157-C0B305ECB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23" y="2209629"/>
            <a:ext cx="6735115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3736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558</Words>
  <Application>Microsoft Office PowerPoint</Application>
  <PresentationFormat>와이드스크린</PresentationFormat>
  <Paragraphs>73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-apple-system</vt:lpstr>
      <vt:lpstr>Malgun Gothic Semilight</vt:lpstr>
      <vt:lpstr>Malgun Gothic</vt:lpstr>
      <vt:lpstr>Arial</vt:lpstr>
      <vt:lpstr>ConfettiVTI</vt:lpstr>
      <vt:lpstr>SOLID 원칙</vt:lpstr>
      <vt:lpstr> SRP (Single Responsibility Principle) 단일 책임 원칙 </vt:lpstr>
      <vt:lpstr> SRP (Single Responsibility Principle) 단일 책임 원칙 </vt:lpstr>
      <vt:lpstr> SRP (Single Responsibility Principle) 단일 책임 원칙 </vt:lpstr>
      <vt:lpstr>OCP (Open-Closed Principle) 개방-폐쇄 원칙</vt:lpstr>
      <vt:lpstr>OCP (Open-Closed Principle) 개방-폐쇄 원칙</vt:lpstr>
      <vt:lpstr>OCP (Open-Closed Principle) 개방-폐쇄 원칙</vt:lpstr>
      <vt:lpstr>LSP (Liskov Substitution Principle) 리스코프 치환 원칙</vt:lpstr>
      <vt:lpstr>LSP (Liskov Substitution Principle) 리스코프 치환 원칙</vt:lpstr>
      <vt:lpstr>LSP (Liskov Substitution Principle) 리스코프 치환 원칙</vt:lpstr>
      <vt:lpstr>ISP (Interface Segregation Principle) 인터페이스 분리 원칙</vt:lpstr>
      <vt:lpstr>ISP (Interface Segregation Principle) 인터페이스 분리 원칙</vt:lpstr>
      <vt:lpstr>ISP (Interface Segregation Principle) 인터페이스 분리 원칙</vt:lpstr>
      <vt:lpstr>DIP (Dependency Inversion Principle) 의존 역전 원칙</vt:lpstr>
      <vt:lpstr>DIP (Dependency Inversion Principle) 의존 역전 원칙</vt:lpstr>
      <vt:lpstr>DIP (Dependency Inversion Principle) 의존 역전 원칙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승현 손</dc:creator>
  <cp:lastModifiedBy>승현 손</cp:lastModifiedBy>
  <cp:revision>64</cp:revision>
  <dcterms:created xsi:type="dcterms:W3CDTF">2024-11-22T10:07:21Z</dcterms:created>
  <dcterms:modified xsi:type="dcterms:W3CDTF">2024-11-24T01:24:30Z</dcterms:modified>
</cp:coreProperties>
</file>