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5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94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pic>
        <p:nvPicPr>
          <p:cNvPr id="24" name="Picture 3" descr="파란색과 분홍색의 추상적인 폭발">
            <a:extLst>
              <a:ext uri="{FF2B5EF4-FFF2-40B4-BE49-F238E27FC236}">
                <a16:creationId xmlns:a16="http://schemas.microsoft.com/office/drawing/2014/main" id="{C59639EB-EABC-9092-C36F-DB08FA55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8C5339A-4ACE-06C0-1D01-292FDF9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950" y="1850581"/>
            <a:ext cx="7959049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Process vs Thread</a:t>
            </a:r>
            <a:endParaRPr lang="ko-KR" altLang="en-US" dirty="0">
              <a:solidFill>
                <a:srgbClr val="FFFFFF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12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B4607-B450-677C-C9ED-EA82F5A66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9FC54-D4AD-D85C-0E76-8DB02227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교착 상태 </a:t>
            </a:r>
            <a:r>
              <a:rPr lang="en-US" altLang="ko-KR" dirty="0"/>
              <a:t>(Deadlock)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92FFCD-14AD-69FC-4922-CD3007AC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두 개 이상의 프로세스가 서로가 가진 자원을 기다리며 중단된 상태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원인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     1. </a:t>
            </a:r>
            <a:r>
              <a:rPr lang="ko-KR" altLang="en-US" b="1" dirty="0"/>
              <a:t>상호 배제</a:t>
            </a:r>
            <a:r>
              <a:rPr lang="en-US" altLang="ko-KR" b="1" dirty="0"/>
              <a:t>:</a:t>
            </a:r>
            <a:r>
              <a:rPr lang="ko-KR" altLang="en-US" dirty="0"/>
              <a:t> 한 프로세스가 자원을 독점</a:t>
            </a:r>
          </a:p>
          <a:p>
            <a:pPr marL="742950" lvl="1" indent="-285750">
              <a:buFont typeface="+mj-lt"/>
              <a:buAutoNum type="arabicPeriod" startAt="2"/>
            </a:pPr>
            <a:r>
              <a:rPr lang="ko-KR" altLang="en-US" sz="2000" b="1" dirty="0"/>
              <a:t>점유 대기</a:t>
            </a:r>
            <a:r>
              <a:rPr lang="en-US" altLang="ko-KR" sz="2000" b="1" dirty="0"/>
              <a:t>:</a:t>
            </a:r>
            <a:r>
              <a:rPr lang="ko-KR" altLang="en-US" sz="2000" dirty="0"/>
              <a:t> 특정 프로세스가 점유한 자원을 다른 프로세스가 요청</a:t>
            </a:r>
          </a:p>
          <a:p>
            <a:pPr marL="742950" lvl="1" indent="-285750">
              <a:buFont typeface="+mj-lt"/>
              <a:buAutoNum type="arabicPeriod" startAt="2"/>
            </a:pPr>
            <a:r>
              <a:rPr lang="ko-KR" altLang="en-US" sz="2000" b="1" dirty="0" err="1"/>
              <a:t>비선점</a:t>
            </a:r>
            <a:r>
              <a:rPr lang="en-US" altLang="ko-KR" sz="2000" b="1" dirty="0"/>
              <a:t>:</a:t>
            </a:r>
            <a:r>
              <a:rPr lang="ko-KR" altLang="en-US" sz="2000" dirty="0"/>
              <a:t> 다른 프로세스의 자원을 강제로 가져올 수 없음</a:t>
            </a:r>
          </a:p>
          <a:p>
            <a:pPr marL="742950" lvl="1" indent="-285750">
              <a:buFont typeface="+mj-lt"/>
              <a:buAutoNum type="arabicPeriod" startAt="2"/>
            </a:pPr>
            <a:r>
              <a:rPr lang="ko-KR" altLang="en-US" sz="2000" b="1" dirty="0"/>
              <a:t>환형 대기</a:t>
            </a:r>
            <a:r>
              <a:rPr lang="en-US" altLang="ko-KR" sz="2000" b="1" dirty="0"/>
              <a:t>:</a:t>
            </a:r>
            <a:r>
              <a:rPr lang="ko-KR" altLang="en-US" sz="2000" dirty="0"/>
              <a:t> 프로세스 </a:t>
            </a:r>
            <a:r>
              <a:rPr lang="en-US" altLang="ko-KR" sz="2000" dirty="0"/>
              <a:t>A</a:t>
            </a:r>
            <a:r>
              <a:rPr lang="ko-KR" altLang="en-US" sz="2000" dirty="0"/>
              <a:t>가 </a:t>
            </a:r>
            <a:r>
              <a:rPr lang="en-US" altLang="ko-KR" sz="2000" dirty="0"/>
              <a:t>B</a:t>
            </a:r>
            <a:r>
              <a:rPr lang="ko-KR" altLang="en-US" sz="2000" dirty="0"/>
              <a:t>의 자원을 요구하고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프로세스 </a:t>
            </a:r>
            <a:r>
              <a:rPr lang="en-US" altLang="ko-KR" sz="2000" dirty="0"/>
              <a:t>B</a:t>
            </a:r>
            <a:r>
              <a:rPr lang="ko-KR" altLang="en-US" sz="2000" dirty="0"/>
              <a:t>는 </a:t>
            </a:r>
            <a:r>
              <a:rPr lang="en-US" altLang="ko-KR" sz="2000" dirty="0"/>
              <a:t>A</a:t>
            </a:r>
            <a:r>
              <a:rPr lang="ko-KR" altLang="en-US" sz="2000" dirty="0"/>
              <a:t>의 자원을 요구하는 등 서로가 서로의 자원을 요구하는 상황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14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153FA-AC74-1937-140B-3FF972DF1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689D9-E1F8-AEC2-7C72-7398D5AD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교착 상태 </a:t>
            </a:r>
            <a:r>
              <a:rPr lang="en-US" altLang="ko-KR" dirty="0"/>
              <a:t>(Deadlock)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E16E4C-BCAF-EC63-C5A2-EE73EADA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해결법 </a:t>
            </a:r>
            <a:r>
              <a:rPr lang="en-US" altLang="ko-KR" b="1" dirty="0"/>
              <a:t>(</a:t>
            </a:r>
            <a:r>
              <a:rPr lang="ko-KR" altLang="en-US" b="1" dirty="0"/>
              <a:t>예방</a:t>
            </a:r>
            <a:r>
              <a:rPr lang="en-US" altLang="ko-KR" b="1" dirty="0"/>
              <a:t>, </a:t>
            </a:r>
            <a:r>
              <a:rPr lang="ko-KR" altLang="en-US" b="1" dirty="0"/>
              <a:t>회피</a:t>
            </a:r>
            <a:r>
              <a:rPr lang="en-US" altLang="ko-KR" b="1" dirty="0"/>
              <a:t>, </a:t>
            </a:r>
            <a:r>
              <a:rPr lang="ko-KR" altLang="en-US" b="1" dirty="0"/>
              <a:t>탐지와 회복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자원을 할당할 때 애초에 조건이 성립되지 않도록 설계한다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교착 상태 가능성이 없을 때만 자원이 할당되게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은행원 알고리즘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교착 상태가 발생하면 사이클을 찾아보고 관련 프로세스를 하나씩 지운다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매우 드물게 일어나기 때문에 처리 비용이 크므로</a:t>
            </a:r>
            <a:r>
              <a:rPr lang="en-US" altLang="ko-KR" b="1" dirty="0"/>
              <a:t>, </a:t>
            </a:r>
            <a:r>
              <a:rPr lang="ko-KR" altLang="en-US" b="1" dirty="0"/>
              <a:t>발생하면 사용자가 작업을 종료한다</a:t>
            </a:r>
            <a:r>
              <a:rPr lang="en-US" altLang="ko-KR" b="1" dirty="0"/>
              <a:t>. (</a:t>
            </a:r>
            <a:r>
              <a:rPr lang="ko-KR" altLang="en-US" b="1" dirty="0"/>
              <a:t>현대에서 사용하는 방법</a:t>
            </a:r>
            <a:r>
              <a:rPr lang="en-US" altLang="ko-KR" b="1" dirty="0"/>
              <a:t>)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61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D81B-AB50-6368-4F8C-75872D96A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FA25B-2EDA-8359-2C27-C63D138A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Parent &amp; Child Process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DF0EDD-BAEE-39B0-4311-161837530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1704734"/>
            <a:ext cx="6192114" cy="1724266"/>
          </a:xfrm>
        </p:spPr>
      </p:pic>
    </p:spTree>
    <p:extLst>
      <p:ext uri="{BB962C8B-B14F-4D97-AF65-F5344CB8AC3E}">
        <p14:creationId xmlns:p14="http://schemas.microsoft.com/office/powerpoint/2010/main" val="14488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A175-5D65-45E6-9007-8F1828FA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84CC0-7650-8147-2488-BA65B007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프로세스는 실행 중인 프로그램이다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endParaRPr lang="en-US" altLang="ko-KR" b="1" dirty="0"/>
          </a:p>
          <a:p>
            <a:r>
              <a:rPr lang="ko-KR" altLang="en-US" b="1" dirty="0"/>
              <a:t>프로그램 이미지 </a:t>
            </a:r>
            <a:r>
              <a:rPr lang="en-US" altLang="ko-KR" b="1" dirty="0"/>
              <a:t>+ </a:t>
            </a:r>
            <a:r>
              <a:rPr lang="ko-KR" altLang="en-US" b="1" dirty="0"/>
              <a:t>환경</a:t>
            </a:r>
            <a:endParaRPr lang="en-US" altLang="ko-KR" b="1" dirty="0"/>
          </a:p>
          <a:p>
            <a:pPr lvl="1"/>
            <a:r>
              <a:rPr lang="en-US" altLang="ko-KR" b="1" dirty="0"/>
              <a:t>Text(code), Data, Stack, Heap Segment</a:t>
            </a:r>
          </a:p>
          <a:p>
            <a:pPr lvl="1"/>
            <a:r>
              <a:rPr lang="en-US" altLang="ko-KR" b="1" dirty="0"/>
              <a:t>Kernel Data Structure, Address Space, Open Files</a:t>
            </a:r>
            <a:br>
              <a:rPr lang="en-US" altLang="ko-KR" b="1" dirty="0"/>
            </a:br>
            <a:endParaRPr lang="en-US" altLang="ko-KR" b="1" dirty="0"/>
          </a:p>
          <a:p>
            <a:r>
              <a:rPr lang="ko-KR" altLang="en-US" b="1" dirty="0"/>
              <a:t>프로세스는 메모리에 존재하고</a:t>
            </a:r>
            <a:r>
              <a:rPr lang="en-US" altLang="ko-KR" b="1" dirty="0"/>
              <a:t>, </a:t>
            </a:r>
            <a:r>
              <a:rPr lang="ko-KR" altLang="en-US" b="1" dirty="0"/>
              <a:t>프로그램은 저장소에 존재한다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endParaRPr lang="en-US" altLang="ko-KR" b="1" dirty="0"/>
          </a:p>
          <a:p>
            <a:r>
              <a:rPr lang="ko-KR" altLang="en-US" b="1" dirty="0"/>
              <a:t>프로세스가 실행되려면 메모리 공간이 필요하다</a:t>
            </a:r>
            <a:r>
              <a:rPr lang="en-US" altLang="ko-KR" b="1" dirty="0"/>
              <a:t>.</a:t>
            </a:r>
          </a:p>
          <a:p>
            <a:pPr marL="45720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8624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7DE26-59C5-180F-CA72-547E237CF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521782-BABD-9121-FC58-9310B580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17" y="1476770"/>
            <a:ext cx="5953956" cy="30484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5EE489-0B03-6E60-5197-23F2EB6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92391-B389-1E7E-66BA-8D6DC671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525195"/>
            <a:ext cx="10659110" cy="4351338"/>
          </a:xfrm>
        </p:spPr>
        <p:txBody>
          <a:bodyPr/>
          <a:lstStyle/>
          <a:p>
            <a:pPr marL="800100" lvl="1" indent="-342900">
              <a:buAutoNum type="arabicPeriod"/>
            </a:pPr>
            <a:r>
              <a:rPr lang="ko-KR" altLang="en-US" b="1" dirty="0"/>
              <a:t>컴파일 완료 후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en-US" altLang="ko-KR" b="1" dirty="0"/>
              <a:t>Storage(Disk)</a:t>
            </a:r>
            <a:r>
              <a:rPr lang="ko-KR" altLang="en-US" b="1" dirty="0"/>
              <a:t>에 </a:t>
            </a:r>
            <a:r>
              <a:rPr lang="en-US" altLang="ko-KR" b="1" dirty="0"/>
              <a:t>Program </a:t>
            </a:r>
            <a:r>
              <a:rPr lang="ko-KR" altLang="en-US" b="1" dirty="0"/>
              <a:t>형태로 저장됨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b="1" dirty="0"/>
              <a:t>사용자가 </a:t>
            </a:r>
            <a:r>
              <a:rPr lang="en-US" altLang="ko-KR" b="1" dirty="0"/>
              <a:t>Storage</a:t>
            </a:r>
            <a:r>
              <a:rPr lang="ko-KR" altLang="en-US" b="1" dirty="0"/>
              <a:t>에 저장된 </a:t>
            </a:r>
            <a:r>
              <a:rPr lang="en-US" altLang="ko-KR" b="1" dirty="0"/>
              <a:t>Program</a:t>
            </a:r>
            <a:r>
              <a:rPr lang="ko-KR" altLang="en-US" b="1" dirty="0"/>
              <a:t>을 실행하는데</a:t>
            </a:r>
            <a:r>
              <a:rPr lang="en-US" altLang="ko-KR" b="1" dirty="0"/>
              <a:t>, </a:t>
            </a:r>
            <a:r>
              <a:rPr lang="ko-KR" altLang="en-US" b="1" dirty="0"/>
              <a:t>이것이 </a:t>
            </a:r>
            <a:r>
              <a:rPr lang="en-US" altLang="ko-KR" b="1" dirty="0"/>
              <a:t>Process</a:t>
            </a:r>
          </a:p>
          <a:p>
            <a:pPr marL="800100" lvl="1" indent="-342900">
              <a:buAutoNum type="arabicPeriod"/>
            </a:pPr>
            <a:r>
              <a:rPr lang="en-US" altLang="ko-KR" b="1" dirty="0"/>
              <a:t>Program Image</a:t>
            </a:r>
            <a:r>
              <a:rPr lang="ko-KR" altLang="en-US" b="1" dirty="0"/>
              <a:t>가 </a:t>
            </a:r>
            <a:r>
              <a:rPr lang="en-US" altLang="ko-KR" b="1" dirty="0"/>
              <a:t>Memory</a:t>
            </a:r>
            <a:r>
              <a:rPr lang="ko-KR" altLang="en-US" b="1" dirty="0"/>
              <a:t>로 적재됨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en-US" altLang="ko-KR" b="1" dirty="0"/>
              <a:t>PCB </a:t>
            </a:r>
            <a:r>
              <a:rPr lang="ko-KR" altLang="en-US" b="1" dirty="0"/>
              <a:t>생성 </a:t>
            </a:r>
            <a:r>
              <a:rPr lang="en-US" altLang="ko-KR" b="1" dirty="0"/>
              <a:t>-&gt; Process</a:t>
            </a:r>
            <a:r>
              <a:rPr lang="ko-KR" altLang="en-US" b="1" dirty="0"/>
              <a:t>를 관리하기 위한 </a:t>
            </a:r>
            <a:r>
              <a:rPr lang="en-US" altLang="ko-KR" b="1" dirty="0"/>
              <a:t>metadata</a:t>
            </a:r>
            <a:r>
              <a:rPr lang="ko-KR" altLang="en-US" b="1" dirty="0"/>
              <a:t>를 포함하는 자료구조 </a:t>
            </a:r>
            <a:r>
              <a:rPr lang="en-US" altLang="ko-KR" b="1" dirty="0"/>
              <a:t>(Kernel</a:t>
            </a:r>
            <a:r>
              <a:rPr lang="ko-KR" altLang="en-US" b="1" dirty="0"/>
              <a:t>에 존재</a:t>
            </a:r>
            <a:r>
              <a:rPr lang="en-US" altLang="ko-KR" b="1" dirty="0"/>
              <a:t>)</a:t>
            </a:r>
          </a:p>
          <a:p>
            <a:pPr marL="800100" lvl="1" indent="-342900">
              <a:buAutoNum type="arabicPeriod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195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F7C30-ACE0-2517-4B44-23721C8F9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BE285-0302-1B8C-4D0D-BE5F37E9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3597"/>
            <a:ext cx="10659110" cy="1325563"/>
          </a:xfrm>
        </p:spPr>
        <p:txBody>
          <a:bodyPr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CC414-931D-A24F-9936-78D822B21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918425"/>
            <a:ext cx="10659110" cy="2175669"/>
          </a:xfrm>
        </p:spPr>
        <p:txBody>
          <a:bodyPr/>
          <a:lstStyle/>
          <a:p>
            <a:pPr marL="800100" lvl="1" indent="-342900">
              <a:buAutoNum type="arabicPeriod"/>
            </a:pPr>
            <a:r>
              <a:rPr lang="en-US" altLang="ko-KR" b="1" dirty="0"/>
              <a:t>Ready: Process</a:t>
            </a:r>
            <a:r>
              <a:rPr lang="ko-KR" altLang="en-US" b="1" dirty="0"/>
              <a:t>가 수행할 준비를 마침</a:t>
            </a:r>
            <a:r>
              <a:rPr lang="en-US" altLang="ko-KR" b="1" dirty="0"/>
              <a:t>, CPU</a:t>
            </a:r>
            <a:r>
              <a:rPr lang="ko-KR" altLang="en-US" b="1" dirty="0"/>
              <a:t>는 아직 할당되지 않은 상태</a:t>
            </a:r>
            <a:endParaRPr lang="en-US" altLang="ko-KR" b="1" dirty="0"/>
          </a:p>
          <a:p>
            <a:pPr lvl="2">
              <a:buFontTx/>
              <a:buChar char="-"/>
            </a:pPr>
            <a:r>
              <a:rPr lang="en-US" altLang="ko-KR" b="1" dirty="0"/>
              <a:t>Process</a:t>
            </a:r>
            <a:r>
              <a:rPr lang="ko-KR" altLang="en-US" b="1" dirty="0"/>
              <a:t>가 </a:t>
            </a:r>
            <a:r>
              <a:rPr lang="en-US" altLang="ko-KR" b="1" dirty="0"/>
              <a:t>CPU</a:t>
            </a:r>
            <a:r>
              <a:rPr lang="ko-KR" altLang="en-US" b="1" dirty="0"/>
              <a:t>를 할당 받으면 </a:t>
            </a:r>
            <a:r>
              <a:rPr lang="en-US" altLang="ko-KR" b="1" dirty="0"/>
              <a:t>(Scheduler Dispatch)</a:t>
            </a:r>
            <a:r>
              <a:rPr lang="ko-KR" altLang="en-US" b="1" dirty="0"/>
              <a:t> </a:t>
            </a:r>
            <a:r>
              <a:rPr lang="en-US" altLang="ko-KR" b="1" dirty="0"/>
              <a:t>Running </a:t>
            </a:r>
            <a:r>
              <a:rPr lang="ko-KR" altLang="en-US" b="1" dirty="0"/>
              <a:t>상태로 </a:t>
            </a:r>
            <a:r>
              <a:rPr lang="ko-KR" altLang="en-US" b="1" dirty="0" err="1"/>
              <a:t>넘어감</a:t>
            </a:r>
            <a:endParaRPr lang="en-US" altLang="ko-KR" b="1" dirty="0"/>
          </a:p>
          <a:p>
            <a:pPr lvl="2">
              <a:buFontTx/>
              <a:buChar char="-"/>
            </a:pPr>
            <a:r>
              <a:rPr lang="en-US" altLang="ko-KR" b="1" dirty="0"/>
              <a:t>UNIX</a:t>
            </a:r>
            <a:r>
              <a:rPr lang="ko-KR" altLang="en-US" b="1" dirty="0"/>
              <a:t>는 </a:t>
            </a:r>
            <a:r>
              <a:rPr lang="en-US" altLang="ko-KR" b="1" dirty="0"/>
              <a:t>Time-Sharing System</a:t>
            </a:r>
            <a:r>
              <a:rPr lang="ko-KR" altLang="en-US" b="1" dirty="0"/>
              <a:t>이므로 </a:t>
            </a:r>
            <a:r>
              <a:rPr lang="en-US" altLang="ko-KR" b="1" dirty="0"/>
              <a:t>“Time Expired” </a:t>
            </a:r>
            <a:r>
              <a:rPr lang="ko-KR" altLang="en-US" b="1" dirty="0"/>
              <a:t>등의 </a:t>
            </a:r>
            <a:r>
              <a:rPr lang="en-US" altLang="ko-KR" b="1" dirty="0"/>
              <a:t>Interrupt</a:t>
            </a:r>
            <a:r>
              <a:rPr lang="ko-KR" altLang="en-US" b="1" dirty="0"/>
              <a:t>가 발생할 수 있음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en-US" altLang="ko-KR" b="1" dirty="0"/>
              <a:t>Running</a:t>
            </a:r>
          </a:p>
          <a:p>
            <a:pPr marL="800100" lvl="1" indent="-342900">
              <a:buAutoNum type="arabicPeriod"/>
            </a:pPr>
            <a:r>
              <a:rPr lang="en-US" altLang="ko-KR" b="1" dirty="0"/>
              <a:t>Waiting</a:t>
            </a:r>
          </a:p>
          <a:p>
            <a:pPr marL="800100" lvl="1" indent="-342900">
              <a:buAutoNum type="arabicPeriod"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AB0A76-1D66-37D8-6045-72A9546A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439160"/>
            <a:ext cx="5449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6CA55-3BEC-3BE3-EB96-C242C646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BFADA-FDDD-B9CD-3E76-6A7BCCEC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F4AB8-D9B1-1234-4439-1BFD9234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An independent and schedulable execution unit (</a:t>
            </a:r>
            <a:r>
              <a:rPr lang="ko-KR" altLang="en-US" b="1" dirty="0"/>
              <a:t>최소 실행 단위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예시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A957F-A482-8868-435E-EB3A91FF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15" y="2769991"/>
            <a:ext cx="646837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4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3C57A-D33A-B163-E0F6-E7BC3C59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913FD-539F-E43E-ED94-CC924D05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92361-27CF-28F7-5364-A8938695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장점</a:t>
            </a:r>
            <a:endParaRPr lang="en-US" altLang="ko-KR" b="1" dirty="0"/>
          </a:p>
          <a:p>
            <a:pPr lvl="1"/>
            <a:r>
              <a:rPr lang="ko-KR" altLang="en-US" b="1" dirty="0"/>
              <a:t>정보를 공유하기 쉽다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같은 프로세스 안의 </a:t>
            </a:r>
            <a:r>
              <a:rPr lang="en-US" altLang="ko-KR" b="1" dirty="0"/>
              <a:t>Thread</a:t>
            </a:r>
            <a:r>
              <a:rPr lang="ko-KR" altLang="en-US" b="1" dirty="0"/>
              <a:t>들은 </a:t>
            </a:r>
            <a:r>
              <a:rPr lang="en-US" altLang="ko-KR" b="1" dirty="0"/>
              <a:t>Text, Global Data, Heap, File Descriptor</a:t>
            </a:r>
            <a:r>
              <a:rPr lang="ko-KR" altLang="en-US" b="1" dirty="0"/>
              <a:t>를 공유한다</a:t>
            </a:r>
            <a:r>
              <a:rPr lang="en-US" altLang="ko-KR" b="1" dirty="0"/>
              <a:t>.)</a:t>
            </a:r>
          </a:p>
          <a:p>
            <a:pPr lvl="1"/>
            <a:r>
              <a:rPr lang="en-US" altLang="ko-KR" b="1" dirty="0"/>
              <a:t>Throughput</a:t>
            </a:r>
            <a:r>
              <a:rPr lang="ko-KR" altLang="en-US" b="1" dirty="0"/>
              <a:t>이 향상될 수 있다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상호작용성이 더 강하다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새로운 프로세스를 생성할 때 비용이 더 싸다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B138B6-266B-A987-94C1-221EE745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06" y="4139872"/>
            <a:ext cx="6649378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A352-A785-25E9-6E71-391AC0D8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947E-2641-5F3B-6421-DD0E83E6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Thread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F0A7E6-176E-04FA-AE3F-CE477ABA2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455" y="1642813"/>
            <a:ext cx="6858957" cy="3572374"/>
          </a:xfrm>
        </p:spPr>
      </p:pic>
    </p:spTree>
    <p:extLst>
      <p:ext uri="{BB962C8B-B14F-4D97-AF65-F5344CB8AC3E}">
        <p14:creationId xmlns:p14="http://schemas.microsoft.com/office/powerpoint/2010/main" val="397902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17D81-00A8-A8D5-F2B6-D47F2A86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공유 자원</a:t>
            </a:r>
            <a:r>
              <a:rPr lang="en-US" altLang="ko-KR" dirty="0"/>
              <a:t>, </a:t>
            </a:r>
            <a:r>
              <a:rPr lang="ko-KR" altLang="en-US" dirty="0"/>
              <a:t>임계 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A9047-2F0C-29E4-71CD-B3FABC56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공유 자원</a:t>
            </a:r>
          </a:p>
          <a:p>
            <a:pPr lvl="1"/>
            <a:r>
              <a:rPr lang="ko-KR" altLang="en-US" dirty="0"/>
              <a:t>시스템 내에서 각 프로세스</a:t>
            </a:r>
            <a:r>
              <a:rPr lang="en-US" altLang="ko-KR" dirty="0"/>
              <a:t>, </a:t>
            </a:r>
            <a:r>
              <a:rPr lang="ko-KR" altLang="en-US" dirty="0"/>
              <a:t>스레드가 함께 접근 가능한 모니터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파일 등 자원이나 변수</a:t>
            </a:r>
          </a:p>
          <a:p>
            <a:pPr lvl="1"/>
            <a:r>
              <a:rPr lang="ko-KR" altLang="en-US" dirty="0"/>
              <a:t>두 개 이상 프로세스가 동시에 읽거나 쓰는 상황을 </a:t>
            </a:r>
            <a:r>
              <a:rPr lang="ko-KR" altLang="en-US" b="1" dirty="0"/>
              <a:t>경쟁 상태</a:t>
            </a:r>
            <a:endParaRPr lang="ko-KR" altLang="en-US" dirty="0"/>
          </a:p>
          <a:p>
            <a:r>
              <a:rPr lang="ko-KR" altLang="en-US" b="1" dirty="0"/>
              <a:t>임계 영역</a:t>
            </a:r>
            <a:endParaRPr lang="en-US" altLang="ko-KR" b="1" dirty="0"/>
          </a:p>
          <a:p>
            <a:pPr lvl="1"/>
            <a:r>
              <a:rPr lang="ko-KR" altLang="en-US" dirty="0"/>
              <a:t>둘 이상의 프로세스</a:t>
            </a:r>
            <a:r>
              <a:rPr lang="en-US" altLang="ko-KR" dirty="0"/>
              <a:t>, </a:t>
            </a:r>
            <a:r>
              <a:rPr lang="ko-KR" altLang="en-US" dirty="0"/>
              <a:t>스레드가 공유 자원에 접근할 때 결과가 달라지는 코드 영역</a:t>
            </a:r>
          </a:p>
          <a:p>
            <a:pPr lvl="1"/>
            <a:r>
              <a:rPr lang="ko-KR" altLang="en-US" dirty="0"/>
              <a:t>이를 해결하기 위해서는 </a:t>
            </a:r>
            <a:r>
              <a:rPr lang="ko-KR" altLang="en-US" b="1" dirty="0"/>
              <a:t>상호 배제</a:t>
            </a:r>
            <a:r>
              <a:rPr lang="en-US" altLang="ko-KR" b="1" dirty="0"/>
              <a:t>, </a:t>
            </a:r>
            <a:r>
              <a:rPr lang="ko-KR" altLang="en-US" b="1" dirty="0"/>
              <a:t>한정 대기</a:t>
            </a:r>
            <a:r>
              <a:rPr lang="en-US" altLang="ko-KR" b="1" dirty="0"/>
              <a:t>, </a:t>
            </a:r>
            <a:r>
              <a:rPr lang="ko-KR" altLang="en-US" b="1" dirty="0"/>
              <a:t>융통성</a:t>
            </a:r>
            <a:r>
              <a:rPr lang="ko-KR" altLang="en-US" dirty="0"/>
              <a:t>이라는 조건을 만족해야 함</a:t>
            </a:r>
            <a:endParaRPr lang="en-US" altLang="ko-KR" dirty="0"/>
          </a:p>
          <a:p>
            <a:pPr lvl="2"/>
            <a:r>
              <a:rPr lang="ko-KR" altLang="en-US" b="1" dirty="0"/>
              <a:t>상호 배제</a:t>
            </a:r>
            <a:r>
              <a:rPr lang="en-US" altLang="ko-KR" dirty="0"/>
              <a:t>: </a:t>
            </a:r>
            <a:r>
              <a:rPr lang="ko-KR" altLang="en-US" dirty="0"/>
              <a:t>한 번에 하나의 프로세스만 임계 영역에 접근</a:t>
            </a:r>
            <a:endParaRPr lang="en-US" altLang="ko-KR" dirty="0"/>
          </a:p>
          <a:p>
            <a:pPr lvl="2"/>
            <a:r>
              <a:rPr lang="ko-KR" altLang="en-US" b="1" dirty="0"/>
              <a:t>한정 대기</a:t>
            </a:r>
            <a:r>
              <a:rPr lang="en-US" altLang="ko-KR" dirty="0"/>
              <a:t>: </a:t>
            </a:r>
            <a:r>
              <a:rPr lang="ko-KR" altLang="en-US" dirty="0"/>
              <a:t>영원히 대기할 수는 없음</a:t>
            </a:r>
            <a:endParaRPr lang="en-US" altLang="ko-KR" dirty="0"/>
          </a:p>
          <a:p>
            <a:pPr lvl="2"/>
            <a:r>
              <a:rPr lang="ko-KR" altLang="en-US" b="1" dirty="0"/>
              <a:t>융통성</a:t>
            </a:r>
            <a:r>
              <a:rPr lang="en-US" altLang="ko-KR" dirty="0"/>
              <a:t>: </a:t>
            </a:r>
            <a:r>
              <a:rPr lang="ko-KR" altLang="en-US" dirty="0"/>
              <a:t>임계 영역이 비어 있을 때 어떤 프로세스도 들어갈 수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05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2832E-C5D3-D119-0B11-DF43D2E2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924EC-BC54-51EF-F57E-38EFE24E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Mutex, Semaphore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8AFAF-9EC5-1D50-518B-5C68DD6BE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39695"/>
            <a:ext cx="10659110" cy="52334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Mutex</a:t>
            </a:r>
            <a:r>
              <a:rPr lang="ko-KR" altLang="en-US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공유 자원을 사용하기 전에 잠금 설정</a:t>
            </a:r>
            <a:r>
              <a:rPr lang="en-US" altLang="ko-KR" dirty="0"/>
              <a:t>, </a:t>
            </a:r>
            <a:r>
              <a:rPr lang="ko-KR" altLang="en-US" dirty="0"/>
              <a:t>사용한 후 해제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하나의 상태만 가짐 </a:t>
            </a:r>
            <a:r>
              <a:rPr lang="en-US" altLang="ko-KR" b="1" dirty="0"/>
              <a:t>(</a:t>
            </a:r>
            <a:r>
              <a:rPr lang="ko-KR" altLang="en-US" b="1" dirty="0"/>
              <a:t>잠금</a:t>
            </a:r>
            <a:r>
              <a:rPr lang="en-US" altLang="ko-KR" b="1" dirty="0"/>
              <a:t>/</a:t>
            </a:r>
            <a:r>
              <a:rPr lang="ko-KR" altLang="en-US" b="1" dirty="0"/>
              <a:t>잠금 해제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Semaphore</a:t>
            </a:r>
            <a:r>
              <a:rPr lang="ko-KR" alt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일반화된 </a:t>
            </a:r>
            <a:r>
              <a:rPr lang="en-US" altLang="ko-KR" dirty="0"/>
              <a:t>Mutex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간단한 정수 값과 두 가지 함수로 공유 자원에 대한 접근 처리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b="1" dirty="0"/>
              <a:t>wait:</a:t>
            </a:r>
            <a:r>
              <a:rPr lang="ko-KR" altLang="en-US" dirty="0"/>
              <a:t> 차례가 될 때까지 기다리는 함수</a:t>
            </a:r>
            <a:r>
              <a:rPr lang="en-US" altLang="ko-KR" dirty="0"/>
              <a:t>, </a:t>
            </a:r>
            <a:r>
              <a:rPr lang="ko-KR" altLang="en-US" dirty="0" err="1"/>
              <a:t>세마포어</a:t>
            </a:r>
            <a:r>
              <a:rPr lang="ko-KR" altLang="en-US" dirty="0"/>
              <a:t> 값을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b="1" dirty="0"/>
              <a:t>signal:</a:t>
            </a:r>
            <a:r>
              <a:rPr lang="ko-KR" altLang="en-US" dirty="0"/>
              <a:t> 다음 프로세스로 순서를 넘겨주는 함수</a:t>
            </a:r>
            <a:r>
              <a:rPr lang="en-US" altLang="ko-KR" dirty="0"/>
              <a:t>, </a:t>
            </a:r>
            <a:r>
              <a:rPr lang="ko-KR" altLang="en-US" dirty="0" err="1"/>
              <a:t>세마포어</a:t>
            </a:r>
            <a:r>
              <a:rPr lang="ko-KR" altLang="en-US" dirty="0"/>
              <a:t> 값을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r>
              <a:rPr lang="en-US" altLang="ko-KR" dirty="0"/>
              <a:t>, </a:t>
            </a:r>
            <a:r>
              <a:rPr lang="ko-KR" altLang="en-US" dirty="0"/>
              <a:t>대기 중인 프로세스 깨우기</a:t>
            </a:r>
            <a:endParaRPr lang="en-US" altLang="ko-KR" dirty="0"/>
          </a:p>
          <a:p>
            <a:pPr lvl="1"/>
            <a:r>
              <a:rPr lang="en-US" altLang="ko-KR" b="1" dirty="0"/>
              <a:t>Binary Semaphore</a:t>
            </a:r>
            <a:r>
              <a:rPr lang="ko-KR" altLang="en-US" b="1" dirty="0"/>
              <a:t> </a:t>
            </a:r>
          </a:p>
          <a:p>
            <a:pPr marL="1200150" lvl="2" indent="-285750"/>
            <a:r>
              <a:rPr lang="en-US" altLang="ko-KR" dirty="0"/>
              <a:t>0 / 1 </a:t>
            </a:r>
            <a:r>
              <a:rPr lang="ko-KR" altLang="en-US" dirty="0"/>
              <a:t>두 가지 값만 가짐</a:t>
            </a:r>
          </a:p>
          <a:p>
            <a:pPr marL="1200150" lvl="2" indent="-285750"/>
            <a:r>
              <a:rPr lang="ko-KR" altLang="en-US" dirty="0" err="1"/>
              <a:t>뮤텍스라</a:t>
            </a:r>
            <a:r>
              <a:rPr lang="ko-KR" altLang="en-US" dirty="0"/>
              <a:t> 할 수 있지만 엄밀히 말하면 다름</a:t>
            </a:r>
          </a:p>
          <a:p>
            <a:pPr lvl="1"/>
            <a:r>
              <a:rPr lang="en-US" altLang="ko-KR" b="1" dirty="0"/>
              <a:t>Counting Semaphore</a:t>
            </a:r>
          </a:p>
          <a:p>
            <a:pPr lvl="2"/>
            <a:r>
              <a:rPr lang="ko-KR" altLang="en-US" dirty="0"/>
              <a:t>여러 개의 값을 가짐</a:t>
            </a:r>
            <a:endParaRPr lang="en-US" altLang="ko-KR" dirty="0"/>
          </a:p>
          <a:p>
            <a:pPr lvl="2"/>
            <a:r>
              <a:rPr lang="ko-KR" altLang="en-US" dirty="0"/>
              <a:t>여러 자원에 대한 접근을 제어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85406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519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HY엽서M</vt:lpstr>
      <vt:lpstr>Malgun Gothic Semilight</vt:lpstr>
      <vt:lpstr>Malgun Gothic</vt:lpstr>
      <vt:lpstr>Arial</vt:lpstr>
      <vt:lpstr>ConfettiVTI</vt:lpstr>
      <vt:lpstr>Process vs Thread</vt:lpstr>
      <vt:lpstr>Process</vt:lpstr>
      <vt:lpstr>Process</vt:lpstr>
      <vt:lpstr>Process</vt:lpstr>
      <vt:lpstr>Thread</vt:lpstr>
      <vt:lpstr>Thread</vt:lpstr>
      <vt:lpstr>Thread</vt:lpstr>
      <vt:lpstr>공유 자원, 임계 영역</vt:lpstr>
      <vt:lpstr>Mutex, Semaphore</vt:lpstr>
      <vt:lpstr>교착 상태 (Deadlock)</vt:lpstr>
      <vt:lpstr>교착 상태 (Deadlock)</vt:lpstr>
      <vt:lpstr>Parent &amp; Child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승현 손</dc:creator>
  <cp:lastModifiedBy>승현 손</cp:lastModifiedBy>
  <cp:revision>54</cp:revision>
  <dcterms:created xsi:type="dcterms:W3CDTF">2024-11-08T07:52:32Z</dcterms:created>
  <dcterms:modified xsi:type="dcterms:W3CDTF">2024-11-09T01:29:20Z</dcterms:modified>
</cp:coreProperties>
</file>