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88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ppt/slides/slide191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s/slide209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s/slide19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commentAuthors.xml" ContentType="application/vnd.openxmlformats-officedocument.presentationml.commentAuthors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12"/>
  </p:notesMasterIdLst>
  <p:handoutMasterIdLst>
    <p:handoutMasterId r:id="rId213"/>
  </p:handoutMasterIdLst>
  <p:sldIdLst>
    <p:sldId id="256" r:id="rId2"/>
    <p:sldId id="314" r:id="rId3"/>
    <p:sldId id="325" r:id="rId4"/>
    <p:sldId id="372" r:id="rId5"/>
    <p:sldId id="326" r:id="rId6"/>
    <p:sldId id="328" r:id="rId7"/>
    <p:sldId id="327" r:id="rId8"/>
    <p:sldId id="329" r:id="rId9"/>
    <p:sldId id="330" r:id="rId10"/>
    <p:sldId id="332" r:id="rId11"/>
    <p:sldId id="333" r:id="rId12"/>
    <p:sldId id="339" r:id="rId13"/>
    <p:sldId id="335" r:id="rId14"/>
    <p:sldId id="269" r:id="rId15"/>
    <p:sldId id="334" r:id="rId16"/>
    <p:sldId id="270" r:id="rId17"/>
    <p:sldId id="336" r:id="rId18"/>
    <p:sldId id="337" r:id="rId19"/>
    <p:sldId id="338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9" r:id="rId29"/>
    <p:sldId id="348" r:id="rId30"/>
    <p:sldId id="350" r:id="rId31"/>
    <p:sldId id="351" r:id="rId32"/>
    <p:sldId id="352" r:id="rId33"/>
    <p:sldId id="353" r:id="rId34"/>
    <p:sldId id="374" r:id="rId35"/>
    <p:sldId id="357" r:id="rId36"/>
    <p:sldId id="354" r:id="rId37"/>
    <p:sldId id="355" r:id="rId38"/>
    <p:sldId id="356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3" r:id="rId54"/>
    <p:sldId id="375" r:id="rId55"/>
    <p:sldId id="381" r:id="rId56"/>
    <p:sldId id="257" r:id="rId57"/>
    <p:sldId id="376" r:id="rId58"/>
    <p:sldId id="377" r:id="rId59"/>
    <p:sldId id="378" r:id="rId60"/>
    <p:sldId id="379" r:id="rId61"/>
    <p:sldId id="380" r:id="rId62"/>
    <p:sldId id="382" r:id="rId63"/>
    <p:sldId id="383" r:id="rId64"/>
    <p:sldId id="384" r:id="rId65"/>
    <p:sldId id="385" r:id="rId66"/>
    <p:sldId id="386" r:id="rId67"/>
    <p:sldId id="387" r:id="rId68"/>
    <p:sldId id="388" r:id="rId69"/>
    <p:sldId id="389" r:id="rId70"/>
    <p:sldId id="390" r:id="rId71"/>
    <p:sldId id="391" r:id="rId72"/>
    <p:sldId id="392" r:id="rId73"/>
    <p:sldId id="395" r:id="rId74"/>
    <p:sldId id="393" r:id="rId75"/>
    <p:sldId id="394" r:id="rId76"/>
    <p:sldId id="396" r:id="rId77"/>
    <p:sldId id="398" r:id="rId78"/>
    <p:sldId id="397" r:id="rId79"/>
    <p:sldId id="399" r:id="rId80"/>
    <p:sldId id="400" r:id="rId81"/>
    <p:sldId id="401" r:id="rId82"/>
    <p:sldId id="402" r:id="rId83"/>
    <p:sldId id="403" r:id="rId84"/>
    <p:sldId id="404" r:id="rId85"/>
    <p:sldId id="405" r:id="rId86"/>
    <p:sldId id="406" r:id="rId87"/>
    <p:sldId id="407" r:id="rId88"/>
    <p:sldId id="408" r:id="rId89"/>
    <p:sldId id="409" r:id="rId90"/>
    <p:sldId id="410" r:id="rId91"/>
    <p:sldId id="411" r:id="rId92"/>
    <p:sldId id="424" r:id="rId93"/>
    <p:sldId id="412" r:id="rId94"/>
    <p:sldId id="414" r:id="rId95"/>
    <p:sldId id="415" r:id="rId96"/>
    <p:sldId id="416" r:id="rId97"/>
    <p:sldId id="413" r:id="rId98"/>
    <p:sldId id="417" r:id="rId99"/>
    <p:sldId id="418" r:id="rId100"/>
    <p:sldId id="419" r:id="rId101"/>
    <p:sldId id="420" r:id="rId102"/>
    <p:sldId id="421" r:id="rId103"/>
    <p:sldId id="422" r:id="rId104"/>
    <p:sldId id="423" r:id="rId105"/>
    <p:sldId id="425" r:id="rId106"/>
    <p:sldId id="426" r:id="rId107"/>
    <p:sldId id="428" r:id="rId108"/>
    <p:sldId id="427" r:id="rId109"/>
    <p:sldId id="430" r:id="rId110"/>
    <p:sldId id="429" r:id="rId111"/>
    <p:sldId id="464" r:id="rId112"/>
    <p:sldId id="431" r:id="rId113"/>
    <p:sldId id="432" r:id="rId114"/>
    <p:sldId id="433" r:id="rId115"/>
    <p:sldId id="434" r:id="rId116"/>
    <p:sldId id="435" r:id="rId117"/>
    <p:sldId id="436" r:id="rId118"/>
    <p:sldId id="437" r:id="rId119"/>
    <p:sldId id="438" r:id="rId120"/>
    <p:sldId id="439" r:id="rId121"/>
    <p:sldId id="440" r:id="rId122"/>
    <p:sldId id="441" r:id="rId123"/>
    <p:sldId id="442" r:id="rId124"/>
    <p:sldId id="463" r:id="rId125"/>
    <p:sldId id="443" r:id="rId126"/>
    <p:sldId id="444" r:id="rId127"/>
    <p:sldId id="445" r:id="rId128"/>
    <p:sldId id="446" r:id="rId129"/>
    <p:sldId id="447" r:id="rId130"/>
    <p:sldId id="448" r:id="rId131"/>
    <p:sldId id="449" r:id="rId132"/>
    <p:sldId id="450" r:id="rId133"/>
    <p:sldId id="451" r:id="rId134"/>
    <p:sldId id="453" r:id="rId135"/>
    <p:sldId id="454" r:id="rId136"/>
    <p:sldId id="455" r:id="rId137"/>
    <p:sldId id="456" r:id="rId138"/>
    <p:sldId id="457" r:id="rId139"/>
    <p:sldId id="458" r:id="rId140"/>
    <p:sldId id="459" r:id="rId141"/>
    <p:sldId id="460" r:id="rId142"/>
    <p:sldId id="461" r:id="rId143"/>
    <p:sldId id="465" r:id="rId144"/>
    <p:sldId id="466" r:id="rId145"/>
    <p:sldId id="467" r:id="rId146"/>
    <p:sldId id="468" r:id="rId147"/>
    <p:sldId id="469" r:id="rId148"/>
    <p:sldId id="473" r:id="rId149"/>
    <p:sldId id="471" r:id="rId150"/>
    <p:sldId id="470" r:id="rId151"/>
    <p:sldId id="472" r:id="rId152"/>
    <p:sldId id="474" r:id="rId153"/>
    <p:sldId id="475" r:id="rId154"/>
    <p:sldId id="476" r:id="rId155"/>
    <p:sldId id="477" r:id="rId156"/>
    <p:sldId id="478" r:id="rId157"/>
    <p:sldId id="479" r:id="rId158"/>
    <p:sldId id="480" r:id="rId159"/>
    <p:sldId id="481" r:id="rId160"/>
    <p:sldId id="482" r:id="rId161"/>
    <p:sldId id="483" r:id="rId162"/>
    <p:sldId id="484" r:id="rId163"/>
    <p:sldId id="485" r:id="rId164"/>
    <p:sldId id="486" r:id="rId165"/>
    <p:sldId id="487" r:id="rId166"/>
    <p:sldId id="488" r:id="rId167"/>
    <p:sldId id="489" r:id="rId168"/>
    <p:sldId id="490" r:id="rId169"/>
    <p:sldId id="491" r:id="rId170"/>
    <p:sldId id="492" r:id="rId171"/>
    <p:sldId id="493" r:id="rId172"/>
    <p:sldId id="495" r:id="rId173"/>
    <p:sldId id="494" r:id="rId174"/>
    <p:sldId id="497" r:id="rId175"/>
    <p:sldId id="496" r:id="rId176"/>
    <p:sldId id="499" r:id="rId177"/>
    <p:sldId id="498" r:id="rId178"/>
    <p:sldId id="500" r:id="rId179"/>
    <p:sldId id="501" r:id="rId180"/>
    <p:sldId id="502" r:id="rId181"/>
    <p:sldId id="503" r:id="rId182"/>
    <p:sldId id="504" r:id="rId183"/>
    <p:sldId id="505" r:id="rId184"/>
    <p:sldId id="506" r:id="rId185"/>
    <p:sldId id="507" r:id="rId186"/>
    <p:sldId id="508" r:id="rId187"/>
    <p:sldId id="509" r:id="rId188"/>
    <p:sldId id="510" r:id="rId189"/>
    <p:sldId id="511" r:id="rId190"/>
    <p:sldId id="512" r:id="rId191"/>
    <p:sldId id="513" r:id="rId192"/>
    <p:sldId id="514" r:id="rId193"/>
    <p:sldId id="515" r:id="rId194"/>
    <p:sldId id="516" r:id="rId195"/>
    <p:sldId id="517" r:id="rId196"/>
    <p:sldId id="518" r:id="rId197"/>
    <p:sldId id="531" r:id="rId198"/>
    <p:sldId id="519" r:id="rId199"/>
    <p:sldId id="520" r:id="rId200"/>
    <p:sldId id="521" r:id="rId201"/>
    <p:sldId id="522" r:id="rId202"/>
    <p:sldId id="523" r:id="rId203"/>
    <p:sldId id="524" r:id="rId204"/>
    <p:sldId id="525" r:id="rId205"/>
    <p:sldId id="526" r:id="rId206"/>
    <p:sldId id="527" r:id="rId207"/>
    <p:sldId id="528" r:id="rId208"/>
    <p:sldId id="530" r:id="rId209"/>
    <p:sldId id="290" r:id="rId210"/>
    <p:sldId id="282" r:id="rId2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tm" initials="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viewProps" Target="viewProps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notesMaster" Target="notesMasters/notesMaster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handoutMaster" Target="handoutMasters/handoutMaster1.xml"/><Relationship Id="rId218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commentAuthors" Target="commentAuthor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B2BF8-7BFF-4568-BD32-AA06DE820A6A}" type="datetimeFigureOut">
              <a:rPr lang="zh-CN" altLang="en-US" smtClean="0"/>
              <a:pPr/>
              <a:t>2019/3/19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231E4-9FFB-4EAB-83DC-AB2C60AA67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9353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644519B-DE3B-4436-ABC1-84A90F7CA9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300757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44519B-DE3B-4436-ABC1-84A90F7CA9A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6200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44519B-DE3B-4436-ABC1-84A90F7CA9A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62006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44519B-DE3B-4436-ABC1-84A90F7CA9A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6200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36F38-33A1-41EC-B62F-1F9139FD1F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84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3ECFD-56ED-4BB7-B2FD-8516D709250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/63</a:t>
            </a:r>
          </a:p>
        </p:txBody>
      </p:sp>
    </p:spTree>
    <p:extLst>
      <p:ext uri="{BB962C8B-B14F-4D97-AF65-F5344CB8AC3E}">
        <p14:creationId xmlns:p14="http://schemas.microsoft.com/office/powerpoint/2010/main" xmlns="" val="66090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CCFCF-C58E-476A-A615-7686982847A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/63</a:t>
            </a:r>
          </a:p>
        </p:txBody>
      </p:sp>
    </p:spTree>
    <p:extLst>
      <p:ext uri="{BB962C8B-B14F-4D97-AF65-F5344CB8AC3E}">
        <p14:creationId xmlns:p14="http://schemas.microsoft.com/office/powerpoint/2010/main" xmlns="" val="1454261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F0EED-9C3D-4365-876B-6AB85960B4A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/63</a:t>
            </a:r>
          </a:p>
        </p:txBody>
      </p:sp>
    </p:spTree>
    <p:extLst>
      <p:ext uri="{BB962C8B-B14F-4D97-AF65-F5344CB8AC3E}">
        <p14:creationId xmlns:p14="http://schemas.microsoft.com/office/powerpoint/2010/main" xmlns="" val="4198182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70C88-10EC-4928-AF9C-43346358C8A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/63</a:t>
            </a:r>
          </a:p>
        </p:txBody>
      </p:sp>
    </p:spTree>
    <p:extLst>
      <p:ext uri="{BB962C8B-B14F-4D97-AF65-F5344CB8AC3E}">
        <p14:creationId xmlns:p14="http://schemas.microsoft.com/office/powerpoint/2010/main" xmlns="" val="312028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DC1B9-7977-4F54-81AB-42A9AB070EC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/63</a:t>
            </a:r>
          </a:p>
        </p:txBody>
      </p:sp>
    </p:spTree>
    <p:extLst>
      <p:ext uri="{BB962C8B-B14F-4D97-AF65-F5344CB8AC3E}">
        <p14:creationId xmlns:p14="http://schemas.microsoft.com/office/powerpoint/2010/main" xmlns="" val="38600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A1E02-7666-4616-B4FF-B6BAE02AAF7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/63</a:t>
            </a:r>
          </a:p>
        </p:txBody>
      </p:sp>
    </p:spTree>
    <p:extLst>
      <p:ext uri="{BB962C8B-B14F-4D97-AF65-F5344CB8AC3E}">
        <p14:creationId xmlns:p14="http://schemas.microsoft.com/office/powerpoint/2010/main" xmlns="" val="261707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531F4-DDD0-4323-9A60-42291552011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/63</a:t>
            </a:r>
          </a:p>
        </p:txBody>
      </p:sp>
    </p:spTree>
    <p:extLst>
      <p:ext uri="{BB962C8B-B14F-4D97-AF65-F5344CB8AC3E}">
        <p14:creationId xmlns:p14="http://schemas.microsoft.com/office/powerpoint/2010/main" xmlns="" val="351627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67646-6EF8-42A0-B152-F2A18C5E969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/63</a:t>
            </a:r>
          </a:p>
        </p:txBody>
      </p:sp>
    </p:spTree>
    <p:extLst>
      <p:ext uri="{BB962C8B-B14F-4D97-AF65-F5344CB8AC3E}">
        <p14:creationId xmlns:p14="http://schemas.microsoft.com/office/powerpoint/2010/main" xmlns="" val="106753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C318F-6A99-477B-8190-962E2B4814A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/63</a:t>
            </a:r>
          </a:p>
        </p:txBody>
      </p:sp>
    </p:spTree>
    <p:extLst>
      <p:ext uri="{BB962C8B-B14F-4D97-AF65-F5344CB8AC3E}">
        <p14:creationId xmlns:p14="http://schemas.microsoft.com/office/powerpoint/2010/main" xmlns="" val="51607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43289-E2F6-4B4F-8E10-E1934F47FF4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/63</a:t>
            </a:r>
          </a:p>
        </p:txBody>
      </p:sp>
    </p:spTree>
    <p:extLst>
      <p:ext uri="{BB962C8B-B14F-4D97-AF65-F5344CB8AC3E}">
        <p14:creationId xmlns:p14="http://schemas.microsoft.com/office/powerpoint/2010/main" xmlns="" val="401257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DB047-4826-4BD6-A20B-C4C8206923A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/63</a:t>
            </a:r>
          </a:p>
        </p:txBody>
      </p:sp>
    </p:spTree>
    <p:extLst>
      <p:ext uri="{BB962C8B-B14F-4D97-AF65-F5344CB8AC3E}">
        <p14:creationId xmlns:p14="http://schemas.microsoft.com/office/powerpoint/2010/main" xmlns="" val="389473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7740A-7CE8-4C35-AD28-B7F6B3E8BF0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/63</a:t>
            </a:r>
          </a:p>
        </p:txBody>
      </p:sp>
    </p:spTree>
    <p:extLst>
      <p:ext uri="{BB962C8B-B14F-4D97-AF65-F5344CB8AC3E}">
        <p14:creationId xmlns:p14="http://schemas.microsoft.com/office/powerpoint/2010/main" xmlns="" val="323458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9FD7662-D4C0-4947-837F-B02CC5D9BCB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/63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黑体" pitchFamily="49" charset="-122"/>
          <a:cs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v_JULY_v/article/details/6284050" TargetMode="External"/><Relationship Id="rId2" Type="http://schemas.openxmlformats.org/officeDocument/2006/relationships/hyperlink" Target="https://blog.csdn.net/v_JULY_v/article/details/610563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JDK</a:t>
            </a:r>
            <a:r>
              <a:rPr lang="zh-CN" altLang="en-US" sz="3600" dirty="0" smtClean="0"/>
              <a:t>源码剖析与实战之红黑树</a:t>
            </a:r>
            <a:r>
              <a:rPr lang="en-US" altLang="zh-CN" sz="3600" dirty="0" smtClean="0"/>
              <a:t>TreeMap</a:t>
            </a:r>
            <a:endParaRPr lang="zh-CN" altLang="en-US" sz="3600" dirty="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43438" y="4076700"/>
            <a:ext cx="3700462" cy="1600200"/>
          </a:xfrm>
          <a:noFill/>
        </p:spPr>
        <p:txBody>
          <a:bodyPr/>
          <a:lstStyle/>
          <a:p>
            <a:pPr eaLnBrk="1" hangingPunct="1"/>
            <a:r>
              <a:rPr lang="zh-CN" altLang="en-US" sz="2400" dirty="0" smtClean="0">
                <a:ea typeface="华文新魏" pitchFamily="2" charset="-122"/>
              </a:rPr>
              <a:t>七月在线</a:t>
            </a:r>
            <a:r>
              <a:rPr lang="zh-CN" altLang="en-US" dirty="0" smtClean="0"/>
              <a:t>     </a:t>
            </a:r>
            <a:r>
              <a:rPr lang="en-US" altLang="zh-CN" dirty="0" err="1">
                <a:ea typeface="华文行楷" pitchFamily="2" charset="-122"/>
              </a:rPr>
              <a:t>k</a:t>
            </a:r>
            <a:r>
              <a:rPr lang="en-US" altLang="zh-CN" dirty="0" err="1" smtClean="0">
                <a:ea typeface="华文行楷" pitchFamily="2" charset="-122"/>
              </a:rPr>
              <a:t>osora</a:t>
            </a:r>
            <a:endParaRPr lang="zh-CN" altLang="en-US" dirty="0" smtClean="0">
              <a:ea typeface="华文行楷" pitchFamily="2" charset="-122"/>
            </a:endParaRPr>
          </a:p>
          <a:p>
            <a:pPr eaLnBrk="1" hangingPunct="1"/>
            <a:r>
              <a:rPr lang="zh-CN" altLang="en-US" dirty="0" smtClean="0"/>
              <a:t>    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归并排序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5816" y="1844824"/>
            <a:ext cx="5341620" cy="41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63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CLRS</a:t>
            </a:r>
            <a:r>
              <a:rPr lang="zh-CN" altLang="en-US" dirty="0" smtClean="0"/>
              <a:t>伪代码</a:t>
            </a:r>
            <a:r>
              <a:rPr lang="en-US" altLang="zh-CN" dirty="0" smtClean="0">
                <a:sym typeface="Wingdings" pitchFamily="2" charset="2"/>
              </a:rPr>
              <a:t>JDK</a:t>
            </a:r>
            <a:r>
              <a:rPr lang="zh-CN" altLang="en-US" dirty="0" smtClean="0">
                <a:sym typeface="Wingdings" pitchFamily="2" charset="2"/>
              </a:rPr>
              <a:t>源码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几乎行行对应！</a:t>
            </a:r>
            <a:endParaRPr lang="en-US" altLang="zh-CN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7" y="2612076"/>
            <a:ext cx="4009611" cy="18525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73" y="4496797"/>
            <a:ext cx="4178027" cy="13084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59187" y="2780928"/>
            <a:ext cx="438816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69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自顶向下</a:t>
            </a:r>
            <a:r>
              <a:rPr lang="en-US" altLang="zh-CN" dirty="0" smtClean="0"/>
              <a:t>or</a:t>
            </a:r>
            <a:r>
              <a:rPr lang="zh-CN" altLang="en-US" dirty="0" smtClean="0"/>
              <a:t>自底向上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与</a:t>
            </a:r>
            <a:r>
              <a:rPr lang="en-US" altLang="zh-CN" sz="2800" dirty="0" smtClean="0"/>
              <a:t>AVL</a:t>
            </a:r>
            <a:r>
              <a:rPr lang="zh-CN" altLang="en-US" sz="2800" dirty="0"/>
              <a:t>类似</a:t>
            </a:r>
            <a:r>
              <a:rPr lang="zh-CN" altLang="en-US" sz="2800" dirty="0" smtClean="0"/>
              <a:t>，在调整某个节点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之前，必须先保证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的左子树</a:t>
            </a:r>
            <a:r>
              <a:rPr lang="en-US" altLang="zh-CN" sz="2800" dirty="0" smtClean="0"/>
              <a:t>left</a:t>
            </a:r>
            <a:r>
              <a:rPr lang="zh-CN" altLang="en-US" sz="2800" dirty="0" smtClean="0"/>
              <a:t>、右子树</a:t>
            </a:r>
            <a:r>
              <a:rPr lang="en-US" altLang="zh-CN" sz="2800" dirty="0" smtClean="0"/>
              <a:t>right</a:t>
            </a:r>
            <a:r>
              <a:rPr lang="zh-CN" altLang="en-US" sz="2800" dirty="0" smtClean="0"/>
              <a:t>都已经是</a:t>
            </a:r>
            <a:r>
              <a:rPr lang="en-US" altLang="zh-CN" sz="2800" dirty="0" smtClean="0"/>
              <a:t>RBT</a:t>
            </a:r>
          </a:p>
          <a:p>
            <a:pPr eaLnBrk="1" hangingPunct="1"/>
            <a:r>
              <a:rPr lang="zh-CN" altLang="en-US" sz="2800" dirty="0"/>
              <a:t>多</a:t>
            </a:r>
            <a:r>
              <a:rPr lang="zh-CN" altLang="en-US" sz="2800" dirty="0" smtClean="0"/>
              <a:t>个子问题成立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>
                <a:sym typeface="Wingdings" pitchFamily="2" charset="2"/>
              </a:rPr>
              <a:t>某个总问题成立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插入调整、删除调整均是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自底向上</a:t>
            </a:r>
            <a:r>
              <a:rPr lang="en-US" altLang="zh-CN" sz="2800" dirty="0" smtClean="0"/>
              <a:t>bottom 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752" y="3789040"/>
            <a:ext cx="4464496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调整算法的递归形式的伪代码</a:t>
            </a:r>
            <a:endParaRPr lang="en-US" altLang="zh-CN" dirty="0" smtClean="0"/>
          </a:p>
          <a:p>
            <a:r>
              <a:rPr lang="en-US" altLang="zh-CN" dirty="0" smtClean="0"/>
              <a:t>function </a:t>
            </a:r>
            <a:r>
              <a:rPr lang="en-US" altLang="zh-CN" dirty="0" err="1" smtClean="0"/>
              <a:t>fixRBTPostOrder</a:t>
            </a:r>
            <a:r>
              <a:rPr lang="en-US" altLang="zh-CN" dirty="0" smtClean="0"/>
              <a:t>(Node p){</a:t>
            </a:r>
          </a:p>
          <a:p>
            <a:r>
              <a:rPr lang="en-US" altLang="zh-CN" dirty="0" smtClean="0"/>
              <a:t>    if(p!=null){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fixRBTPostOrder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p.left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fixRBTPostOrder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p.right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dealWith(p);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263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自底向上的调整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指针向上回溯</a:t>
            </a:r>
            <a:endParaRPr lang="en-US" altLang="zh-CN" sz="2800" dirty="0"/>
          </a:p>
          <a:p>
            <a:pPr eaLnBrk="1" hangingPunct="1"/>
            <a:r>
              <a:rPr lang="zh-CN" altLang="en-US" sz="2800" dirty="0" smtClean="0"/>
              <a:t>直到根节点或平衡</a:t>
            </a:r>
            <a:endParaRPr lang="en-US" altLang="zh-CN" sz="2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63673" y="1324583"/>
            <a:ext cx="4295775" cy="49339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2852936"/>
            <a:ext cx="4397693" cy="30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54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基本</a:t>
            </a:r>
            <a:r>
              <a:rPr lang="zh-CN" altLang="en-US" dirty="0" smtClean="0"/>
              <a:t>源码理解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红黑</a:t>
            </a:r>
            <a:r>
              <a:rPr lang="zh-CN" altLang="en-US" sz="2800" dirty="0" smtClean="0"/>
              <a:t>树的节点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7704" y="2669566"/>
            <a:ext cx="56864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627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基本</a:t>
            </a:r>
            <a:r>
              <a:rPr lang="zh-CN" altLang="en-US" dirty="0" smtClean="0"/>
              <a:t>源码理解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getter/setter</a:t>
            </a:r>
            <a:r>
              <a:rPr lang="zh-CN" altLang="en-US" sz="2800" dirty="0" smtClean="0"/>
              <a:t>，统一封装，避免过多的</a:t>
            </a:r>
            <a:r>
              <a:rPr lang="en-US" altLang="zh-CN" sz="2800" dirty="0" smtClean="0"/>
              <a:t>null</a:t>
            </a:r>
            <a:r>
              <a:rPr lang="zh-CN" altLang="en-US" sz="2800" dirty="0" smtClean="0"/>
              <a:t>判断</a:t>
            </a: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2291596"/>
            <a:ext cx="4930616" cy="22507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4603807"/>
            <a:ext cx="4274820" cy="18459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36096" y="2307805"/>
            <a:ext cx="3528392" cy="39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F0055"/>
                </a:solidFill>
                <a:latin typeface="Courier New"/>
              </a:rPr>
              <a:t>//</a:t>
            </a:r>
            <a:r>
              <a:rPr lang="zh-CN" altLang="en-US" b="1" dirty="0" smtClean="0">
                <a:solidFill>
                  <a:srgbClr val="7F0055"/>
                </a:solidFill>
                <a:latin typeface="Courier New"/>
              </a:rPr>
              <a:t>取得爷爷节点</a:t>
            </a:r>
            <a:endParaRPr lang="en-US" altLang="zh-CN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altLang="zh-CN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(p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==</a:t>
            </a:r>
            <a:r>
              <a:rPr lang="en-US" altLang="zh-CN" b="1" dirty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en-US" altLang="zh-CN" b="1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p.parent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==</a:t>
            </a:r>
            <a:r>
              <a:rPr lang="en-US" altLang="zh-CN" b="1" dirty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en-US" altLang="zh-CN" b="1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p.parent.parent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==</a:t>
            </a:r>
            <a:r>
              <a:rPr lang="en-US" altLang="zh-CN" b="1" dirty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en-US" altLang="zh-CN" b="1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p.parent.parent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43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辅助工具类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ReflectUtilForTreeMap.java</a:t>
            </a:r>
          </a:p>
          <a:p>
            <a:pPr eaLnBrk="1" hangingPunct="1"/>
            <a:r>
              <a:rPr lang="zh-CN" altLang="en-US" sz="2800" dirty="0" smtClean="0"/>
              <a:t>利用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反射</a:t>
            </a:r>
            <a:r>
              <a:rPr lang="zh-CN" altLang="en-US" sz="2800" dirty="0" smtClean="0"/>
              <a:t>输出</a:t>
            </a:r>
            <a:r>
              <a:rPr lang="en-US" altLang="zh-CN" sz="2800" dirty="0" smtClean="0"/>
              <a:t>map</a:t>
            </a:r>
            <a:r>
              <a:rPr lang="zh-CN" altLang="en-US" sz="2800" dirty="0" smtClean="0"/>
              <a:t>内部的变量信息，比如</a:t>
            </a:r>
            <a:r>
              <a:rPr lang="en-US" altLang="zh-CN" sz="2800" dirty="0" smtClean="0"/>
              <a:t>root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12869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依次放入一些元素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层序输出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调试</a:t>
            </a: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5292080" y="2277176"/>
            <a:ext cx="2577941" cy="3240056"/>
            <a:chOff x="5368758" y="2060848"/>
            <a:chExt cx="2577941" cy="3240056"/>
          </a:xfrm>
        </p:grpSpPr>
        <p:sp>
          <p:nvSpPr>
            <p:cNvPr id="2" name="TextBox 1"/>
            <p:cNvSpPr txBox="1"/>
            <p:nvPr/>
          </p:nvSpPr>
          <p:spPr>
            <a:xfrm>
              <a:off x="5368758" y="2924944"/>
              <a:ext cx="360040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060848"/>
              <a:ext cx="360040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83303" y="2901972"/>
              <a:ext cx="360040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</a:rPr>
                <a:t>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08015" y="3904616"/>
              <a:ext cx="360040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6659" y="3904616"/>
              <a:ext cx="360040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16665" y="4931572"/>
              <a:ext cx="360040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</a:rPr>
                <a:t>3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stCxn id="5" idx="2"/>
              <a:endCxn id="2" idx="0"/>
            </p:cNvCxnSpPr>
            <p:nvPr/>
          </p:nvCxnSpPr>
          <p:spPr>
            <a:xfrm flipH="1">
              <a:off x="5548778" y="2430180"/>
              <a:ext cx="859426" cy="49476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" idx="2"/>
              <a:endCxn id="6" idx="0"/>
            </p:cNvCxnSpPr>
            <p:nvPr/>
          </p:nvCxnSpPr>
          <p:spPr>
            <a:xfrm>
              <a:off x="6408204" y="2430180"/>
              <a:ext cx="855119" cy="4717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6" idx="2"/>
            </p:cNvCxnSpPr>
            <p:nvPr/>
          </p:nvCxnSpPr>
          <p:spPr>
            <a:xfrm flipV="1">
              <a:off x="6655743" y="3271304"/>
              <a:ext cx="607580" cy="6333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6" idx="2"/>
            </p:cNvCxnSpPr>
            <p:nvPr/>
          </p:nvCxnSpPr>
          <p:spPr>
            <a:xfrm flipH="1" flipV="1">
              <a:off x="7263323" y="3271304"/>
              <a:ext cx="522451" cy="6333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endCxn id="8" idx="2"/>
            </p:cNvCxnSpPr>
            <p:nvPr/>
          </p:nvCxnSpPr>
          <p:spPr>
            <a:xfrm flipV="1">
              <a:off x="6195860" y="4273948"/>
              <a:ext cx="492175" cy="6576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931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插入原则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若插入的节点为黑色，肯定违反性质</a:t>
            </a:r>
            <a:r>
              <a:rPr lang="en-US" altLang="zh-CN" sz="2800" dirty="0" smtClean="0"/>
              <a:t>5</a:t>
            </a:r>
          </a:p>
          <a:p>
            <a:pPr eaLnBrk="1" hangingPunct="1"/>
            <a:r>
              <a:rPr lang="zh-CN" altLang="en-US" sz="2800" dirty="0" smtClean="0"/>
              <a:t>只能插入红色节点，可能违反性质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，继续调整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805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RBT</a:t>
            </a:r>
            <a:r>
              <a:rPr lang="zh-CN" altLang="en-US" dirty="0" smtClean="0"/>
              <a:t>的插入调整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考虑插入到左子树的情况，规定如下标记：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正在处理的节点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，也叫子节点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父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节点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P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爷爷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节点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G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叔叔节点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Y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A</a:t>
            </a:r>
            <a:r>
              <a:rPr lang="en-US" altLang="zh-CN" sz="2400" baseline="-25000" dirty="0" smtClean="0">
                <a:solidFill>
                  <a:srgbClr val="000000"/>
                </a:solidFill>
                <a:sym typeface="Wingdings" pitchFamily="2" charset="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表示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黑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高为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的红黑树</a:t>
            </a:r>
            <a:endParaRPr lang="en-US" altLang="zh-CN" sz="2800" dirty="0" smtClean="0"/>
          </a:p>
          <a:p>
            <a:pPr marL="0" lvl="0" indent="0" eaLnBrk="1" hangingPunct="1">
              <a:buClr>
                <a:srgbClr val="CC0000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102" name="组合 4101"/>
          <p:cNvGrpSpPr/>
          <p:nvPr/>
        </p:nvGrpSpPr>
        <p:grpSpPr>
          <a:xfrm>
            <a:off x="5004048" y="2467260"/>
            <a:ext cx="3853054" cy="3121980"/>
            <a:chOff x="4824570" y="2467260"/>
            <a:chExt cx="3853054" cy="3121980"/>
          </a:xfrm>
        </p:grpSpPr>
        <p:grpSp>
          <p:nvGrpSpPr>
            <p:cNvPr id="4096" name="组合 4095"/>
            <p:cNvGrpSpPr/>
            <p:nvPr/>
          </p:nvGrpSpPr>
          <p:grpSpPr>
            <a:xfrm>
              <a:off x="4824570" y="2467260"/>
              <a:ext cx="3853054" cy="3121980"/>
              <a:chOff x="4517623" y="2561090"/>
              <a:chExt cx="3853054" cy="3121980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4734678" y="2561090"/>
                <a:ext cx="3239829" cy="2213100"/>
                <a:chOff x="6508015" y="2060848"/>
                <a:chExt cx="3239829" cy="221310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8060409" y="2060848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G</a:t>
                  </a:r>
                  <a:endParaRPr lang="zh-CN" alt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7083303" y="2901972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P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6508015" y="3904616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X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3" name="直接连接符 12"/>
                <p:cNvCxnSpPr>
                  <a:stCxn id="5" idx="2"/>
                  <a:endCxn id="6" idx="0"/>
                </p:cNvCxnSpPr>
                <p:nvPr/>
              </p:nvCxnSpPr>
              <p:spPr>
                <a:xfrm flipH="1">
                  <a:off x="7263323" y="2430180"/>
                  <a:ext cx="977106" cy="47179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 flipV="1">
                  <a:off x="6655743" y="3271304"/>
                  <a:ext cx="607580" cy="63331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8991631" y="2979363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Y</a:t>
                  </a:r>
                  <a:endParaRPr lang="zh-CN" altLang="en-US" dirty="0"/>
                </a:p>
              </p:txBody>
            </p:sp>
            <p:cxnSp>
              <p:nvCxnSpPr>
                <p:cNvPr id="22" name="直接连接符 21"/>
                <p:cNvCxnSpPr>
                  <a:endCxn id="5" idx="2"/>
                </p:cNvCxnSpPr>
                <p:nvPr/>
              </p:nvCxnSpPr>
              <p:spPr>
                <a:xfrm flipH="1" flipV="1">
                  <a:off x="8240429" y="2430180"/>
                  <a:ext cx="898930" cy="54918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endCxn id="6" idx="2"/>
                </p:cNvCxnSpPr>
                <p:nvPr/>
              </p:nvCxnSpPr>
              <p:spPr>
                <a:xfrm flipH="1" flipV="1">
                  <a:off x="7263323" y="3271304"/>
                  <a:ext cx="488553" cy="63331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endCxn id="21" idx="2"/>
                </p:cNvCxnSpPr>
                <p:nvPr/>
              </p:nvCxnSpPr>
              <p:spPr>
                <a:xfrm flipV="1">
                  <a:off x="8689895" y="3348695"/>
                  <a:ext cx="481756" cy="57816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>
                  <a:endCxn id="21" idx="2"/>
                </p:cNvCxnSpPr>
                <p:nvPr/>
              </p:nvCxnSpPr>
              <p:spPr>
                <a:xfrm flipH="1" flipV="1">
                  <a:off x="9171651" y="3348695"/>
                  <a:ext cx="576193" cy="57816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等腰三角形 16"/>
              <p:cNvSpPr/>
              <p:nvPr/>
            </p:nvSpPr>
            <p:spPr>
              <a:xfrm>
                <a:off x="5582367" y="4404858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>
                <a:off x="4517623" y="4786720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/>
              <p:nvPr/>
            </p:nvSpPr>
            <p:spPr>
              <a:xfrm>
                <a:off x="6520385" y="4427101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/>
              <p:cNvSpPr/>
              <p:nvPr/>
            </p:nvSpPr>
            <p:spPr>
              <a:xfrm>
                <a:off x="7578334" y="4427101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01" name="TextBox 4100"/>
            <p:cNvSpPr txBox="1"/>
            <p:nvPr/>
          </p:nvSpPr>
          <p:spPr>
            <a:xfrm>
              <a:off x="5008721" y="5214078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92471" y="4823211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35859" y="4786480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998741" y="4795057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9059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插入调整算法的正确性证明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每将节点进行染色、旋转操作，我们需要考虑：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是否会引起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左右子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树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不一致，即是否满足性质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5</a:t>
            </a: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有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无继续破坏性质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的可能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lvl="0" indent="0" eaLnBrk="1" hangingPunct="1">
              <a:buClr>
                <a:srgbClr val="CC0000"/>
              </a:buClr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26393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建堆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3808" y="1916832"/>
            <a:ext cx="4971098" cy="38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61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RBT</a:t>
            </a:r>
            <a:r>
              <a:rPr lang="zh-CN" altLang="en-US" dirty="0" smtClean="0"/>
              <a:t>的</a:t>
            </a:r>
            <a:r>
              <a:rPr lang="zh-CN" altLang="en-US" dirty="0"/>
              <a:t>插入</a:t>
            </a:r>
            <a:r>
              <a:rPr lang="zh-CN" altLang="en-US" dirty="0" smtClean="0"/>
              <a:t>调整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无需调整的情况为：</a:t>
            </a:r>
            <a:endParaRPr lang="en-US" altLang="zh-CN" sz="2400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为根节点，将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由红染黑，简称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itchFamily="2" charset="2"/>
              </a:rPr>
              <a:t>rootOver</a:t>
            </a:r>
            <a:endParaRPr lang="en-US" altLang="zh-CN" sz="20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>
                <a:solidFill>
                  <a:srgbClr val="000000"/>
                </a:solidFill>
                <a:sym typeface="Wingdings" pitchFamily="2" charset="2"/>
              </a:rPr>
              <a:t>父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节点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为黑色，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itchFamily="2" charset="2"/>
              </a:rPr>
              <a:t>BlackParentOver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，简称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itchFamily="2" charset="2"/>
              </a:rPr>
              <a:t>bpOver</a:t>
            </a:r>
            <a:endParaRPr lang="en-US" altLang="zh-CN" sz="20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仅仅需要考虑父节点</a:t>
            </a:r>
            <a:r>
              <a:rPr lang="en-US" altLang="zh-CN" sz="2400" dirty="0" smtClean="0">
                <a:solidFill>
                  <a:srgbClr val="000000"/>
                </a:solidFill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</a:rPr>
              <a:t>为红色的情形，由于性质</a:t>
            </a:r>
            <a:r>
              <a:rPr lang="en-US" altLang="zh-CN" sz="2400" dirty="0" smtClean="0">
                <a:solidFill>
                  <a:srgbClr val="000000"/>
                </a:solidFill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</a:rPr>
              <a:t>，爷爷节点</a:t>
            </a:r>
            <a:r>
              <a:rPr lang="en-US" altLang="zh-CN" sz="2400" dirty="0" smtClean="0">
                <a:solidFill>
                  <a:srgbClr val="000000"/>
                </a:solidFill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</a:rPr>
              <a:t>必定为黑色，分为三种情况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ase1: Y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为红色，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可左可右；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Y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染黑，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G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染红，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回溯至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G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case2: </a:t>
            </a: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Y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为黑色，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为右孩子；左旋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指向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，转化为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case3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ase3: </a:t>
            </a: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Y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为黑色，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为左孩子；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染黑，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G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染红，右旋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G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，结束</a:t>
            </a:r>
            <a:endParaRPr lang="en-US" altLang="zh-CN" sz="20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结论：</a:t>
            </a:r>
            <a:r>
              <a:rPr lang="en-US" altLang="zh-CN" sz="2400" dirty="0" smtClean="0">
                <a:solidFill>
                  <a:srgbClr val="000000"/>
                </a:solidFill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</a:rPr>
              <a:t>的插入调整最多旋转</a:t>
            </a:r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</a:rPr>
              <a:t>次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1067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无需调整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0000"/>
                </a:solidFill>
              </a:rPr>
              <a:t>越界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X</a:t>
            </a:r>
            <a:r>
              <a:rPr lang="zh-CN" altLang="en-US" sz="2800" dirty="0" smtClean="0">
                <a:solidFill>
                  <a:srgbClr val="000000"/>
                </a:solidFill>
              </a:rPr>
              <a:t>是根节点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>
                <a:solidFill>
                  <a:srgbClr val="000000"/>
                </a:solidFill>
              </a:rPr>
              <a:t>父</a:t>
            </a:r>
            <a:r>
              <a:rPr lang="zh-CN" altLang="en-US" sz="2800" dirty="0" smtClean="0">
                <a:solidFill>
                  <a:srgbClr val="000000"/>
                </a:solidFill>
              </a:rPr>
              <a:t>节点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的颜色为黑，必定满足性质</a:t>
            </a:r>
            <a:r>
              <a:rPr lang="en-US" altLang="zh-CN" sz="2800" dirty="0" smtClean="0">
                <a:solidFill>
                  <a:srgbClr val="000000"/>
                </a:solidFill>
              </a:rPr>
              <a:t>4</a:t>
            </a:r>
          </a:p>
          <a:p>
            <a:pPr eaLnBrk="1" hangingPunct="1"/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/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最后一步：将根节点</a:t>
            </a:r>
            <a:r>
              <a:rPr lang="en-US" altLang="zh-CN" sz="2800" dirty="0" smtClean="0">
                <a:solidFill>
                  <a:srgbClr val="000000"/>
                </a:solidFill>
              </a:rPr>
              <a:t>root</a:t>
            </a:r>
            <a:r>
              <a:rPr lang="zh-CN" altLang="en-US" sz="2800" dirty="0" smtClean="0">
                <a:solidFill>
                  <a:srgbClr val="000000"/>
                </a:solidFill>
              </a:rPr>
              <a:t>染黑</a:t>
            </a:r>
            <a:endParaRPr lang="en-US" altLang="zh-CN" sz="2800" dirty="0" smtClean="0"/>
          </a:p>
          <a:p>
            <a:pPr eaLnBrk="1" hangingPunct="1"/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3688" y="3501008"/>
            <a:ext cx="5597366" cy="3395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52170" y="5281210"/>
            <a:ext cx="3220402" cy="2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ase1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条件：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为</a:t>
            </a:r>
            <a:r>
              <a:rPr lang="en-US" altLang="zh-CN" sz="2800" dirty="0" smtClean="0">
                <a:solidFill>
                  <a:srgbClr val="000000"/>
                </a:solidFill>
              </a:rPr>
              <a:t>G</a:t>
            </a:r>
            <a:r>
              <a:rPr lang="zh-CN" altLang="en-US" sz="2800" dirty="0" smtClean="0">
                <a:solidFill>
                  <a:srgbClr val="000000"/>
                </a:solidFill>
              </a:rPr>
              <a:t>的左孩子，</a:t>
            </a:r>
            <a:r>
              <a:rPr lang="en-US" altLang="zh-CN" sz="2800" dirty="0" smtClean="0">
                <a:solidFill>
                  <a:srgbClr val="000000"/>
                </a:solidFill>
              </a:rPr>
              <a:t>Y</a:t>
            </a:r>
            <a:r>
              <a:rPr lang="zh-CN" altLang="en-US" sz="2800" dirty="0">
                <a:solidFill>
                  <a:srgbClr val="000000"/>
                </a:solidFill>
              </a:rPr>
              <a:t>为红色，</a:t>
            </a:r>
            <a:r>
              <a:rPr lang="en-US" altLang="zh-CN" sz="2800" dirty="0">
                <a:solidFill>
                  <a:srgbClr val="000000"/>
                </a:solidFill>
              </a:rPr>
              <a:t>X</a:t>
            </a:r>
            <a:r>
              <a:rPr lang="zh-CN" altLang="en-US" sz="2800" dirty="0">
                <a:solidFill>
                  <a:srgbClr val="000000"/>
                </a:solidFill>
              </a:rPr>
              <a:t>可左可</a:t>
            </a:r>
            <a:r>
              <a:rPr lang="zh-CN" altLang="en-US" sz="2800" dirty="0" smtClean="0">
                <a:solidFill>
                  <a:srgbClr val="000000"/>
                </a:solidFill>
              </a:rPr>
              <a:t>右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处理方式：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>
                <a:solidFill>
                  <a:srgbClr val="000000"/>
                </a:solidFill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</a:rPr>
              <a:t>Y</a:t>
            </a:r>
            <a:r>
              <a:rPr lang="zh-CN" altLang="en-US" sz="2800" dirty="0">
                <a:solidFill>
                  <a:srgbClr val="000000"/>
                </a:solidFill>
              </a:rPr>
              <a:t>染黑，</a:t>
            </a:r>
            <a:r>
              <a:rPr lang="en-US" altLang="zh-CN" sz="2800" dirty="0">
                <a:solidFill>
                  <a:srgbClr val="000000"/>
                </a:solidFill>
              </a:rPr>
              <a:t>G</a:t>
            </a:r>
            <a:r>
              <a:rPr lang="zh-CN" altLang="en-US" sz="2800" dirty="0">
                <a:solidFill>
                  <a:srgbClr val="000000"/>
                </a:solidFill>
              </a:rPr>
              <a:t>染红，</a:t>
            </a:r>
            <a:r>
              <a:rPr lang="en-US" altLang="zh-CN" sz="2800" dirty="0">
                <a:solidFill>
                  <a:srgbClr val="000000"/>
                </a:solidFill>
              </a:rPr>
              <a:t>X</a:t>
            </a:r>
            <a:r>
              <a:rPr lang="zh-CN" altLang="en-US" sz="2800" dirty="0">
                <a:solidFill>
                  <a:srgbClr val="000000"/>
                </a:solidFill>
              </a:rPr>
              <a:t>回溯至</a:t>
            </a:r>
            <a:r>
              <a:rPr lang="en-US" altLang="zh-CN" sz="2800" dirty="0" smtClean="0">
                <a:solidFill>
                  <a:srgbClr val="000000"/>
                </a:solidFill>
              </a:rPr>
              <a:t>G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条件简称：</a:t>
            </a:r>
            <a:r>
              <a:rPr lang="zh-CN" altLang="en-US" sz="2800" dirty="0"/>
              <a:t>红左父、红叔、红左右</a:t>
            </a:r>
            <a:r>
              <a:rPr lang="zh-CN" altLang="en-US" sz="2800" dirty="0" smtClean="0"/>
              <a:t>子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处理方式简称：父叔都变黑、爷变红、子变爷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672" y="4022669"/>
            <a:ext cx="6112192" cy="130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28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ase1</a:t>
            </a:r>
            <a:r>
              <a:rPr lang="zh-CN" altLang="en-US" dirty="0"/>
              <a:t>图解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1" hangingPunct="1">
              <a:buClr>
                <a:srgbClr val="CC0000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78876" y="2934825"/>
            <a:ext cx="4041722" cy="3158471"/>
            <a:chOff x="278876" y="2214745"/>
            <a:chExt cx="4041722" cy="3158471"/>
          </a:xfrm>
        </p:grpSpPr>
        <p:grpSp>
          <p:nvGrpSpPr>
            <p:cNvPr id="4102" name="组合 4101"/>
            <p:cNvGrpSpPr/>
            <p:nvPr/>
          </p:nvGrpSpPr>
          <p:grpSpPr>
            <a:xfrm>
              <a:off x="467544" y="2214745"/>
              <a:ext cx="3853054" cy="3158471"/>
              <a:chOff x="4824570" y="2467260"/>
              <a:chExt cx="3853054" cy="3158471"/>
            </a:xfrm>
          </p:grpSpPr>
          <p:grpSp>
            <p:nvGrpSpPr>
              <p:cNvPr id="4096" name="组合 4095"/>
              <p:cNvGrpSpPr/>
              <p:nvPr/>
            </p:nvGrpSpPr>
            <p:grpSpPr>
              <a:xfrm>
                <a:off x="4824570" y="2467260"/>
                <a:ext cx="3853054" cy="3158471"/>
                <a:chOff x="4517623" y="2561090"/>
                <a:chExt cx="3853054" cy="3158471"/>
              </a:xfrm>
            </p:grpSpPr>
            <p:grpSp>
              <p:nvGrpSpPr>
                <p:cNvPr id="19" name="组合 18"/>
                <p:cNvGrpSpPr/>
                <p:nvPr/>
              </p:nvGrpSpPr>
              <p:grpSpPr>
                <a:xfrm>
                  <a:off x="4734678" y="2561090"/>
                  <a:ext cx="3239829" cy="2213100"/>
                  <a:chOff x="6508015" y="2060848"/>
                  <a:chExt cx="3239829" cy="2213100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G</a:t>
                    </a:r>
                    <a:endParaRPr lang="zh-CN" altLang="en-US" dirty="0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083303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P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08015" y="3904616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rgbClr val="C00000"/>
                        </a:solidFill>
                      </a:rPr>
                      <a:t>X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3" name="直接连接符 12"/>
                  <p:cNvCxnSpPr>
                    <a:stCxn id="5" idx="2"/>
                    <a:endCxn id="6" idx="0"/>
                  </p:cNvCxnSpPr>
                  <p:nvPr/>
                </p:nvCxnSpPr>
                <p:spPr>
                  <a:xfrm flipH="1">
                    <a:off x="7263323" y="2430180"/>
                    <a:ext cx="977106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连接符 15"/>
                  <p:cNvCxnSpPr/>
                  <p:nvPr/>
                </p:nvCxnSpPr>
                <p:spPr>
                  <a:xfrm flipV="1">
                    <a:off x="6655743" y="3271304"/>
                    <a:ext cx="607580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991631" y="2979363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Y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22" name="直接连接符 21"/>
                  <p:cNvCxnSpPr>
                    <a:endCxn id="5" idx="2"/>
                  </p:cNvCxnSpPr>
                  <p:nvPr/>
                </p:nvCxnSpPr>
                <p:spPr>
                  <a:xfrm flipH="1" flipV="1">
                    <a:off x="8240429" y="2430180"/>
                    <a:ext cx="898930" cy="54918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>
                    <a:endCxn id="6" idx="2"/>
                  </p:cNvCxnSpPr>
                  <p:nvPr/>
                </p:nvCxnSpPr>
                <p:spPr>
                  <a:xfrm flipH="1" flipV="1">
                    <a:off x="7263323" y="3271304"/>
                    <a:ext cx="488553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>
                    <a:endCxn id="21" idx="2"/>
                  </p:cNvCxnSpPr>
                  <p:nvPr/>
                </p:nvCxnSpPr>
                <p:spPr>
                  <a:xfrm flipV="1">
                    <a:off x="8689895" y="3348695"/>
                    <a:ext cx="481756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endCxn id="21" idx="2"/>
                  </p:cNvCxnSpPr>
                  <p:nvPr/>
                </p:nvCxnSpPr>
                <p:spPr>
                  <a:xfrm flipH="1" flipV="1">
                    <a:off x="9171651" y="3348695"/>
                    <a:ext cx="576193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等腰三角形 16"/>
                <p:cNvSpPr/>
                <p:nvPr/>
              </p:nvSpPr>
              <p:spPr>
                <a:xfrm>
                  <a:off x="5582367" y="440485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等腰三角形 34"/>
                <p:cNvSpPr/>
                <p:nvPr/>
              </p:nvSpPr>
              <p:spPr>
                <a:xfrm>
                  <a:off x="4517623" y="482321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等腰三角形 36"/>
                <p:cNvSpPr/>
                <p:nvPr/>
              </p:nvSpPr>
              <p:spPr>
                <a:xfrm>
                  <a:off x="6520385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等腰三角形 39"/>
                <p:cNvSpPr/>
                <p:nvPr/>
              </p:nvSpPr>
              <p:spPr>
                <a:xfrm>
                  <a:off x="7578334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101" name="TextBox 4100"/>
              <p:cNvSpPr txBox="1"/>
              <p:nvPr/>
            </p:nvSpPr>
            <p:spPr>
              <a:xfrm>
                <a:off x="5008721" y="5214078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992471" y="4823211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B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935859" y="478648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998741" y="479505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2" name="右箭头 1"/>
            <p:cNvSpPr/>
            <p:nvPr/>
          </p:nvSpPr>
          <p:spPr>
            <a:xfrm>
              <a:off x="278876" y="4041739"/>
              <a:ext cx="328167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88024" y="3006833"/>
            <a:ext cx="3853054" cy="3158471"/>
            <a:chOff x="4788024" y="2214745"/>
            <a:chExt cx="3853054" cy="3158471"/>
          </a:xfrm>
        </p:grpSpPr>
        <p:grpSp>
          <p:nvGrpSpPr>
            <p:cNvPr id="25" name="组合 24"/>
            <p:cNvGrpSpPr/>
            <p:nvPr/>
          </p:nvGrpSpPr>
          <p:grpSpPr>
            <a:xfrm>
              <a:off x="4788024" y="2214745"/>
              <a:ext cx="3853054" cy="3158471"/>
              <a:chOff x="4824570" y="2467260"/>
              <a:chExt cx="3853054" cy="3158471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4824570" y="2467260"/>
                <a:ext cx="3853054" cy="3158471"/>
                <a:chOff x="4517623" y="2561090"/>
                <a:chExt cx="3853054" cy="3158471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4734678" y="2561090"/>
                  <a:ext cx="3239829" cy="2213100"/>
                  <a:chOff x="6508015" y="2060848"/>
                  <a:chExt cx="3239829" cy="2213100"/>
                </a:xfrm>
              </p:grpSpPr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G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7083303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P</a:t>
                    </a:r>
                    <a:endParaRPr lang="zh-CN" altLang="en-US" dirty="0"/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6508015" y="3904616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rgbClr val="C00000"/>
                        </a:solidFill>
                      </a:rPr>
                      <a:t>X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48" name="直接连接符 47"/>
                  <p:cNvCxnSpPr>
                    <a:stCxn id="42" idx="2"/>
                    <a:endCxn id="46" idx="0"/>
                  </p:cNvCxnSpPr>
                  <p:nvPr/>
                </p:nvCxnSpPr>
                <p:spPr>
                  <a:xfrm flipH="1">
                    <a:off x="7263323" y="2430180"/>
                    <a:ext cx="977106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 flipV="1">
                    <a:off x="6655743" y="3271304"/>
                    <a:ext cx="607580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8991631" y="2979363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Y</a:t>
                    </a:r>
                    <a:endParaRPr lang="zh-CN" altLang="en-US" dirty="0"/>
                  </a:p>
                </p:txBody>
              </p:sp>
              <p:cxnSp>
                <p:nvCxnSpPr>
                  <p:cNvPr id="51" name="直接连接符 50"/>
                  <p:cNvCxnSpPr>
                    <a:endCxn id="42" idx="2"/>
                  </p:cNvCxnSpPr>
                  <p:nvPr/>
                </p:nvCxnSpPr>
                <p:spPr>
                  <a:xfrm flipH="1" flipV="1">
                    <a:off x="8240429" y="2430180"/>
                    <a:ext cx="898930" cy="54918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>
                    <a:endCxn id="46" idx="2"/>
                  </p:cNvCxnSpPr>
                  <p:nvPr/>
                </p:nvCxnSpPr>
                <p:spPr>
                  <a:xfrm flipH="1" flipV="1">
                    <a:off x="7263323" y="3271304"/>
                    <a:ext cx="488553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>
                    <a:endCxn id="50" idx="2"/>
                  </p:cNvCxnSpPr>
                  <p:nvPr/>
                </p:nvCxnSpPr>
                <p:spPr>
                  <a:xfrm flipV="1">
                    <a:off x="8689895" y="3348695"/>
                    <a:ext cx="481756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>
                    <a:endCxn id="50" idx="2"/>
                  </p:cNvCxnSpPr>
                  <p:nvPr/>
                </p:nvCxnSpPr>
                <p:spPr>
                  <a:xfrm flipH="1" flipV="1">
                    <a:off x="9171651" y="3348695"/>
                    <a:ext cx="576193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等腰三角形 32"/>
                <p:cNvSpPr/>
                <p:nvPr/>
              </p:nvSpPr>
              <p:spPr>
                <a:xfrm>
                  <a:off x="5582367" y="440485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等腰三角形 33"/>
                <p:cNvSpPr/>
                <p:nvPr/>
              </p:nvSpPr>
              <p:spPr>
                <a:xfrm>
                  <a:off x="4517623" y="482321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等腰三角形 37"/>
                <p:cNvSpPr/>
                <p:nvPr/>
              </p:nvSpPr>
              <p:spPr>
                <a:xfrm>
                  <a:off x="6520385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等腰三角形 40"/>
                <p:cNvSpPr/>
                <p:nvPr/>
              </p:nvSpPr>
              <p:spPr>
                <a:xfrm>
                  <a:off x="7578334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5008721" y="5214078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992471" y="4823211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B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935859" y="478648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98741" y="479505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55" name="右箭头 54"/>
            <p:cNvSpPr/>
            <p:nvPr/>
          </p:nvSpPr>
          <p:spPr>
            <a:xfrm>
              <a:off x="6203046" y="2307078"/>
              <a:ext cx="328167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8460" y="1700808"/>
            <a:ext cx="53149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83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ase1</a:t>
            </a:r>
            <a:r>
              <a:rPr lang="zh-CN" altLang="en-US" dirty="0" smtClean="0"/>
              <a:t>的正确性证明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经过</a:t>
            </a:r>
            <a:r>
              <a:rPr lang="en-US" altLang="zh-CN" sz="2800" dirty="0" smtClean="0">
                <a:solidFill>
                  <a:srgbClr val="000000"/>
                </a:solidFill>
              </a:rPr>
              <a:t>case1</a:t>
            </a:r>
            <a:r>
              <a:rPr lang="zh-CN" altLang="en-US" sz="2800" dirty="0" smtClean="0">
                <a:solidFill>
                  <a:srgbClr val="000000"/>
                </a:solidFill>
              </a:rPr>
              <a:t>调整之后：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显然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Y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的关系均满足性质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4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P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5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Y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400" b="1" dirty="0">
                <a:solidFill>
                  <a:srgbClr val="C00000"/>
                </a:solidFill>
                <a:sym typeface="Wingdings" pitchFamily="2" charset="2"/>
              </a:rPr>
              <a:t>同时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增加了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1G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5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整个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5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是红色，可能违反性质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，需要继续调整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26504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case1</a:t>
            </a:r>
            <a:r>
              <a:rPr lang="zh-CN" altLang="en-US" dirty="0" smtClean="0"/>
              <a:t>的转化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  <a:sym typeface="Wingdings" pitchFamily="2" charset="2"/>
              </a:rPr>
              <a:t>由于</a:t>
            </a:r>
            <a:r>
              <a:rPr lang="en-US" altLang="zh-CN" sz="2800" dirty="0" smtClean="0">
                <a:solidFill>
                  <a:srgbClr val="000000"/>
                </a:solidFill>
                <a:sym typeface="Wingdings" pitchFamily="2" charset="2"/>
              </a:rPr>
              <a:t>G</a:t>
            </a:r>
            <a:r>
              <a:rPr lang="zh-CN" altLang="en-US" sz="2800" dirty="0" smtClean="0">
                <a:solidFill>
                  <a:srgbClr val="000000"/>
                </a:solidFill>
                <a:sym typeface="Wingdings" pitchFamily="2" charset="2"/>
              </a:rPr>
              <a:t>是一个红色节点，故</a:t>
            </a:r>
            <a:r>
              <a:rPr lang="en-US" altLang="zh-CN" sz="2800" dirty="0" smtClean="0">
                <a:solidFill>
                  <a:srgbClr val="000000"/>
                </a:solidFill>
                <a:sym typeface="Wingdings" pitchFamily="2" charset="2"/>
              </a:rPr>
              <a:t>case1</a:t>
            </a:r>
            <a:r>
              <a:rPr lang="zh-CN" altLang="en-US" sz="2800" dirty="0" smtClean="0">
                <a:solidFill>
                  <a:srgbClr val="000000"/>
                </a:solidFill>
                <a:sym typeface="Wingdings" pitchFamily="2" charset="2"/>
              </a:rPr>
              <a:t>可转化为：</a:t>
            </a:r>
            <a:endParaRPr lang="en-US" altLang="zh-CN" sz="28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case1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case2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case3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rootOver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，把根节点由红染黑，结束调整，此时整个红黑树的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增加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，这是</a:t>
            </a:r>
            <a:r>
              <a:rPr lang="zh-CN" altLang="en-US" sz="2400" b="1" dirty="0" smtClean="0">
                <a:solidFill>
                  <a:srgbClr val="C00000"/>
                </a:solidFill>
                <a:sym typeface="Wingdings" pitchFamily="2" charset="2"/>
              </a:rPr>
              <a:t>唯一增加</a:t>
            </a:r>
            <a:r>
              <a:rPr lang="zh-CN" altLang="en-US" sz="2400" dirty="0" smtClean="0">
                <a:sym typeface="Wingdings" pitchFamily="2" charset="2"/>
              </a:rPr>
              <a:t>整个树</a:t>
            </a:r>
            <a:r>
              <a:rPr lang="en-US" altLang="zh-CN" sz="2400" dirty="0" smtClean="0">
                <a:sym typeface="Wingdings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的情形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28268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条件：</a:t>
            </a:r>
            <a:r>
              <a:rPr lang="en-US" altLang="zh-CN" sz="2800" dirty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  <a:sym typeface="Wingdings" pitchFamily="2" charset="2"/>
              </a:rPr>
              <a:t>为</a:t>
            </a:r>
            <a:r>
              <a:rPr lang="en-US" altLang="zh-CN" sz="2800" dirty="0" smtClean="0">
                <a:solidFill>
                  <a:srgbClr val="000000"/>
                </a:solidFill>
                <a:sym typeface="Wingdings" pitchFamily="2" charset="2"/>
              </a:rPr>
              <a:t>G</a:t>
            </a:r>
            <a:r>
              <a:rPr lang="zh-CN" altLang="en-US" sz="2800" dirty="0" smtClean="0">
                <a:solidFill>
                  <a:srgbClr val="000000"/>
                </a:solidFill>
                <a:sym typeface="Wingdings" pitchFamily="2" charset="2"/>
              </a:rPr>
              <a:t>的左孩子，</a:t>
            </a:r>
            <a:r>
              <a:rPr lang="en-US" altLang="zh-CN" sz="2800" dirty="0" smtClean="0">
                <a:solidFill>
                  <a:srgbClr val="000000"/>
                </a:solidFill>
                <a:sym typeface="Wingdings" pitchFamily="2" charset="2"/>
              </a:rPr>
              <a:t>Y</a:t>
            </a:r>
            <a:r>
              <a:rPr lang="zh-CN" altLang="en-US" sz="2800" dirty="0">
                <a:solidFill>
                  <a:srgbClr val="000000"/>
                </a:solidFill>
                <a:sym typeface="Wingdings" pitchFamily="2" charset="2"/>
              </a:rPr>
              <a:t>为黑色，</a:t>
            </a:r>
            <a:r>
              <a:rPr lang="en-US" altLang="zh-CN" sz="2800" dirty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800" dirty="0" smtClean="0">
                <a:solidFill>
                  <a:srgbClr val="000000"/>
                </a:solidFill>
                <a:sym typeface="Wingdings" pitchFamily="2" charset="2"/>
              </a:rPr>
              <a:t>为右</a:t>
            </a:r>
            <a:r>
              <a:rPr lang="zh-CN" altLang="en-US" sz="2800" dirty="0">
                <a:solidFill>
                  <a:srgbClr val="000000"/>
                </a:solidFill>
                <a:sym typeface="Wingdings" pitchFamily="2" charset="2"/>
              </a:rPr>
              <a:t>孩子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处理</a:t>
            </a:r>
            <a:r>
              <a:rPr lang="zh-CN" altLang="en-US" sz="2800" dirty="0">
                <a:solidFill>
                  <a:srgbClr val="000000"/>
                </a:solidFill>
              </a:rPr>
              <a:t>方式：左旋</a:t>
            </a:r>
            <a:r>
              <a:rPr lang="en-US" altLang="zh-CN" sz="2800" dirty="0">
                <a:solidFill>
                  <a:srgbClr val="000000"/>
                </a:solidFill>
              </a:rPr>
              <a:t>P</a:t>
            </a:r>
            <a:r>
              <a:rPr lang="zh-CN" altLang="en-US" sz="2800" dirty="0">
                <a:solidFill>
                  <a:srgbClr val="000000"/>
                </a:solidFill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</a:rPr>
              <a:t>X</a:t>
            </a:r>
            <a:r>
              <a:rPr lang="zh-CN" altLang="en-US" sz="2800" dirty="0">
                <a:solidFill>
                  <a:srgbClr val="000000"/>
                </a:solidFill>
              </a:rPr>
              <a:t>指向</a:t>
            </a:r>
            <a:r>
              <a:rPr lang="en-US" altLang="zh-CN" sz="2800" dirty="0">
                <a:solidFill>
                  <a:srgbClr val="000000"/>
                </a:solidFill>
              </a:rPr>
              <a:t>P</a:t>
            </a:r>
            <a:r>
              <a:rPr lang="zh-CN" altLang="en-US" sz="2800" dirty="0">
                <a:solidFill>
                  <a:srgbClr val="000000"/>
                </a:solidFill>
              </a:rPr>
              <a:t>，转化为</a:t>
            </a:r>
            <a:r>
              <a:rPr lang="en-US" altLang="zh-CN" sz="2800" dirty="0" smtClean="0">
                <a:solidFill>
                  <a:srgbClr val="000000"/>
                </a:solidFill>
              </a:rPr>
              <a:t>case3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条件简称：红左父，黑叔，红右子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处理方式简称：左旋</a:t>
            </a:r>
            <a:r>
              <a:rPr lang="zh-CN" altLang="en-US" sz="2800" dirty="0">
                <a:solidFill>
                  <a:srgbClr val="000000"/>
                </a:solidFill>
              </a:rPr>
              <a:t>父</a:t>
            </a:r>
            <a:r>
              <a:rPr lang="zh-CN" altLang="en-US" sz="2800" dirty="0" smtClean="0">
                <a:solidFill>
                  <a:srgbClr val="000000"/>
                </a:solidFill>
              </a:rPr>
              <a:t>、子变父、变为</a:t>
            </a:r>
            <a:r>
              <a:rPr lang="en-US" altLang="zh-CN" sz="2800" dirty="0" smtClean="0">
                <a:solidFill>
                  <a:srgbClr val="000000"/>
                </a:solidFill>
              </a:rPr>
              <a:t>case3</a:t>
            </a:r>
          </a:p>
          <a:p>
            <a:pPr eaLnBrk="1" hangingPunct="1"/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5776" y="4420537"/>
            <a:ext cx="4315778" cy="9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33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</a:t>
            </a:r>
            <a:r>
              <a:rPr lang="zh-CN" altLang="en-US" dirty="0" smtClean="0"/>
              <a:t>图解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1" hangingPunct="1">
              <a:buClr>
                <a:srgbClr val="CC0000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78876" y="2526044"/>
            <a:ext cx="3938127" cy="3639260"/>
            <a:chOff x="278876" y="2214745"/>
            <a:chExt cx="4041722" cy="3662527"/>
          </a:xfrm>
        </p:grpSpPr>
        <p:grpSp>
          <p:nvGrpSpPr>
            <p:cNvPr id="4102" name="组合 4101"/>
            <p:cNvGrpSpPr/>
            <p:nvPr/>
          </p:nvGrpSpPr>
          <p:grpSpPr>
            <a:xfrm>
              <a:off x="467544" y="2214745"/>
              <a:ext cx="3853054" cy="3662527"/>
              <a:chOff x="4824570" y="2467260"/>
              <a:chExt cx="3853054" cy="3662527"/>
            </a:xfrm>
          </p:grpSpPr>
          <p:grpSp>
            <p:nvGrpSpPr>
              <p:cNvPr id="4096" name="组合 4095"/>
              <p:cNvGrpSpPr/>
              <p:nvPr/>
            </p:nvGrpSpPr>
            <p:grpSpPr>
              <a:xfrm>
                <a:off x="4824570" y="2467260"/>
                <a:ext cx="3853054" cy="3662527"/>
                <a:chOff x="4517623" y="2561090"/>
                <a:chExt cx="3853054" cy="3662527"/>
              </a:xfrm>
            </p:grpSpPr>
            <p:grpSp>
              <p:nvGrpSpPr>
                <p:cNvPr id="19" name="组合 18"/>
                <p:cNvGrpSpPr/>
                <p:nvPr/>
              </p:nvGrpSpPr>
              <p:grpSpPr>
                <a:xfrm>
                  <a:off x="4913795" y="2561090"/>
                  <a:ext cx="3060712" cy="2766177"/>
                  <a:chOff x="6687132" y="2060848"/>
                  <a:chExt cx="3060712" cy="2766177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G</a:t>
                    </a:r>
                    <a:endParaRPr lang="zh-CN" altLang="en-US" dirty="0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083303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P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574417" y="3926859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rgbClr val="C00000"/>
                        </a:solidFill>
                      </a:rPr>
                      <a:t>X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3" name="直接连接符 12"/>
                  <p:cNvCxnSpPr>
                    <a:stCxn id="5" idx="2"/>
                    <a:endCxn id="6" idx="0"/>
                  </p:cNvCxnSpPr>
                  <p:nvPr/>
                </p:nvCxnSpPr>
                <p:spPr>
                  <a:xfrm flipH="1">
                    <a:off x="7263323" y="2430180"/>
                    <a:ext cx="977106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连接符 15"/>
                  <p:cNvCxnSpPr>
                    <a:stCxn id="17" idx="0"/>
                  </p:cNvCxnSpPr>
                  <p:nvPr/>
                </p:nvCxnSpPr>
                <p:spPr>
                  <a:xfrm flipV="1">
                    <a:off x="6687132" y="3271304"/>
                    <a:ext cx="576191" cy="61961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991631" y="2979363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Y</a:t>
                    </a:r>
                    <a:endParaRPr lang="zh-CN" altLang="en-US" dirty="0"/>
                  </a:p>
                </p:txBody>
              </p:sp>
              <p:cxnSp>
                <p:nvCxnSpPr>
                  <p:cNvPr id="22" name="直接连接符 21"/>
                  <p:cNvCxnSpPr>
                    <a:endCxn id="5" idx="2"/>
                  </p:cNvCxnSpPr>
                  <p:nvPr/>
                </p:nvCxnSpPr>
                <p:spPr>
                  <a:xfrm flipH="1" flipV="1">
                    <a:off x="8240429" y="2430180"/>
                    <a:ext cx="898930" cy="54918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>
                    <a:endCxn id="6" idx="2"/>
                  </p:cNvCxnSpPr>
                  <p:nvPr/>
                </p:nvCxnSpPr>
                <p:spPr>
                  <a:xfrm flipH="1" flipV="1">
                    <a:off x="7263323" y="3271304"/>
                    <a:ext cx="488553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>
                    <a:endCxn id="21" idx="2"/>
                  </p:cNvCxnSpPr>
                  <p:nvPr/>
                </p:nvCxnSpPr>
                <p:spPr>
                  <a:xfrm flipV="1">
                    <a:off x="8689895" y="3348695"/>
                    <a:ext cx="481756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endCxn id="21" idx="2"/>
                  </p:cNvCxnSpPr>
                  <p:nvPr/>
                </p:nvCxnSpPr>
                <p:spPr>
                  <a:xfrm flipH="1" flipV="1">
                    <a:off x="9171651" y="3348695"/>
                    <a:ext cx="576193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>
                    <a:stCxn id="8" idx="2"/>
                    <a:endCxn id="56" idx="0"/>
                  </p:cNvCxnSpPr>
                  <p:nvPr/>
                </p:nvCxnSpPr>
                <p:spPr>
                  <a:xfrm flipH="1">
                    <a:off x="7282551" y="4296191"/>
                    <a:ext cx="471886" cy="47193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>
                    <a:stCxn id="8" idx="2"/>
                    <a:endCxn id="35" idx="0"/>
                  </p:cNvCxnSpPr>
                  <p:nvPr/>
                </p:nvCxnSpPr>
                <p:spPr>
                  <a:xfrm>
                    <a:off x="7754437" y="4296191"/>
                    <a:ext cx="444608" cy="53083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等腰三角形 16"/>
                <p:cNvSpPr/>
                <p:nvPr/>
              </p:nvSpPr>
              <p:spPr>
                <a:xfrm>
                  <a:off x="4517623" y="439116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等腰三角形 34"/>
                <p:cNvSpPr/>
                <p:nvPr/>
              </p:nvSpPr>
              <p:spPr>
                <a:xfrm>
                  <a:off x="6029536" y="5327267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等腰三角形 36"/>
                <p:cNvSpPr/>
                <p:nvPr/>
              </p:nvSpPr>
              <p:spPr>
                <a:xfrm>
                  <a:off x="6520385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等腰三角形 39"/>
                <p:cNvSpPr/>
                <p:nvPr/>
              </p:nvSpPr>
              <p:spPr>
                <a:xfrm>
                  <a:off x="7578334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等腰三角形 55"/>
                <p:cNvSpPr/>
                <p:nvPr/>
              </p:nvSpPr>
              <p:spPr>
                <a:xfrm>
                  <a:off x="5113042" y="5268372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101" name="TextBox 4100"/>
              <p:cNvSpPr txBox="1"/>
              <p:nvPr/>
            </p:nvSpPr>
            <p:spPr>
              <a:xfrm>
                <a:off x="6445914" y="566363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964069" y="4673822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935859" y="478648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998741" y="479505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502502" y="562271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2" name="右箭头 1"/>
            <p:cNvSpPr/>
            <p:nvPr/>
          </p:nvSpPr>
          <p:spPr>
            <a:xfrm>
              <a:off x="278876" y="4041739"/>
              <a:ext cx="328167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239300" y="2526044"/>
            <a:ext cx="4149124" cy="3639260"/>
            <a:chOff x="4239300" y="2214745"/>
            <a:chExt cx="4401778" cy="3823926"/>
          </a:xfrm>
        </p:grpSpPr>
        <p:grpSp>
          <p:nvGrpSpPr>
            <p:cNvPr id="25" name="组合 24"/>
            <p:cNvGrpSpPr/>
            <p:nvPr/>
          </p:nvGrpSpPr>
          <p:grpSpPr>
            <a:xfrm>
              <a:off x="4239300" y="2214745"/>
              <a:ext cx="4401778" cy="3823926"/>
              <a:chOff x="4275846" y="2467260"/>
              <a:chExt cx="4401778" cy="3823926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4275846" y="2467260"/>
                <a:ext cx="4401778" cy="3823926"/>
                <a:chOff x="3968899" y="2561090"/>
                <a:chExt cx="4401778" cy="3823926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4365071" y="2561090"/>
                  <a:ext cx="3609436" cy="2927576"/>
                  <a:chOff x="6138408" y="2060848"/>
                  <a:chExt cx="3609436" cy="2927576"/>
                </a:xfrm>
              </p:grpSpPr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G</a:t>
                    </a:r>
                    <a:endParaRPr lang="zh-CN" altLang="en-US" dirty="0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7083303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rgbClr val="C00000"/>
                        </a:solidFill>
                      </a:rPr>
                      <a:t>X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6508015" y="3904616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P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48" name="直接连接符 47"/>
                  <p:cNvCxnSpPr>
                    <a:stCxn id="42" idx="2"/>
                    <a:endCxn id="46" idx="0"/>
                  </p:cNvCxnSpPr>
                  <p:nvPr/>
                </p:nvCxnSpPr>
                <p:spPr>
                  <a:xfrm flipH="1">
                    <a:off x="7263323" y="2430180"/>
                    <a:ext cx="977106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 flipV="1">
                    <a:off x="6655743" y="3271304"/>
                    <a:ext cx="607580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8991631" y="2979363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Y</a:t>
                    </a:r>
                    <a:endParaRPr lang="zh-CN" altLang="en-US" dirty="0"/>
                  </a:p>
                </p:txBody>
              </p:sp>
              <p:cxnSp>
                <p:nvCxnSpPr>
                  <p:cNvPr id="51" name="直接连接符 50"/>
                  <p:cNvCxnSpPr>
                    <a:endCxn id="42" idx="2"/>
                  </p:cNvCxnSpPr>
                  <p:nvPr/>
                </p:nvCxnSpPr>
                <p:spPr>
                  <a:xfrm flipH="1" flipV="1">
                    <a:off x="8240429" y="2430180"/>
                    <a:ext cx="898930" cy="54918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>
                    <a:endCxn id="46" idx="2"/>
                  </p:cNvCxnSpPr>
                  <p:nvPr/>
                </p:nvCxnSpPr>
                <p:spPr>
                  <a:xfrm flipH="1" flipV="1">
                    <a:off x="7263323" y="3271304"/>
                    <a:ext cx="488553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>
                    <a:endCxn id="50" idx="2"/>
                  </p:cNvCxnSpPr>
                  <p:nvPr/>
                </p:nvCxnSpPr>
                <p:spPr>
                  <a:xfrm flipV="1">
                    <a:off x="8689895" y="3348695"/>
                    <a:ext cx="481756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>
                    <a:endCxn id="50" idx="2"/>
                  </p:cNvCxnSpPr>
                  <p:nvPr/>
                </p:nvCxnSpPr>
                <p:spPr>
                  <a:xfrm flipH="1" flipV="1">
                    <a:off x="9171651" y="3348695"/>
                    <a:ext cx="576193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/>
                  <p:cNvCxnSpPr>
                    <a:endCxn id="47" idx="2"/>
                  </p:cNvCxnSpPr>
                  <p:nvPr/>
                </p:nvCxnSpPr>
                <p:spPr>
                  <a:xfrm flipV="1">
                    <a:off x="6138408" y="4273948"/>
                    <a:ext cx="549627" cy="714476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/>
                  <p:cNvCxnSpPr>
                    <a:endCxn id="47" idx="2"/>
                  </p:cNvCxnSpPr>
                  <p:nvPr/>
                </p:nvCxnSpPr>
                <p:spPr>
                  <a:xfrm flipH="1" flipV="1">
                    <a:off x="6688035" y="4273948"/>
                    <a:ext cx="481958" cy="714476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等腰三角形 32"/>
                <p:cNvSpPr/>
                <p:nvPr/>
              </p:nvSpPr>
              <p:spPr>
                <a:xfrm>
                  <a:off x="5582367" y="440485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等腰三角形 33"/>
                <p:cNvSpPr/>
                <p:nvPr/>
              </p:nvSpPr>
              <p:spPr>
                <a:xfrm>
                  <a:off x="3968899" y="547452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等腰三角形 37"/>
                <p:cNvSpPr/>
                <p:nvPr/>
              </p:nvSpPr>
              <p:spPr>
                <a:xfrm>
                  <a:off x="6520385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等腰三角形 40"/>
                <p:cNvSpPr/>
                <p:nvPr/>
              </p:nvSpPr>
              <p:spPr>
                <a:xfrm>
                  <a:off x="7578334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等腰三角形 59"/>
                <p:cNvSpPr/>
                <p:nvPr/>
              </p:nvSpPr>
              <p:spPr>
                <a:xfrm>
                  <a:off x="4996909" y="5488666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4459997" y="5865392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992471" y="4823211"/>
                <a:ext cx="575289" cy="388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935859" y="4786480"/>
                <a:ext cx="575289" cy="388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98741" y="4795057"/>
                <a:ext cx="575289" cy="388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488007" y="5879533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55" name="右箭头 54"/>
            <p:cNvSpPr/>
            <p:nvPr/>
          </p:nvSpPr>
          <p:spPr>
            <a:xfrm>
              <a:off x="4582118" y="4150846"/>
              <a:ext cx="328167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02559" y="1772816"/>
            <a:ext cx="37528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02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</a:t>
            </a:r>
            <a:r>
              <a:rPr lang="zh-CN" altLang="en-US" dirty="0" smtClean="0"/>
              <a:t>的正确性证明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经过</a:t>
            </a:r>
            <a:r>
              <a:rPr lang="en-US" altLang="zh-CN" sz="2800" dirty="0" smtClean="0">
                <a:solidFill>
                  <a:srgbClr val="000000"/>
                </a:solidFill>
              </a:rPr>
              <a:t>case2</a:t>
            </a:r>
            <a:r>
              <a:rPr lang="zh-CN" altLang="en-US" sz="2800" dirty="0" smtClean="0">
                <a:solidFill>
                  <a:srgbClr val="000000"/>
                </a:solidFill>
              </a:rPr>
              <a:t>调整之后：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左右子树的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P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5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左右子树的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5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Y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均未改变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G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5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整个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5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的关系任然违反性质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，需要继续调整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36694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</a:t>
            </a:r>
            <a:r>
              <a:rPr lang="zh-CN" altLang="en-US" dirty="0" smtClean="0"/>
              <a:t>的转化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sym typeface="Wingdings" pitchFamily="2" charset="2"/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  <a:sym typeface="Wingdings" pitchFamily="2" charset="2"/>
              </a:rPr>
              <a:t>ase2</a:t>
            </a:r>
            <a:r>
              <a:rPr lang="zh-CN" altLang="en-US" sz="2800" dirty="0" smtClean="0">
                <a:solidFill>
                  <a:srgbClr val="000000"/>
                </a:solidFill>
                <a:sym typeface="Wingdings" pitchFamily="2" charset="2"/>
              </a:rPr>
              <a:t>只能转化为</a:t>
            </a:r>
            <a:r>
              <a:rPr lang="en-US" altLang="zh-CN" sz="2800" dirty="0" smtClean="0">
                <a:solidFill>
                  <a:srgbClr val="000000"/>
                </a:solidFill>
                <a:sym typeface="Wingdings" pitchFamily="2" charset="2"/>
              </a:rPr>
              <a:t>case3</a:t>
            </a:r>
          </a:p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sym typeface="Wingdings" pitchFamily="2" charset="2"/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  <a:sym typeface="Wingdings" pitchFamily="2" charset="2"/>
              </a:rPr>
              <a:t>ase2</a:t>
            </a:r>
            <a:r>
              <a:rPr lang="zh-CN" altLang="en-US" sz="2800" dirty="0" smtClean="0">
                <a:solidFill>
                  <a:srgbClr val="000000"/>
                </a:solidFill>
                <a:sym typeface="Wingdings" pitchFamily="2" charset="2"/>
              </a:rPr>
              <a:t>不会引起</a:t>
            </a:r>
            <a:r>
              <a:rPr lang="en-US" altLang="zh-CN" sz="2800" dirty="0" smtClean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800" dirty="0" smtClean="0">
                <a:solidFill>
                  <a:srgbClr val="000000"/>
                </a:solidFill>
                <a:sym typeface="Wingdings" pitchFamily="2" charset="2"/>
              </a:rPr>
              <a:t>增加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15577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RBT</a:t>
            </a:r>
            <a:r>
              <a:rPr lang="zh-CN" altLang="en-US" dirty="0" smtClean="0"/>
              <a:t>插入调整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 smtClean="0"/>
              <a:t>对应</a:t>
            </a:r>
            <a:r>
              <a:rPr lang="en-US" altLang="zh-CN" sz="3200" dirty="0" smtClean="0"/>
              <a:t>CLRS</a:t>
            </a:r>
            <a:endParaRPr lang="en-US" altLang="zh-CN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7704" y="2420888"/>
            <a:ext cx="55816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864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case3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条件：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为</a:t>
            </a:r>
            <a:r>
              <a:rPr lang="en-US" altLang="zh-CN" sz="2800" dirty="0" smtClean="0">
                <a:solidFill>
                  <a:srgbClr val="000000"/>
                </a:solidFill>
              </a:rPr>
              <a:t>G</a:t>
            </a:r>
            <a:r>
              <a:rPr lang="zh-CN" altLang="en-US" sz="2800" dirty="0" smtClean="0">
                <a:solidFill>
                  <a:srgbClr val="000000"/>
                </a:solidFill>
              </a:rPr>
              <a:t>的左孩子，</a:t>
            </a:r>
            <a:r>
              <a:rPr lang="en-US" altLang="zh-CN" sz="2800" dirty="0" smtClean="0">
                <a:solidFill>
                  <a:srgbClr val="000000"/>
                </a:solidFill>
                <a:sym typeface="Wingdings" pitchFamily="2" charset="2"/>
              </a:rPr>
              <a:t>Y</a:t>
            </a:r>
            <a:r>
              <a:rPr lang="zh-CN" altLang="en-US" sz="2800" dirty="0">
                <a:solidFill>
                  <a:srgbClr val="000000"/>
                </a:solidFill>
                <a:sym typeface="Wingdings" pitchFamily="2" charset="2"/>
              </a:rPr>
              <a:t>为黑色，</a:t>
            </a:r>
            <a:r>
              <a:rPr lang="en-US" altLang="zh-CN" sz="2800" dirty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800" dirty="0" smtClean="0">
                <a:solidFill>
                  <a:srgbClr val="000000"/>
                </a:solidFill>
                <a:sym typeface="Wingdings" pitchFamily="2" charset="2"/>
              </a:rPr>
              <a:t>为左孩子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处理</a:t>
            </a:r>
            <a:r>
              <a:rPr lang="zh-CN" altLang="en-US" sz="2800" dirty="0">
                <a:solidFill>
                  <a:srgbClr val="000000"/>
                </a:solidFill>
              </a:rPr>
              <a:t>方式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>
                <a:solidFill>
                  <a:srgbClr val="000000"/>
                </a:solidFill>
              </a:rPr>
              <a:t>染</a:t>
            </a:r>
            <a:r>
              <a:rPr lang="zh-CN" altLang="en-US" sz="2800" dirty="0" smtClean="0">
                <a:solidFill>
                  <a:srgbClr val="000000"/>
                </a:solidFill>
              </a:rPr>
              <a:t>黑，</a:t>
            </a:r>
            <a:r>
              <a:rPr lang="en-US" altLang="zh-CN" sz="2800" dirty="0" smtClean="0">
                <a:solidFill>
                  <a:srgbClr val="000000"/>
                </a:solidFill>
              </a:rPr>
              <a:t>G</a:t>
            </a:r>
            <a:r>
              <a:rPr lang="zh-CN" altLang="en-US" sz="2800" dirty="0" smtClean="0">
                <a:solidFill>
                  <a:srgbClr val="000000"/>
                </a:solidFill>
              </a:rPr>
              <a:t>染红，右旋</a:t>
            </a:r>
            <a:r>
              <a:rPr lang="en-US" altLang="zh-CN" sz="2800" dirty="0" smtClean="0">
                <a:solidFill>
                  <a:srgbClr val="000000"/>
                </a:solidFill>
              </a:rPr>
              <a:t>G</a:t>
            </a:r>
            <a:r>
              <a:rPr lang="zh-CN" altLang="en-US" sz="2800" dirty="0" smtClean="0">
                <a:solidFill>
                  <a:srgbClr val="000000"/>
                </a:solidFill>
              </a:rPr>
              <a:t>，结束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条件简称：红左父，黑叔，红左子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处理方式简称：父变黑、爷变红、右旋爷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4317300"/>
            <a:ext cx="4228148" cy="6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27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case3</a:t>
            </a:r>
            <a:r>
              <a:rPr lang="zh-CN" altLang="en-US" dirty="0" smtClean="0"/>
              <a:t>图解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1" hangingPunct="1">
              <a:buClr>
                <a:srgbClr val="CC0000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89803" y="2341378"/>
            <a:ext cx="4401778" cy="3823926"/>
            <a:chOff x="4239300" y="2214745"/>
            <a:chExt cx="4401778" cy="3823926"/>
          </a:xfrm>
        </p:grpSpPr>
        <p:grpSp>
          <p:nvGrpSpPr>
            <p:cNvPr id="25" name="组合 24"/>
            <p:cNvGrpSpPr/>
            <p:nvPr/>
          </p:nvGrpSpPr>
          <p:grpSpPr>
            <a:xfrm>
              <a:off x="4239300" y="2214745"/>
              <a:ext cx="4401778" cy="3823926"/>
              <a:chOff x="4275846" y="2467260"/>
              <a:chExt cx="4401778" cy="3823926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4275846" y="2467260"/>
                <a:ext cx="4401778" cy="3823926"/>
                <a:chOff x="3968899" y="2561090"/>
                <a:chExt cx="4401778" cy="3823926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4365071" y="2561090"/>
                  <a:ext cx="3609436" cy="2927576"/>
                  <a:chOff x="6138408" y="2060848"/>
                  <a:chExt cx="3609436" cy="2927576"/>
                </a:xfrm>
              </p:grpSpPr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G</a:t>
                    </a:r>
                    <a:endParaRPr lang="zh-CN" altLang="en-US" dirty="0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7083303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P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6508015" y="3904616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rgbClr val="C00000"/>
                        </a:solidFill>
                      </a:rPr>
                      <a:t>X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48" name="直接连接符 47"/>
                  <p:cNvCxnSpPr>
                    <a:stCxn id="42" idx="2"/>
                    <a:endCxn id="46" idx="0"/>
                  </p:cNvCxnSpPr>
                  <p:nvPr/>
                </p:nvCxnSpPr>
                <p:spPr>
                  <a:xfrm flipH="1">
                    <a:off x="7263323" y="2430180"/>
                    <a:ext cx="977106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 flipV="1">
                    <a:off x="6655743" y="3271304"/>
                    <a:ext cx="607580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8991631" y="2979363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Y</a:t>
                    </a:r>
                    <a:endParaRPr lang="zh-CN" altLang="en-US" dirty="0"/>
                  </a:p>
                </p:txBody>
              </p:sp>
              <p:cxnSp>
                <p:nvCxnSpPr>
                  <p:cNvPr id="51" name="直接连接符 50"/>
                  <p:cNvCxnSpPr>
                    <a:endCxn id="42" idx="2"/>
                  </p:cNvCxnSpPr>
                  <p:nvPr/>
                </p:nvCxnSpPr>
                <p:spPr>
                  <a:xfrm flipH="1" flipV="1">
                    <a:off x="8240429" y="2430180"/>
                    <a:ext cx="898930" cy="54918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>
                    <a:endCxn id="46" idx="2"/>
                  </p:cNvCxnSpPr>
                  <p:nvPr/>
                </p:nvCxnSpPr>
                <p:spPr>
                  <a:xfrm flipH="1" flipV="1">
                    <a:off x="7263323" y="3271304"/>
                    <a:ext cx="488553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>
                    <a:endCxn id="50" idx="2"/>
                  </p:cNvCxnSpPr>
                  <p:nvPr/>
                </p:nvCxnSpPr>
                <p:spPr>
                  <a:xfrm flipV="1">
                    <a:off x="8689895" y="3348695"/>
                    <a:ext cx="481756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>
                    <a:endCxn id="50" idx="2"/>
                  </p:cNvCxnSpPr>
                  <p:nvPr/>
                </p:nvCxnSpPr>
                <p:spPr>
                  <a:xfrm flipH="1" flipV="1">
                    <a:off x="9171651" y="3348695"/>
                    <a:ext cx="576193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/>
                  <p:cNvCxnSpPr>
                    <a:endCxn id="47" idx="2"/>
                  </p:cNvCxnSpPr>
                  <p:nvPr/>
                </p:nvCxnSpPr>
                <p:spPr>
                  <a:xfrm flipV="1">
                    <a:off x="6138408" y="4273948"/>
                    <a:ext cx="549627" cy="714476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/>
                  <p:cNvCxnSpPr>
                    <a:endCxn id="47" idx="2"/>
                  </p:cNvCxnSpPr>
                  <p:nvPr/>
                </p:nvCxnSpPr>
                <p:spPr>
                  <a:xfrm flipH="1" flipV="1">
                    <a:off x="6688035" y="4273948"/>
                    <a:ext cx="481958" cy="714476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等腰三角形 32"/>
                <p:cNvSpPr/>
                <p:nvPr/>
              </p:nvSpPr>
              <p:spPr>
                <a:xfrm>
                  <a:off x="5582367" y="440485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等腰三角形 33"/>
                <p:cNvSpPr/>
                <p:nvPr/>
              </p:nvSpPr>
              <p:spPr>
                <a:xfrm>
                  <a:off x="3968899" y="547452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等腰三角形 37"/>
                <p:cNvSpPr/>
                <p:nvPr/>
              </p:nvSpPr>
              <p:spPr>
                <a:xfrm>
                  <a:off x="6520385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等腰三角形 40"/>
                <p:cNvSpPr/>
                <p:nvPr/>
              </p:nvSpPr>
              <p:spPr>
                <a:xfrm>
                  <a:off x="7578334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等腰三角形 59"/>
                <p:cNvSpPr/>
                <p:nvPr/>
              </p:nvSpPr>
              <p:spPr>
                <a:xfrm>
                  <a:off x="4996909" y="5488666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4459997" y="5865392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992471" y="4823211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935859" y="478648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98741" y="479505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488007" y="5879533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55" name="右箭头 54"/>
            <p:cNvSpPr/>
            <p:nvPr/>
          </p:nvSpPr>
          <p:spPr>
            <a:xfrm>
              <a:off x="4582118" y="4150846"/>
              <a:ext cx="328167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609259" y="2692755"/>
            <a:ext cx="4372010" cy="3472549"/>
            <a:chOff x="4776300" y="2467260"/>
            <a:chExt cx="4372010" cy="3472549"/>
          </a:xfrm>
        </p:grpSpPr>
        <p:grpSp>
          <p:nvGrpSpPr>
            <p:cNvPr id="67" name="组合 66"/>
            <p:cNvGrpSpPr/>
            <p:nvPr/>
          </p:nvGrpSpPr>
          <p:grpSpPr>
            <a:xfrm>
              <a:off x="4776300" y="2467260"/>
              <a:ext cx="4372010" cy="3472549"/>
              <a:chOff x="4469353" y="2561090"/>
              <a:chExt cx="4372010" cy="3472549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4865525" y="2561090"/>
                <a:ext cx="3599017" cy="2580757"/>
                <a:chOff x="6638862" y="2060848"/>
                <a:chExt cx="3599017" cy="2580757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8060409" y="2060848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P</a:t>
                  </a:r>
                  <a:endParaRPr lang="zh-CN" altLang="en-US" dirty="0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9041419" y="2914403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G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7008469" y="2881159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X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2" name="直接连接符 81"/>
                <p:cNvCxnSpPr>
                  <a:stCxn id="79" idx="2"/>
                  <a:endCxn id="80" idx="0"/>
                </p:cNvCxnSpPr>
                <p:nvPr/>
              </p:nvCxnSpPr>
              <p:spPr>
                <a:xfrm>
                  <a:off x="8240429" y="2430180"/>
                  <a:ext cx="981010" cy="484223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>
                  <a:endCxn id="79" idx="2"/>
                </p:cNvCxnSpPr>
                <p:nvPr/>
              </p:nvCxnSpPr>
              <p:spPr>
                <a:xfrm flipV="1">
                  <a:off x="7198692" y="2430180"/>
                  <a:ext cx="1041737" cy="44765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/>
                <p:cNvSpPr txBox="1"/>
                <p:nvPr/>
              </p:nvSpPr>
              <p:spPr>
                <a:xfrm>
                  <a:off x="9625048" y="3773617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Y</a:t>
                  </a:r>
                  <a:endParaRPr lang="zh-CN" altLang="en-US" dirty="0"/>
                </a:p>
              </p:txBody>
            </p:sp>
            <p:cxnSp>
              <p:nvCxnSpPr>
                <p:cNvPr id="85" name="直接连接符 84"/>
                <p:cNvCxnSpPr>
                  <a:stCxn id="84" idx="0"/>
                  <a:endCxn id="80" idx="2"/>
                </p:cNvCxnSpPr>
                <p:nvPr/>
              </p:nvCxnSpPr>
              <p:spPr>
                <a:xfrm flipH="1" flipV="1">
                  <a:off x="9221439" y="3283735"/>
                  <a:ext cx="583629" cy="48988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>
                  <a:endCxn id="80" idx="2"/>
                </p:cNvCxnSpPr>
                <p:nvPr/>
              </p:nvCxnSpPr>
              <p:spPr>
                <a:xfrm flipV="1">
                  <a:off x="8420449" y="3283735"/>
                  <a:ext cx="800990" cy="46152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>
                  <a:endCxn id="84" idx="2"/>
                </p:cNvCxnSpPr>
                <p:nvPr/>
              </p:nvCxnSpPr>
              <p:spPr>
                <a:xfrm flipV="1">
                  <a:off x="9221439" y="4142949"/>
                  <a:ext cx="583629" cy="47724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>
                  <a:endCxn id="84" idx="2"/>
                </p:cNvCxnSpPr>
                <p:nvPr/>
              </p:nvCxnSpPr>
              <p:spPr>
                <a:xfrm flipH="1" flipV="1">
                  <a:off x="9805068" y="4142949"/>
                  <a:ext cx="432811" cy="49865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>
                  <a:endCxn id="81" idx="2"/>
                </p:cNvCxnSpPr>
                <p:nvPr/>
              </p:nvCxnSpPr>
              <p:spPr>
                <a:xfrm flipV="1">
                  <a:off x="6638862" y="3250491"/>
                  <a:ext cx="549627" cy="71447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>
                  <a:endCxn id="81" idx="2"/>
                </p:cNvCxnSpPr>
                <p:nvPr/>
              </p:nvCxnSpPr>
              <p:spPr>
                <a:xfrm flipH="1" flipV="1">
                  <a:off x="7188489" y="3250491"/>
                  <a:ext cx="481958" cy="71447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>
                  <a:stCxn id="79" idx="2"/>
                </p:cNvCxnSpPr>
                <p:nvPr/>
              </p:nvCxnSpPr>
              <p:spPr>
                <a:xfrm>
                  <a:off x="8240429" y="2430180"/>
                  <a:ext cx="920150" cy="47179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等腰三角形 73"/>
              <p:cNvSpPr/>
              <p:nvPr/>
            </p:nvSpPr>
            <p:spPr>
              <a:xfrm>
                <a:off x="6250940" y="4245497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等腰三角形 74"/>
              <p:cNvSpPr/>
              <p:nvPr/>
            </p:nvSpPr>
            <p:spPr>
              <a:xfrm>
                <a:off x="4469353" y="4451068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等腰三角形 75"/>
              <p:cNvSpPr/>
              <p:nvPr/>
            </p:nvSpPr>
            <p:spPr>
              <a:xfrm>
                <a:off x="7043283" y="5113097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等腰三角形 76"/>
              <p:cNvSpPr/>
              <p:nvPr/>
            </p:nvSpPr>
            <p:spPr>
              <a:xfrm>
                <a:off x="8049020" y="5137289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等腰三角形 77"/>
              <p:cNvSpPr/>
              <p:nvPr/>
            </p:nvSpPr>
            <p:spPr>
              <a:xfrm>
                <a:off x="5497363" y="4465209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4960451" y="4841935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61044" y="4663850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58757" y="5472476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469427" y="5505245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88461" y="4856076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4404" y="1778160"/>
            <a:ext cx="3676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69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case3</a:t>
            </a:r>
            <a:r>
              <a:rPr lang="zh-CN" altLang="en-US" dirty="0" smtClean="0"/>
              <a:t>的正确性证明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经过</a:t>
            </a:r>
            <a:r>
              <a:rPr lang="en-US" altLang="zh-CN" sz="2800" dirty="0" smtClean="0">
                <a:solidFill>
                  <a:srgbClr val="000000"/>
                </a:solidFill>
              </a:rPr>
              <a:t>case3</a:t>
            </a:r>
            <a:r>
              <a:rPr lang="zh-CN" altLang="en-US" sz="2800" dirty="0" smtClean="0">
                <a:solidFill>
                  <a:srgbClr val="000000"/>
                </a:solidFill>
              </a:rPr>
              <a:t>调整之后：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左右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子树的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G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满足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5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左右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子树的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P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满足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5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整个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5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的颜色为黑色，必定满足性质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，算法结束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45656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case3</a:t>
            </a:r>
            <a:r>
              <a:rPr lang="zh-CN" altLang="en-US" dirty="0" smtClean="0"/>
              <a:t>的转化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sym typeface="Wingdings" pitchFamily="2" charset="2"/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  <a:sym typeface="Wingdings" pitchFamily="2" charset="2"/>
              </a:rPr>
              <a:t>ase3</a:t>
            </a:r>
            <a:r>
              <a:rPr lang="zh-CN" altLang="en-US" sz="2800" dirty="0" smtClean="0">
                <a:solidFill>
                  <a:srgbClr val="000000"/>
                </a:solidFill>
                <a:sym typeface="Wingdings" pitchFamily="2" charset="2"/>
              </a:rPr>
              <a:t>无需转化，也不会引起</a:t>
            </a:r>
            <a:r>
              <a:rPr lang="en-US" altLang="zh-CN" sz="2800" dirty="0" smtClean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800" dirty="0" smtClean="0">
                <a:solidFill>
                  <a:srgbClr val="000000"/>
                </a:solidFill>
                <a:sym typeface="Wingdings" pitchFamily="2" charset="2"/>
              </a:rPr>
              <a:t>增加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21266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AVL</a:t>
            </a:r>
            <a:r>
              <a:rPr lang="zh-CN" altLang="en-US" dirty="0" smtClean="0"/>
              <a:t>插入</a:t>
            </a:r>
            <a:r>
              <a:rPr lang="en-US" altLang="zh-CN" dirty="0"/>
              <a:t> </a:t>
            </a:r>
            <a:r>
              <a:rPr lang="en-US" altLang="zh-CN" dirty="0" smtClean="0"/>
              <a:t>VS RBT</a:t>
            </a:r>
            <a:r>
              <a:rPr lang="zh-CN" altLang="en-US" dirty="0" smtClean="0"/>
              <a:t>的插入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eaLnBrk="1" hangingPunct="1">
                  <a:buClr>
                    <a:srgbClr val="CC0000"/>
                  </a:buClr>
                </a:pP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插入元素都是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BST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的插入，区别在于调整</a:t>
                </a:r>
                <a:endParaRPr lang="en-US" altLang="zh-CN" sz="2400" dirty="0" smtClean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lvl="0" eaLnBrk="1" hangingPunct="1">
                  <a:buClr>
                    <a:srgbClr val="CC0000"/>
                  </a:buClr>
                </a:pP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旋转次数：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AVL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与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RBT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均是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O(1)</a:t>
                </a:r>
              </a:p>
              <a:p>
                <a:pPr lvl="0" eaLnBrk="1" hangingPunct="1">
                  <a:buClr>
                    <a:srgbClr val="CC0000"/>
                  </a:buClr>
                </a:pP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指针回溯次数，最好情况：</a:t>
                </a:r>
                <a:endParaRPr lang="en-US" altLang="zh-CN" sz="2400" dirty="0" smtClean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zh-CN" altLang="en-US" sz="2000" dirty="0">
                    <a:solidFill>
                      <a:srgbClr val="000000"/>
                    </a:solidFill>
                    <a:sym typeface="Wingdings" pitchFamily="2" charset="2"/>
                  </a:rPr>
                  <a:t>很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早就遇到单旋或双旋的情况，为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O(1)</a:t>
                </a:r>
                <a:endParaRPr lang="en-US" altLang="zh-CN" sz="2000" dirty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很早就遇到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case2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或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case3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，为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O(1)</a:t>
                </a:r>
                <a:endParaRPr lang="en-US" altLang="zh-CN" sz="2000" dirty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lvl="0" eaLnBrk="1" hangingPunct="1">
                  <a:buClr>
                    <a:srgbClr val="CC0000"/>
                  </a:buClr>
                </a:pPr>
                <a:r>
                  <a:rPr lang="zh-CN" altLang="en-US" sz="2400" dirty="0">
                    <a:solidFill>
                      <a:srgbClr val="000000"/>
                    </a:solidFill>
                    <a:sym typeface="Wingdings" pitchFamily="2" charset="2"/>
                  </a:rPr>
                  <a:t>指针回溯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次数，最坏情况</a:t>
                </a:r>
                <a:r>
                  <a:rPr lang="zh-CN" altLang="en-US" sz="2400" dirty="0">
                    <a:solidFill>
                      <a:srgbClr val="000000"/>
                    </a:solidFill>
                    <a:sym typeface="Wingdings" pitchFamily="2" charset="2"/>
                  </a:rPr>
                  <a:t>：</a:t>
                </a:r>
                <a:endParaRPr lang="en-US" altLang="zh-CN" sz="2400" dirty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回溯至根节点才发现平衡因子大于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1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，为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logN</a:t>
                </a:r>
                <a:endParaRPr lang="en-US" altLang="zh-CN" sz="2000" dirty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不断执行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case1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，直到根节点，</a:t>
                </a:r>
                <a:r>
                  <a:rPr lang="zh-CN" alt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但每次向上回溯两层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，为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/>
                            <a:sym typeface="Wingdings" pitchFamily="2" charset="2"/>
                          </a:rPr>
                          <m:t>𝑙𝑜𝑔𝑁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lvl="0" eaLnBrk="1" hangingPunct="1">
                  <a:buClr>
                    <a:srgbClr val="CC0000"/>
                  </a:buClr>
                </a:pP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插入效率：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RBT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略好于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AVL</a:t>
                </a:r>
              </a:p>
              <a:p>
                <a:pPr lvl="0" eaLnBrk="1" hangingPunct="1">
                  <a:buClr>
                    <a:srgbClr val="CC0000"/>
                  </a:buClr>
                </a:pP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查询效率：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AVL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略好于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RBT</a:t>
                </a:r>
                <a:endParaRPr lang="en-US" altLang="zh-CN" sz="2400" dirty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marL="0" lvl="0" indent="0" eaLnBrk="1" hangingPunct="1">
                  <a:buClr>
                    <a:srgbClr val="CC0000"/>
                  </a:buClr>
                  <a:buNone/>
                </a:pPr>
                <a:endParaRPr lang="en-US" altLang="zh-CN" sz="3200" dirty="0" smtClean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lvl="0" eaLnBrk="1" hangingPunct="1">
                  <a:buClr>
                    <a:srgbClr val="CC0000"/>
                  </a:buClr>
                </a:pPr>
                <a:endParaRPr lang="en-US" altLang="zh-CN" sz="3200" dirty="0" smtClean="0">
                  <a:solidFill>
                    <a:srgbClr val="000000"/>
                  </a:solidFill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067" t="-1571" b="-3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7543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进一步细化</a:t>
            </a:r>
            <a:r>
              <a:rPr lang="en-US" altLang="zh-CN" dirty="0" smtClean="0"/>
              <a:t>case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为了方便举例和调试，进一步细化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case</a:t>
            </a:r>
          </a:p>
          <a:p>
            <a:pPr eaLnBrk="1" hangingPunct="1"/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根节点结束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rootOver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，黑色父亲结束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bpOver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为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的左孩子，三个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leftCase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：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</a:rPr>
              <a:t>leftCase1</a:t>
            </a:r>
            <a:r>
              <a:rPr lang="zh-CN" altLang="en-US" sz="2000" dirty="0" smtClean="0">
                <a:solidFill>
                  <a:srgbClr val="000000"/>
                </a:solidFill>
              </a:rPr>
              <a:t>：</a:t>
            </a:r>
            <a:r>
              <a:rPr lang="en-US" altLang="zh-CN" sz="2000" dirty="0" smtClean="0">
                <a:solidFill>
                  <a:srgbClr val="000000"/>
                </a:solidFill>
              </a:rPr>
              <a:t>Y</a:t>
            </a:r>
            <a:r>
              <a:rPr lang="zh-CN" altLang="en-US" sz="2000" dirty="0">
                <a:solidFill>
                  <a:srgbClr val="000000"/>
                </a:solidFill>
              </a:rPr>
              <a:t>为</a:t>
            </a:r>
            <a:r>
              <a:rPr lang="zh-CN" altLang="en-US" sz="2000" dirty="0" smtClean="0">
                <a:solidFill>
                  <a:srgbClr val="000000"/>
                </a:solidFill>
              </a:rPr>
              <a:t>红，</a:t>
            </a:r>
            <a:r>
              <a:rPr lang="en-US" altLang="zh-CN" sz="2000" dirty="0">
                <a:solidFill>
                  <a:srgbClr val="000000"/>
                </a:solidFill>
              </a:rPr>
              <a:t>X</a:t>
            </a:r>
            <a:r>
              <a:rPr lang="zh-CN" altLang="en-US" sz="2000" dirty="0">
                <a:solidFill>
                  <a:srgbClr val="000000"/>
                </a:solidFill>
              </a:rPr>
              <a:t>可左可</a:t>
            </a:r>
            <a:r>
              <a:rPr lang="zh-CN" altLang="en-US" sz="2000" dirty="0" smtClean="0">
                <a:solidFill>
                  <a:srgbClr val="000000"/>
                </a:solidFill>
              </a:rPr>
              <a:t>右；</a:t>
            </a:r>
            <a:r>
              <a:rPr lang="en-US" altLang="zh-CN" sz="2000" dirty="0" smtClean="0">
                <a:solidFill>
                  <a:srgbClr val="000000"/>
                </a:solidFill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</a:rPr>
              <a:t>Y</a:t>
            </a:r>
            <a:r>
              <a:rPr lang="zh-CN" altLang="en-US" sz="2000" dirty="0" smtClean="0">
                <a:solidFill>
                  <a:srgbClr val="000000"/>
                </a:solidFill>
              </a:rPr>
              <a:t>变黑，</a:t>
            </a:r>
            <a:r>
              <a:rPr lang="en-US" altLang="zh-CN" sz="2000" dirty="0" smtClean="0">
                <a:solidFill>
                  <a:srgbClr val="000000"/>
                </a:solidFill>
              </a:rPr>
              <a:t>G</a:t>
            </a:r>
            <a:r>
              <a:rPr lang="zh-CN" altLang="en-US" sz="2000" dirty="0" smtClean="0">
                <a:solidFill>
                  <a:srgbClr val="000000"/>
                </a:solidFill>
              </a:rPr>
              <a:t>变红，</a:t>
            </a:r>
            <a:r>
              <a:rPr lang="en-US" altLang="zh-CN" sz="2000" dirty="0" smtClean="0">
                <a:solidFill>
                  <a:srgbClr val="000000"/>
                </a:solidFill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</a:rPr>
              <a:t>变</a:t>
            </a:r>
            <a:r>
              <a:rPr lang="en-US" altLang="zh-CN" sz="2000" dirty="0" smtClean="0">
                <a:solidFill>
                  <a:srgbClr val="000000"/>
                </a:solidFill>
              </a:rPr>
              <a:t>G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leftCase2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：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Y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为黑，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为右孩子；左旋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变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leftCase3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：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Y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为黑，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为左孩子；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G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变红、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变黑、右旋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G</a:t>
            </a:r>
            <a:endParaRPr lang="en-US" altLang="zh-CN" sz="2000" dirty="0">
              <a:solidFill>
                <a:srgbClr val="000000"/>
              </a:solidFill>
              <a:sym typeface="Wingdings" pitchFamily="2" charset="2"/>
            </a:endParaRPr>
          </a:p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为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的右孩子，三个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rightCase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：</a:t>
            </a:r>
            <a:endParaRPr lang="en-US" altLang="zh-CN" sz="20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</a:rPr>
              <a:t>rightCase1</a:t>
            </a:r>
            <a:r>
              <a:rPr lang="zh-CN" altLang="en-US" sz="2000" dirty="0">
                <a:solidFill>
                  <a:srgbClr val="000000"/>
                </a:solidFill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</a:rPr>
              <a:t>Y</a:t>
            </a:r>
            <a:r>
              <a:rPr lang="zh-CN" altLang="en-US" sz="2000" dirty="0">
                <a:solidFill>
                  <a:srgbClr val="000000"/>
                </a:solidFill>
              </a:rPr>
              <a:t>为</a:t>
            </a:r>
            <a:r>
              <a:rPr lang="zh-CN" altLang="en-US" sz="2000" dirty="0" smtClean="0">
                <a:solidFill>
                  <a:srgbClr val="000000"/>
                </a:solidFill>
              </a:rPr>
              <a:t>红，</a:t>
            </a:r>
            <a:r>
              <a:rPr lang="en-US" altLang="zh-CN" sz="2000" dirty="0">
                <a:solidFill>
                  <a:srgbClr val="000000"/>
                </a:solidFill>
              </a:rPr>
              <a:t>X</a:t>
            </a:r>
            <a:r>
              <a:rPr lang="zh-CN" altLang="en-US" sz="2000" dirty="0">
                <a:solidFill>
                  <a:srgbClr val="000000"/>
                </a:solidFill>
              </a:rPr>
              <a:t>可左可</a:t>
            </a:r>
            <a:r>
              <a:rPr lang="zh-CN" altLang="en-US" sz="2000" dirty="0" smtClean="0">
                <a:solidFill>
                  <a:srgbClr val="000000"/>
                </a:solidFill>
              </a:rPr>
              <a:t>右；</a:t>
            </a:r>
            <a:r>
              <a:rPr lang="en-US" altLang="zh-CN" sz="2000" dirty="0" smtClean="0">
                <a:solidFill>
                  <a:srgbClr val="000000"/>
                </a:solidFill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</a:rPr>
              <a:t>Y</a:t>
            </a:r>
            <a:r>
              <a:rPr lang="zh-CN" altLang="en-US" sz="2000" dirty="0" smtClean="0">
                <a:solidFill>
                  <a:srgbClr val="000000"/>
                </a:solidFill>
              </a:rPr>
              <a:t>变黑，</a:t>
            </a:r>
            <a:r>
              <a:rPr lang="en-US" altLang="zh-CN" sz="2000" dirty="0" smtClean="0">
                <a:solidFill>
                  <a:srgbClr val="000000"/>
                </a:solidFill>
              </a:rPr>
              <a:t>G</a:t>
            </a:r>
            <a:r>
              <a:rPr lang="zh-CN" altLang="en-US" sz="2000" dirty="0" smtClean="0">
                <a:solidFill>
                  <a:srgbClr val="000000"/>
                </a:solidFill>
              </a:rPr>
              <a:t>变红，</a:t>
            </a:r>
            <a:r>
              <a:rPr lang="en-US" altLang="zh-CN" sz="2000" dirty="0" smtClean="0">
                <a:solidFill>
                  <a:srgbClr val="000000"/>
                </a:solidFill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</a:rPr>
              <a:t>变</a:t>
            </a:r>
            <a:r>
              <a:rPr lang="en-US" altLang="zh-CN" sz="2000" dirty="0" smtClean="0">
                <a:solidFill>
                  <a:srgbClr val="000000"/>
                </a:solidFill>
              </a:rPr>
              <a:t>G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rightCase2</a:t>
            </a:r>
            <a:r>
              <a:rPr lang="zh-CN" altLang="en-US" sz="2000" dirty="0">
                <a:solidFill>
                  <a:srgbClr val="000000"/>
                </a:solidFill>
                <a:sym typeface="Wingdings" pitchFamily="2" charset="2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Y</a:t>
            </a:r>
            <a:r>
              <a:rPr lang="zh-CN" altLang="en-US" sz="2000" dirty="0">
                <a:solidFill>
                  <a:srgbClr val="000000"/>
                </a:solidFill>
                <a:sym typeface="Wingdings" pitchFamily="2" charset="2"/>
              </a:rPr>
              <a:t>为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黑，</a:t>
            </a: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为左孩子；右旋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变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endParaRPr lang="en-US" altLang="zh-CN" sz="20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right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Case3</a:t>
            </a:r>
            <a:r>
              <a:rPr lang="zh-CN" altLang="en-US" sz="2000" dirty="0">
                <a:solidFill>
                  <a:srgbClr val="000000"/>
                </a:solidFill>
                <a:sym typeface="Wingdings" pitchFamily="2" charset="2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Y</a:t>
            </a:r>
            <a:r>
              <a:rPr lang="zh-CN" altLang="en-US" sz="2000" dirty="0">
                <a:solidFill>
                  <a:srgbClr val="000000"/>
                </a:solidFill>
                <a:sym typeface="Wingdings" pitchFamily="2" charset="2"/>
              </a:rPr>
              <a:t>为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黑，</a:t>
            </a: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为右孩子；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G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变红，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变黑，左旋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G</a:t>
            </a:r>
            <a:endParaRPr lang="en-US" altLang="zh-CN" sz="20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32326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插入演示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依次插入</a:t>
            </a:r>
            <a:r>
              <a:rPr lang="en-US" altLang="zh-CN" sz="3200" dirty="0"/>
              <a:t>[</a:t>
            </a:r>
            <a:r>
              <a:rPr lang="en-US" altLang="zh-CN" sz="3200" dirty="0" smtClean="0"/>
              <a:t>12, 1, 9, 2, 0, 11, 7, 19, 4, 15, 18, 5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|</a:t>
            </a:r>
            <a:r>
              <a:rPr lang="en-US" altLang="zh-CN" sz="3200" dirty="0" smtClean="0"/>
              <a:t> 14, 13, 10, 16, 6, 3, 8, 17]</a:t>
            </a:r>
          </a:p>
          <a:p>
            <a:pPr eaLnBrk="1" hangingPunct="1"/>
            <a:r>
              <a:rPr lang="zh-CN" altLang="en-US" sz="3200" dirty="0" smtClean="0">
                <a:solidFill>
                  <a:srgbClr val="000000"/>
                </a:solidFill>
              </a:rPr>
              <a:t>演示到</a:t>
            </a:r>
            <a:r>
              <a:rPr lang="en-US" altLang="zh-CN" sz="3200" dirty="0" smtClean="0">
                <a:solidFill>
                  <a:srgbClr val="000000"/>
                </a:solidFill>
              </a:rPr>
              <a:t>5</a:t>
            </a:r>
            <a:r>
              <a:rPr lang="zh-CN" altLang="en-US" sz="3200" dirty="0" smtClean="0">
                <a:solidFill>
                  <a:srgbClr val="000000"/>
                </a:solidFill>
              </a:rPr>
              <a:t>为止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33651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12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283968" y="2411596"/>
            <a:ext cx="504056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777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3200" dirty="0" smtClean="0">
                <a:solidFill>
                  <a:srgbClr val="000000"/>
                </a:solidFill>
              </a:rPr>
              <a:t>父节点为黑色，</a:t>
            </a:r>
            <a:r>
              <a:rPr lang="en-US" altLang="zh-CN" sz="3200" dirty="0" err="1" smtClean="0">
                <a:solidFill>
                  <a:srgbClr val="000000"/>
                </a:solidFill>
              </a:rPr>
              <a:t>bpOver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398365" y="2574196"/>
            <a:ext cx="1284702" cy="1377444"/>
            <a:chOff x="3251294" y="2204864"/>
            <a:chExt cx="1284702" cy="1377444"/>
          </a:xfrm>
        </p:grpSpPr>
        <p:sp>
          <p:nvSpPr>
            <p:cNvPr id="2" name="TextBox 1"/>
            <p:cNvSpPr txBox="1"/>
            <p:nvPr/>
          </p:nvSpPr>
          <p:spPr>
            <a:xfrm>
              <a:off x="4031940" y="22048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51294" y="321297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stCxn id="2" idx="2"/>
              <a:endCxn id="5" idx="0"/>
            </p:cNvCxnSpPr>
            <p:nvPr/>
          </p:nvCxnSpPr>
          <p:spPr>
            <a:xfrm flipH="1">
              <a:off x="3467318" y="2574196"/>
              <a:ext cx="816650" cy="638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9258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/>
              <a:t>9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</a:rPr>
              <a:t>leftCase2</a:t>
            </a:r>
            <a:r>
              <a:rPr lang="en-US" altLang="zh-CN" sz="3200" dirty="0" smtClean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altLang="zh-CN" sz="3200" dirty="0" smtClean="0">
                <a:solidFill>
                  <a:srgbClr val="000000"/>
                </a:solidFill>
              </a:rPr>
              <a:t>leftCase3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56984" y="2911607"/>
            <a:ext cx="1284702" cy="2419446"/>
            <a:chOff x="3251294" y="2204864"/>
            <a:chExt cx="1284702" cy="2419446"/>
          </a:xfrm>
        </p:grpSpPr>
        <p:sp>
          <p:nvSpPr>
            <p:cNvPr id="2" name="TextBox 1"/>
            <p:cNvSpPr txBox="1"/>
            <p:nvPr/>
          </p:nvSpPr>
          <p:spPr>
            <a:xfrm>
              <a:off x="4031940" y="22048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51294" y="321297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stCxn id="2" idx="2"/>
              <a:endCxn id="5" idx="0"/>
            </p:cNvCxnSpPr>
            <p:nvPr/>
          </p:nvCxnSpPr>
          <p:spPr>
            <a:xfrm flipH="1">
              <a:off x="3467318" y="2574196"/>
              <a:ext cx="816650" cy="638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15916" y="4254978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</a:rPr>
                <a:t>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直接连接符 8"/>
            <p:cNvCxnSpPr>
              <a:stCxn id="5" idx="2"/>
              <a:endCxn id="8" idx="0"/>
            </p:cNvCxnSpPr>
            <p:nvPr/>
          </p:nvCxnSpPr>
          <p:spPr>
            <a:xfrm>
              <a:off x="3467318" y="3582308"/>
              <a:ext cx="564622" cy="67267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535328" y="2894662"/>
            <a:ext cx="1411363" cy="2419446"/>
            <a:chOff x="3124633" y="2204864"/>
            <a:chExt cx="1411363" cy="2419446"/>
          </a:xfrm>
        </p:grpSpPr>
        <p:sp>
          <p:nvSpPr>
            <p:cNvPr id="13" name="TextBox 12"/>
            <p:cNvSpPr txBox="1"/>
            <p:nvPr/>
          </p:nvSpPr>
          <p:spPr>
            <a:xfrm>
              <a:off x="4031940" y="22048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56681" y="321222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</a:rPr>
                <a:t>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直接连接符 14"/>
            <p:cNvCxnSpPr>
              <a:stCxn id="13" idx="2"/>
              <a:endCxn id="14" idx="0"/>
            </p:cNvCxnSpPr>
            <p:nvPr/>
          </p:nvCxnSpPr>
          <p:spPr>
            <a:xfrm flipH="1">
              <a:off x="3772705" y="2574196"/>
              <a:ext cx="511263" cy="6380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24633" y="4254978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直接连接符 16"/>
            <p:cNvCxnSpPr>
              <a:stCxn id="14" idx="2"/>
              <a:endCxn id="16" idx="0"/>
            </p:cNvCxnSpPr>
            <p:nvPr/>
          </p:nvCxnSpPr>
          <p:spPr>
            <a:xfrm flipH="1">
              <a:off x="3340657" y="3581558"/>
              <a:ext cx="432048" cy="6734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6058031" y="3224857"/>
            <a:ext cx="1553074" cy="1389724"/>
            <a:chOff x="3621311" y="2191834"/>
            <a:chExt cx="1553074" cy="1389724"/>
          </a:xfrm>
        </p:grpSpPr>
        <p:sp>
          <p:nvSpPr>
            <p:cNvPr id="24" name="TextBox 23"/>
            <p:cNvSpPr txBox="1"/>
            <p:nvPr/>
          </p:nvSpPr>
          <p:spPr>
            <a:xfrm>
              <a:off x="4670329" y="321222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26" name="直接连接符 25"/>
            <p:cNvCxnSpPr>
              <a:stCxn id="24" idx="0"/>
              <a:endCxn id="25" idx="2"/>
            </p:cNvCxnSpPr>
            <p:nvPr/>
          </p:nvCxnSpPr>
          <p:spPr>
            <a:xfrm flipH="1" flipV="1">
              <a:off x="4372616" y="2561166"/>
              <a:ext cx="54974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621311" y="321222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8" name="直接连接符 27"/>
            <p:cNvCxnSpPr>
              <a:stCxn id="25" idx="2"/>
              <a:endCxn id="27" idx="0"/>
            </p:cNvCxnSpPr>
            <p:nvPr/>
          </p:nvCxnSpPr>
          <p:spPr>
            <a:xfrm flipH="1">
              <a:off x="3837335" y="2561166"/>
              <a:ext cx="53528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5" name="左弧形箭头 4104"/>
          <p:cNvSpPr/>
          <p:nvPr/>
        </p:nvSpPr>
        <p:spPr>
          <a:xfrm rot="6928754">
            <a:off x="914194" y="2954788"/>
            <a:ext cx="949676" cy="2001136"/>
          </a:xfrm>
          <a:prstGeom prst="curved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06" name="上弧形箭头 4105"/>
          <p:cNvSpPr/>
          <p:nvPr/>
        </p:nvSpPr>
        <p:spPr>
          <a:xfrm rot="2679403">
            <a:off x="4020146" y="2716573"/>
            <a:ext cx="1468720" cy="805425"/>
          </a:xfrm>
          <a:prstGeom prst="curvedDown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976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 animBg="1"/>
      <p:bldP spid="410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其它语言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C++</a:t>
            </a:r>
            <a:r>
              <a:rPr lang="zh-CN" altLang="en-US" dirty="0" smtClean="0"/>
              <a:t>亦可，</a:t>
            </a:r>
            <a:r>
              <a:rPr lang="en-US" altLang="zh-CN" dirty="0" smtClean="0"/>
              <a:t>《STL</a:t>
            </a:r>
            <a:r>
              <a:rPr lang="zh-CN" altLang="en-US" dirty="0" smtClean="0"/>
              <a:t>源码剖析</a:t>
            </a:r>
            <a:r>
              <a:rPr lang="en-US" altLang="zh-CN" dirty="0" smtClean="0"/>
              <a:t>》</a:t>
            </a:r>
          </a:p>
          <a:p>
            <a:pPr eaLnBrk="1" hangingPunct="1"/>
            <a:r>
              <a:rPr lang="zh-CN" altLang="en-US" dirty="0"/>
              <a:t>不</a:t>
            </a:r>
            <a:r>
              <a:rPr lang="zh-CN" altLang="en-US" dirty="0" smtClean="0"/>
              <a:t>推荐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等动态语言的源码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45750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</a:rPr>
              <a:t>leftCase1</a:t>
            </a:r>
            <a:r>
              <a:rPr lang="en-US" altLang="zh-CN" sz="3200" dirty="0" smtClean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altLang="zh-CN" sz="3200" dirty="0" smtClean="0">
                <a:solidFill>
                  <a:srgbClr val="000000"/>
                </a:solidFill>
              </a:rPr>
              <a:t>rootOver</a:t>
            </a:r>
            <a:r>
              <a:rPr lang="zh-CN" altLang="en-US" sz="3200" dirty="0" smtClean="0">
                <a:solidFill>
                  <a:srgbClr val="000000"/>
                </a:solidFill>
              </a:rPr>
              <a:t>，</a:t>
            </a:r>
            <a:r>
              <a:rPr lang="en-US" altLang="zh-CN" sz="3200" dirty="0" smtClean="0">
                <a:solidFill>
                  <a:srgbClr val="000000"/>
                </a:solidFill>
              </a:rPr>
              <a:t>BH++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87624" y="3212976"/>
            <a:ext cx="1553074" cy="2450765"/>
            <a:chOff x="3621311" y="2191834"/>
            <a:chExt cx="1553074" cy="2450765"/>
          </a:xfrm>
        </p:grpSpPr>
        <p:sp>
          <p:nvSpPr>
            <p:cNvPr id="24" name="TextBox 23"/>
            <p:cNvSpPr txBox="1"/>
            <p:nvPr/>
          </p:nvSpPr>
          <p:spPr>
            <a:xfrm>
              <a:off x="4670329" y="321222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26" name="直接连接符 25"/>
            <p:cNvCxnSpPr>
              <a:stCxn id="24" idx="0"/>
              <a:endCxn id="25" idx="2"/>
            </p:cNvCxnSpPr>
            <p:nvPr/>
          </p:nvCxnSpPr>
          <p:spPr>
            <a:xfrm flipH="1" flipV="1">
              <a:off x="4372616" y="2561166"/>
              <a:ext cx="54974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621311" y="321222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8" name="直接连接符 27"/>
            <p:cNvCxnSpPr>
              <a:stCxn id="25" idx="2"/>
              <a:endCxn id="27" idx="0"/>
            </p:cNvCxnSpPr>
            <p:nvPr/>
          </p:nvCxnSpPr>
          <p:spPr>
            <a:xfrm flipH="1">
              <a:off x="3837335" y="2561166"/>
              <a:ext cx="53528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888951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直接连接符 28"/>
            <p:cNvCxnSpPr>
              <a:stCxn id="27" idx="2"/>
              <a:endCxn id="22" idx="0"/>
            </p:cNvCxnSpPr>
            <p:nvPr/>
          </p:nvCxnSpPr>
          <p:spPr>
            <a:xfrm>
              <a:off x="3837335" y="3581558"/>
              <a:ext cx="267640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6202952" y="3212976"/>
            <a:ext cx="1553074" cy="2450765"/>
            <a:chOff x="3621311" y="2191834"/>
            <a:chExt cx="1553074" cy="2450765"/>
          </a:xfrm>
        </p:grpSpPr>
        <p:sp>
          <p:nvSpPr>
            <p:cNvPr id="39" name="TextBox 38"/>
            <p:cNvSpPr txBox="1"/>
            <p:nvPr/>
          </p:nvSpPr>
          <p:spPr>
            <a:xfrm>
              <a:off x="4670329" y="321222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41" name="直接连接符 40"/>
            <p:cNvCxnSpPr>
              <a:stCxn id="39" idx="0"/>
              <a:endCxn id="40" idx="2"/>
            </p:cNvCxnSpPr>
            <p:nvPr/>
          </p:nvCxnSpPr>
          <p:spPr>
            <a:xfrm flipH="1" flipV="1">
              <a:off x="4372616" y="2561166"/>
              <a:ext cx="54974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621311" y="321222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43" name="直接连接符 42"/>
            <p:cNvCxnSpPr>
              <a:stCxn id="40" idx="2"/>
              <a:endCxn id="42" idx="0"/>
            </p:cNvCxnSpPr>
            <p:nvPr/>
          </p:nvCxnSpPr>
          <p:spPr>
            <a:xfrm flipH="1">
              <a:off x="3837335" y="2561166"/>
              <a:ext cx="53528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888951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5" name="直接连接符 44"/>
            <p:cNvCxnSpPr>
              <a:stCxn id="42" idx="2"/>
              <a:endCxn id="44" idx="0"/>
            </p:cNvCxnSpPr>
            <p:nvPr/>
          </p:nvCxnSpPr>
          <p:spPr>
            <a:xfrm>
              <a:off x="3837335" y="3581558"/>
              <a:ext cx="267640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847141" y="3212976"/>
            <a:ext cx="1553074" cy="2450765"/>
            <a:chOff x="3621311" y="2191834"/>
            <a:chExt cx="1553074" cy="2450765"/>
          </a:xfrm>
        </p:grpSpPr>
        <p:sp>
          <p:nvSpPr>
            <p:cNvPr id="31" name="TextBox 30"/>
            <p:cNvSpPr txBox="1"/>
            <p:nvPr/>
          </p:nvSpPr>
          <p:spPr>
            <a:xfrm>
              <a:off x="4670329" y="321222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3" name="直接连接符 32"/>
            <p:cNvCxnSpPr>
              <a:stCxn id="31" idx="0"/>
              <a:endCxn id="32" idx="2"/>
            </p:cNvCxnSpPr>
            <p:nvPr/>
          </p:nvCxnSpPr>
          <p:spPr>
            <a:xfrm flipH="1" flipV="1">
              <a:off x="4372616" y="2561166"/>
              <a:ext cx="54974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621311" y="321222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35" name="直接连接符 34"/>
            <p:cNvCxnSpPr>
              <a:stCxn id="32" idx="2"/>
              <a:endCxn id="34" idx="0"/>
            </p:cNvCxnSpPr>
            <p:nvPr/>
          </p:nvCxnSpPr>
          <p:spPr>
            <a:xfrm flipH="1">
              <a:off x="3837335" y="2561166"/>
              <a:ext cx="53528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888951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7" name="直接连接符 36"/>
            <p:cNvCxnSpPr>
              <a:stCxn id="34" idx="2"/>
              <a:endCxn id="36" idx="0"/>
            </p:cNvCxnSpPr>
            <p:nvPr/>
          </p:nvCxnSpPr>
          <p:spPr>
            <a:xfrm>
              <a:off x="3837335" y="3581558"/>
              <a:ext cx="267640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2189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/>
              <a:t>0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err="1" smtClean="0">
                <a:solidFill>
                  <a:srgbClr val="000000"/>
                </a:solidFill>
              </a:rPr>
              <a:t>bpOver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293386" y="2985167"/>
            <a:ext cx="1985122" cy="2450765"/>
            <a:chOff x="3189263" y="2191834"/>
            <a:chExt cx="1985122" cy="2450765"/>
          </a:xfrm>
        </p:grpSpPr>
        <p:sp>
          <p:nvSpPr>
            <p:cNvPr id="39" name="TextBox 38"/>
            <p:cNvSpPr txBox="1"/>
            <p:nvPr/>
          </p:nvSpPr>
          <p:spPr>
            <a:xfrm>
              <a:off x="4670329" y="321222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41" name="直接连接符 40"/>
            <p:cNvCxnSpPr>
              <a:stCxn id="39" idx="0"/>
              <a:endCxn id="40" idx="2"/>
            </p:cNvCxnSpPr>
            <p:nvPr/>
          </p:nvCxnSpPr>
          <p:spPr>
            <a:xfrm flipH="1" flipV="1">
              <a:off x="4372616" y="2561166"/>
              <a:ext cx="54974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621311" y="321222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43" name="直接连接符 42"/>
            <p:cNvCxnSpPr>
              <a:stCxn id="40" idx="2"/>
              <a:endCxn id="42" idx="0"/>
            </p:cNvCxnSpPr>
            <p:nvPr/>
          </p:nvCxnSpPr>
          <p:spPr>
            <a:xfrm flipH="1">
              <a:off x="3837335" y="2561166"/>
              <a:ext cx="53528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077598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5" name="直接连接符 44"/>
            <p:cNvCxnSpPr>
              <a:stCxn id="42" idx="2"/>
              <a:endCxn id="44" idx="0"/>
            </p:cNvCxnSpPr>
            <p:nvPr/>
          </p:nvCxnSpPr>
          <p:spPr>
            <a:xfrm>
              <a:off x="3837335" y="3581558"/>
              <a:ext cx="456287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189263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0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7" name="直接连接符 46"/>
            <p:cNvCxnSpPr>
              <a:stCxn id="42" idx="2"/>
              <a:endCxn id="46" idx="0"/>
            </p:cNvCxnSpPr>
            <p:nvPr/>
          </p:nvCxnSpPr>
          <p:spPr>
            <a:xfrm flipH="1">
              <a:off x="3405287" y="3581558"/>
              <a:ext cx="432048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8079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11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err="1" smtClean="0">
                <a:solidFill>
                  <a:srgbClr val="000000"/>
                </a:solidFill>
              </a:rPr>
              <a:t>bpOver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563888" y="2791221"/>
            <a:ext cx="2502165" cy="2483507"/>
            <a:chOff x="2924248" y="2191834"/>
            <a:chExt cx="2502165" cy="2483507"/>
          </a:xfrm>
        </p:grpSpPr>
        <p:sp>
          <p:nvSpPr>
            <p:cNvPr id="39" name="TextBox 38"/>
            <p:cNvSpPr txBox="1"/>
            <p:nvPr/>
          </p:nvSpPr>
          <p:spPr>
            <a:xfrm>
              <a:off x="4922357" y="321222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41" name="直接连接符 40"/>
            <p:cNvCxnSpPr>
              <a:stCxn id="39" idx="0"/>
              <a:endCxn id="40" idx="2"/>
            </p:cNvCxnSpPr>
            <p:nvPr/>
          </p:nvCxnSpPr>
          <p:spPr>
            <a:xfrm flipH="1" flipV="1">
              <a:off x="4372616" y="2561166"/>
              <a:ext cx="801769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405287" y="321222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43" name="直接连接符 42"/>
            <p:cNvCxnSpPr>
              <a:stCxn id="40" idx="2"/>
              <a:endCxn id="42" idx="0"/>
            </p:cNvCxnSpPr>
            <p:nvPr/>
          </p:nvCxnSpPr>
          <p:spPr>
            <a:xfrm flipH="1">
              <a:off x="3621311" y="2561166"/>
              <a:ext cx="751305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828796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5" name="直接连接符 44"/>
            <p:cNvCxnSpPr>
              <a:stCxn id="42" idx="2"/>
              <a:endCxn id="44" idx="0"/>
            </p:cNvCxnSpPr>
            <p:nvPr/>
          </p:nvCxnSpPr>
          <p:spPr>
            <a:xfrm>
              <a:off x="3621311" y="3581558"/>
              <a:ext cx="423509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924248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0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7" name="直接连接符 46"/>
            <p:cNvCxnSpPr>
              <a:stCxn id="42" idx="2"/>
              <a:endCxn id="46" idx="0"/>
            </p:cNvCxnSpPr>
            <p:nvPr/>
          </p:nvCxnSpPr>
          <p:spPr>
            <a:xfrm flipH="1">
              <a:off x="3140272" y="3581558"/>
              <a:ext cx="481039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548573" y="4306009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直接连接符 20"/>
            <p:cNvCxnSpPr>
              <a:stCxn id="39" idx="2"/>
              <a:endCxn id="20" idx="0"/>
            </p:cNvCxnSpPr>
            <p:nvPr/>
          </p:nvCxnSpPr>
          <p:spPr>
            <a:xfrm flipH="1">
              <a:off x="4861479" y="3581558"/>
              <a:ext cx="312906" cy="7244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6273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/>
              <a:t>7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</a:rPr>
              <a:t>rightCase1</a:t>
            </a:r>
            <a:r>
              <a:rPr lang="en-US" altLang="zh-CN" sz="3200" dirty="0" smtClean="0">
                <a:solidFill>
                  <a:srgbClr val="000000"/>
                </a:solidFill>
                <a:sym typeface="Wingdings" pitchFamily="2" charset="2"/>
              </a:rPr>
              <a:t>bpOver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572423" y="2606705"/>
            <a:ext cx="2502165" cy="3558599"/>
            <a:chOff x="2924248" y="2191834"/>
            <a:chExt cx="2502165" cy="3558599"/>
          </a:xfrm>
        </p:grpSpPr>
        <p:sp>
          <p:nvSpPr>
            <p:cNvPr id="39" name="TextBox 38"/>
            <p:cNvSpPr txBox="1"/>
            <p:nvPr/>
          </p:nvSpPr>
          <p:spPr>
            <a:xfrm>
              <a:off x="4922357" y="321222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41" name="直接连接符 40"/>
            <p:cNvCxnSpPr>
              <a:stCxn id="39" idx="0"/>
              <a:endCxn id="40" idx="2"/>
            </p:cNvCxnSpPr>
            <p:nvPr/>
          </p:nvCxnSpPr>
          <p:spPr>
            <a:xfrm flipH="1" flipV="1">
              <a:off x="4372616" y="2561166"/>
              <a:ext cx="801769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405287" y="321222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43" name="直接连接符 42"/>
            <p:cNvCxnSpPr>
              <a:stCxn id="40" idx="2"/>
              <a:endCxn id="42" idx="0"/>
            </p:cNvCxnSpPr>
            <p:nvPr/>
          </p:nvCxnSpPr>
          <p:spPr>
            <a:xfrm flipH="1">
              <a:off x="3621311" y="2561166"/>
              <a:ext cx="751305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828796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5" name="直接连接符 44"/>
            <p:cNvCxnSpPr>
              <a:stCxn id="42" idx="2"/>
              <a:endCxn id="44" idx="0"/>
            </p:cNvCxnSpPr>
            <p:nvPr/>
          </p:nvCxnSpPr>
          <p:spPr>
            <a:xfrm>
              <a:off x="3621311" y="3581558"/>
              <a:ext cx="423509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924248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0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7" name="直接连接符 46"/>
            <p:cNvCxnSpPr>
              <a:stCxn id="42" idx="2"/>
              <a:endCxn id="46" idx="0"/>
            </p:cNvCxnSpPr>
            <p:nvPr/>
          </p:nvCxnSpPr>
          <p:spPr>
            <a:xfrm flipH="1">
              <a:off x="3140272" y="3581558"/>
              <a:ext cx="481039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548573" y="4306009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直接连接符 20"/>
            <p:cNvCxnSpPr>
              <a:stCxn id="39" idx="2"/>
              <a:endCxn id="20" idx="0"/>
            </p:cNvCxnSpPr>
            <p:nvPr/>
          </p:nvCxnSpPr>
          <p:spPr>
            <a:xfrm flipH="1">
              <a:off x="4861479" y="3581558"/>
              <a:ext cx="312906" cy="7244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260844" y="5381101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直接连接符 16"/>
            <p:cNvCxnSpPr>
              <a:stCxn id="44" idx="2"/>
              <a:endCxn id="16" idx="0"/>
            </p:cNvCxnSpPr>
            <p:nvPr/>
          </p:nvCxnSpPr>
          <p:spPr>
            <a:xfrm>
              <a:off x="4044820" y="4642599"/>
              <a:ext cx="432048" cy="7385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197116" y="2606705"/>
            <a:ext cx="2502165" cy="3558599"/>
            <a:chOff x="2924248" y="2191834"/>
            <a:chExt cx="2502165" cy="3558599"/>
          </a:xfrm>
        </p:grpSpPr>
        <p:sp>
          <p:nvSpPr>
            <p:cNvPr id="22" name="TextBox 21"/>
            <p:cNvSpPr txBox="1"/>
            <p:nvPr/>
          </p:nvSpPr>
          <p:spPr>
            <a:xfrm>
              <a:off x="4922357" y="321222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24" name="直接连接符 23"/>
            <p:cNvCxnSpPr>
              <a:stCxn id="22" idx="0"/>
              <a:endCxn id="23" idx="2"/>
            </p:cNvCxnSpPr>
            <p:nvPr/>
          </p:nvCxnSpPr>
          <p:spPr>
            <a:xfrm flipH="1" flipV="1">
              <a:off x="4372616" y="2561166"/>
              <a:ext cx="801769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405287" y="321222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直接连接符 25"/>
            <p:cNvCxnSpPr>
              <a:stCxn id="23" idx="2"/>
              <a:endCxn id="25" idx="0"/>
            </p:cNvCxnSpPr>
            <p:nvPr/>
          </p:nvCxnSpPr>
          <p:spPr>
            <a:xfrm flipH="1">
              <a:off x="3621311" y="2561166"/>
              <a:ext cx="751305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828796" y="4273267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28" name="直接连接符 27"/>
            <p:cNvCxnSpPr>
              <a:stCxn id="25" idx="2"/>
              <a:endCxn id="27" idx="0"/>
            </p:cNvCxnSpPr>
            <p:nvPr/>
          </p:nvCxnSpPr>
          <p:spPr>
            <a:xfrm>
              <a:off x="3621311" y="3581558"/>
              <a:ext cx="423509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24248" y="4273267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30" name="直接连接符 29"/>
            <p:cNvCxnSpPr>
              <a:stCxn id="25" idx="2"/>
              <a:endCxn id="29" idx="0"/>
            </p:cNvCxnSpPr>
            <p:nvPr/>
          </p:nvCxnSpPr>
          <p:spPr>
            <a:xfrm flipH="1">
              <a:off x="3140272" y="3581558"/>
              <a:ext cx="481039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48573" y="4306009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直接连接符 31"/>
            <p:cNvCxnSpPr>
              <a:stCxn id="22" idx="2"/>
              <a:endCxn id="31" idx="0"/>
            </p:cNvCxnSpPr>
            <p:nvPr/>
          </p:nvCxnSpPr>
          <p:spPr>
            <a:xfrm flipH="1">
              <a:off x="4861479" y="3581558"/>
              <a:ext cx="312906" cy="7244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260844" y="5381101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4" name="直接连接符 33"/>
            <p:cNvCxnSpPr>
              <a:stCxn id="27" idx="2"/>
              <a:endCxn id="33" idx="0"/>
            </p:cNvCxnSpPr>
            <p:nvPr/>
          </p:nvCxnSpPr>
          <p:spPr>
            <a:xfrm>
              <a:off x="4044820" y="4642599"/>
              <a:ext cx="432048" cy="7385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54106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19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err="1" smtClean="0">
                <a:solidFill>
                  <a:srgbClr val="000000"/>
                </a:solidFill>
                <a:sym typeface="Wingdings" pitchFamily="2" charset="2"/>
              </a:rPr>
              <a:t>bpOver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825693" y="2422039"/>
            <a:ext cx="3074033" cy="3558599"/>
            <a:chOff x="2924248" y="2191834"/>
            <a:chExt cx="3074033" cy="3558599"/>
          </a:xfrm>
        </p:grpSpPr>
        <p:sp>
          <p:nvSpPr>
            <p:cNvPr id="22" name="TextBox 21"/>
            <p:cNvSpPr txBox="1"/>
            <p:nvPr/>
          </p:nvSpPr>
          <p:spPr>
            <a:xfrm>
              <a:off x="4922357" y="321222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24" name="直接连接符 23"/>
            <p:cNvCxnSpPr>
              <a:stCxn id="22" idx="0"/>
              <a:endCxn id="23" idx="2"/>
            </p:cNvCxnSpPr>
            <p:nvPr/>
          </p:nvCxnSpPr>
          <p:spPr>
            <a:xfrm flipH="1" flipV="1">
              <a:off x="4372616" y="2561166"/>
              <a:ext cx="801769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405287" y="321222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直接连接符 25"/>
            <p:cNvCxnSpPr>
              <a:stCxn id="23" idx="2"/>
              <a:endCxn id="25" idx="0"/>
            </p:cNvCxnSpPr>
            <p:nvPr/>
          </p:nvCxnSpPr>
          <p:spPr>
            <a:xfrm flipH="1">
              <a:off x="3621311" y="2561166"/>
              <a:ext cx="751305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828796" y="4273267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28" name="直接连接符 27"/>
            <p:cNvCxnSpPr>
              <a:stCxn id="25" idx="2"/>
              <a:endCxn id="27" idx="0"/>
            </p:cNvCxnSpPr>
            <p:nvPr/>
          </p:nvCxnSpPr>
          <p:spPr>
            <a:xfrm>
              <a:off x="3621311" y="3581558"/>
              <a:ext cx="423509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24248" y="4273267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30" name="直接连接符 29"/>
            <p:cNvCxnSpPr>
              <a:stCxn id="25" idx="2"/>
              <a:endCxn id="29" idx="0"/>
            </p:cNvCxnSpPr>
            <p:nvPr/>
          </p:nvCxnSpPr>
          <p:spPr>
            <a:xfrm flipH="1">
              <a:off x="3140272" y="3581558"/>
              <a:ext cx="481039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48573" y="4306009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直接连接符 31"/>
            <p:cNvCxnSpPr>
              <a:stCxn id="22" idx="2"/>
              <a:endCxn id="31" idx="0"/>
            </p:cNvCxnSpPr>
            <p:nvPr/>
          </p:nvCxnSpPr>
          <p:spPr>
            <a:xfrm flipH="1">
              <a:off x="4861479" y="3581558"/>
              <a:ext cx="312906" cy="7244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260844" y="5381101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4" name="直接连接符 33"/>
            <p:cNvCxnSpPr>
              <a:stCxn id="27" idx="2"/>
              <a:endCxn id="33" idx="0"/>
            </p:cNvCxnSpPr>
            <p:nvPr/>
          </p:nvCxnSpPr>
          <p:spPr>
            <a:xfrm>
              <a:off x="4044820" y="4642599"/>
              <a:ext cx="432048" cy="7385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372469" y="4306009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6" name="直接连接符 35"/>
            <p:cNvCxnSpPr>
              <a:stCxn id="22" idx="2"/>
              <a:endCxn id="35" idx="0"/>
            </p:cNvCxnSpPr>
            <p:nvPr/>
          </p:nvCxnSpPr>
          <p:spPr>
            <a:xfrm>
              <a:off x="5174385" y="3581558"/>
              <a:ext cx="510990" cy="7244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9302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  <a:sym typeface="Wingdings" pitchFamily="2" charset="2"/>
              </a:rPr>
              <a:t>rightCase2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76655" y="2573083"/>
            <a:ext cx="3097521" cy="3162272"/>
            <a:chOff x="2924248" y="2191834"/>
            <a:chExt cx="3097521" cy="3720320"/>
          </a:xfrm>
        </p:grpSpPr>
        <p:sp>
          <p:nvSpPr>
            <p:cNvPr id="22" name="TextBox 21"/>
            <p:cNvSpPr txBox="1"/>
            <p:nvPr/>
          </p:nvSpPr>
          <p:spPr>
            <a:xfrm>
              <a:off x="4922357" y="2903539"/>
              <a:ext cx="504056" cy="3982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12</a:t>
              </a:r>
              <a:endParaRPr lang="zh-CN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56592" y="2191834"/>
              <a:ext cx="432048" cy="3982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9</a:t>
              </a:r>
              <a:endParaRPr lang="zh-CN" altLang="en-US" sz="1600" dirty="0"/>
            </a:p>
          </p:txBody>
        </p:sp>
        <p:cxnSp>
          <p:nvCxnSpPr>
            <p:cNvPr id="24" name="直接连接符 23"/>
            <p:cNvCxnSpPr>
              <a:endCxn id="23" idx="2"/>
            </p:cNvCxnSpPr>
            <p:nvPr/>
          </p:nvCxnSpPr>
          <p:spPr>
            <a:xfrm flipH="1" flipV="1">
              <a:off x="4372616" y="2590133"/>
              <a:ext cx="801770" cy="2965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56296" y="2903539"/>
              <a:ext cx="432048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1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直接连接符 25"/>
            <p:cNvCxnSpPr>
              <a:stCxn id="23" idx="2"/>
            </p:cNvCxnSpPr>
            <p:nvPr/>
          </p:nvCxnSpPr>
          <p:spPr>
            <a:xfrm flipH="1">
              <a:off x="3621312" y="2590133"/>
              <a:ext cx="751304" cy="2965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788344" y="3903646"/>
              <a:ext cx="432048" cy="3982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2</a:t>
              </a:r>
              <a:endParaRPr lang="zh-CN" altLang="en-US" sz="1600" dirty="0"/>
            </a:p>
          </p:txBody>
        </p:sp>
        <p:cxnSp>
          <p:nvCxnSpPr>
            <p:cNvPr id="28" name="直接连接符 27"/>
            <p:cNvCxnSpPr>
              <a:stCxn id="25" idx="2"/>
              <a:endCxn id="27" idx="0"/>
            </p:cNvCxnSpPr>
            <p:nvPr/>
          </p:nvCxnSpPr>
          <p:spPr>
            <a:xfrm>
              <a:off x="3572320" y="3301838"/>
              <a:ext cx="432048" cy="6018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24248" y="3903646"/>
              <a:ext cx="432048" cy="3982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0</a:t>
              </a:r>
              <a:endParaRPr lang="zh-CN" altLang="en-US" sz="1600" dirty="0"/>
            </a:p>
          </p:txBody>
        </p:sp>
        <p:cxnSp>
          <p:nvCxnSpPr>
            <p:cNvPr id="30" name="直接连接符 29"/>
            <p:cNvCxnSpPr>
              <a:stCxn id="25" idx="2"/>
              <a:endCxn id="29" idx="0"/>
            </p:cNvCxnSpPr>
            <p:nvPr/>
          </p:nvCxnSpPr>
          <p:spPr>
            <a:xfrm flipH="1">
              <a:off x="3140272" y="3301838"/>
              <a:ext cx="432048" cy="6018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392120" y="3903646"/>
              <a:ext cx="625812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11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直接连接符 31"/>
            <p:cNvCxnSpPr>
              <a:stCxn id="22" idx="2"/>
              <a:endCxn id="31" idx="0"/>
            </p:cNvCxnSpPr>
            <p:nvPr/>
          </p:nvCxnSpPr>
          <p:spPr>
            <a:xfrm flipH="1">
              <a:off x="4705026" y="3301838"/>
              <a:ext cx="469359" cy="6018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04368" y="4691065"/>
              <a:ext cx="432048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7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34" name="直接连接符 33"/>
            <p:cNvCxnSpPr>
              <a:stCxn id="27" idx="2"/>
              <a:endCxn id="33" idx="0"/>
            </p:cNvCxnSpPr>
            <p:nvPr/>
          </p:nvCxnSpPr>
          <p:spPr>
            <a:xfrm>
              <a:off x="4004368" y="4301945"/>
              <a:ext cx="216024" cy="3891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395957" y="3895156"/>
              <a:ext cx="625812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19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36" name="直接连接符 35"/>
            <p:cNvCxnSpPr>
              <a:stCxn id="22" idx="2"/>
              <a:endCxn id="35" idx="0"/>
            </p:cNvCxnSpPr>
            <p:nvPr/>
          </p:nvCxnSpPr>
          <p:spPr>
            <a:xfrm>
              <a:off x="5174385" y="3301838"/>
              <a:ext cx="534478" cy="5933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544449" y="5513855"/>
              <a:ext cx="432048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4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38" name="直接连接符 37"/>
            <p:cNvCxnSpPr>
              <a:stCxn id="33" idx="2"/>
              <a:endCxn id="37" idx="0"/>
            </p:cNvCxnSpPr>
            <p:nvPr/>
          </p:nvCxnSpPr>
          <p:spPr>
            <a:xfrm flipH="1">
              <a:off x="3760473" y="5089363"/>
              <a:ext cx="459919" cy="4244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4893360" y="2529902"/>
            <a:ext cx="3097521" cy="3164230"/>
            <a:chOff x="2924248" y="2191834"/>
            <a:chExt cx="3097521" cy="3722624"/>
          </a:xfrm>
        </p:grpSpPr>
        <p:sp>
          <p:nvSpPr>
            <p:cNvPr id="40" name="TextBox 39"/>
            <p:cNvSpPr txBox="1"/>
            <p:nvPr/>
          </p:nvSpPr>
          <p:spPr>
            <a:xfrm>
              <a:off x="4922357" y="2903539"/>
              <a:ext cx="504056" cy="3982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12</a:t>
              </a:r>
              <a:endParaRPr lang="zh-CN" altLang="en-US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56592" y="2191834"/>
              <a:ext cx="432048" cy="3982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9</a:t>
              </a:r>
              <a:endParaRPr lang="zh-CN" altLang="en-US" sz="1600" dirty="0"/>
            </a:p>
          </p:txBody>
        </p:sp>
        <p:cxnSp>
          <p:nvCxnSpPr>
            <p:cNvPr id="42" name="直接连接符 41"/>
            <p:cNvCxnSpPr>
              <a:endCxn id="41" idx="2"/>
            </p:cNvCxnSpPr>
            <p:nvPr/>
          </p:nvCxnSpPr>
          <p:spPr>
            <a:xfrm flipH="1" flipV="1">
              <a:off x="4372616" y="2590133"/>
              <a:ext cx="801770" cy="2965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356296" y="2903539"/>
              <a:ext cx="432048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1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44" name="直接连接符 43"/>
            <p:cNvCxnSpPr>
              <a:stCxn id="41" idx="2"/>
            </p:cNvCxnSpPr>
            <p:nvPr/>
          </p:nvCxnSpPr>
          <p:spPr>
            <a:xfrm flipH="1">
              <a:off x="3621312" y="2590133"/>
              <a:ext cx="751304" cy="2965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788344" y="3903646"/>
              <a:ext cx="432048" cy="3982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2</a:t>
              </a:r>
              <a:endParaRPr lang="zh-CN" altLang="en-US" sz="1600" dirty="0"/>
            </a:p>
          </p:txBody>
        </p:sp>
        <p:cxnSp>
          <p:nvCxnSpPr>
            <p:cNvPr id="46" name="直接连接符 45"/>
            <p:cNvCxnSpPr>
              <a:stCxn id="43" idx="2"/>
              <a:endCxn id="45" idx="0"/>
            </p:cNvCxnSpPr>
            <p:nvPr/>
          </p:nvCxnSpPr>
          <p:spPr>
            <a:xfrm>
              <a:off x="3572320" y="3301838"/>
              <a:ext cx="432048" cy="6018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24248" y="3903646"/>
              <a:ext cx="432048" cy="3982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0</a:t>
              </a:r>
              <a:endParaRPr lang="zh-CN" altLang="en-US" sz="1600" dirty="0"/>
            </a:p>
          </p:txBody>
        </p:sp>
        <p:cxnSp>
          <p:nvCxnSpPr>
            <p:cNvPr id="48" name="直接连接符 47"/>
            <p:cNvCxnSpPr>
              <a:stCxn id="43" idx="2"/>
              <a:endCxn id="47" idx="0"/>
            </p:cNvCxnSpPr>
            <p:nvPr/>
          </p:nvCxnSpPr>
          <p:spPr>
            <a:xfrm flipH="1">
              <a:off x="3140272" y="3301838"/>
              <a:ext cx="432048" cy="6018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392120" y="3903646"/>
              <a:ext cx="625812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11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50" name="直接连接符 49"/>
            <p:cNvCxnSpPr>
              <a:stCxn id="40" idx="2"/>
              <a:endCxn id="49" idx="0"/>
            </p:cNvCxnSpPr>
            <p:nvPr/>
          </p:nvCxnSpPr>
          <p:spPr>
            <a:xfrm flipH="1">
              <a:off x="4705026" y="3301838"/>
              <a:ext cx="469359" cy="6018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004368" y="4691065"/>
              <a:ext cx="432048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4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52" name="直接连接符 51"/>
            <p:cNvCxnSpPr>
              <a:stCxn id="45" idx="2"/>
              <a:endCxn id="51" idx="0"/>
            </p:cNvCxnSpPr>
            <p:nvPr/>
          </p:nvCxnSpPr>
          <p:spPr>
            <a:xfrm>
              <a:off x="4004368" y="4301945"/>
              <a:ext cx="216024" cy="3891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395957" y="3868760"/>
              <a:ext cx="625812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19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54" name="直接连接符 53"/>
            <p:cNvCxnSpPr>
              <a:stCxn id="40" idx="2"/>
              <a:endCxn id="53" idx="0"/>
            </p:cNvCxnSpPr>
            <p:nvPr/>
          </p:nvCxnSpPr>
          <p:spPr>
            <a:xfrm>
              <a:off x="5174385" y="3301838"/>
              <a:ext cx="534478" cy="56692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28894" y="5516159"/>
              <a:ext cx="432048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7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56" name="直接连接符 55"/>
            <p:cNvCxnSpPr>
              <a:stCxn id="51" idx="2"/>
              <a:endCxn id="55" idx="0"/>
            </p:cNvCxnSpPr>
            <p:nvPr/>
          </p:nvCxnSpPr>
          <p:spPr>
            <a:xfrm>
              <a:off x="4220392" y="5089364"/>
              <a:ext cx="424526" cy="4267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上弧形箭头 17"/>
          <p:cNvSpPr/>
          <p:nvPr/>
        </p:nvSpPr>
        <p:spPr>
          <a:xfrm rot="2459737">
            <a:off x="1614561" y="4536114"/>
            <a:ext cx="1616107" cy="860023"/>
          </a:xfrm>
          <a:prstGeom prst="curvedDownArrow">
            <a:avLst>
              <a:gd name="adj1" fmla="val 32315"/>
              <a:gd name="adj2" fmla="val 48604"/>
              <a:gd name="adj3" fmla="val 25000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515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继续调整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  <a:sym typeface="Wingdings" pitchFamily="2" charset="2"/>
              </a:rPr>
              <a:t>rightCase3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71207" y="2348880"/>
            <a:ext cx="3097521" cy="3693657"/>
            <a:chOff x="2924248" y="2191834"/>
            <a:chExt cx="3097521" cy="3693657"/>
          </a:xfrm>
        </p:grpSpPr>
        <p:sp>
          <p:nvSpPr>
            <p:cNvPr id="40" name="TextBox 39"/>
            <p:cNvSpPr txBox="1"/>
            <p:nvPr/>
          </p:nvSpPr>
          <p:spPr>
            <a:xfrm>
              <a:off x="4922357" y="290353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42" name="直接连接符 41"/>
            <p:cNvCxnSpPr>
              <a:endCxn id="41" idx="2"/>
            </p:cNvCxnSpPr>
            <p:nvPr/>
          </p:nvCxnSpPr>
          <p:spPr>
            <a:xfrm flipH="1" flipV="1">
              <a:off x="4372616" y="2561166"/>
              <a:ext cx="801769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4" name="直接连接符 43"/>
            <p:cNvCxnSpPr>
              <a:stCxn id="41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7883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46" name="直接连接符 45"/>
            <p:cNvCxnSpPr>
              <a:stCxn id="43" idx="2"/>
              <a:endCxn id="45" idx="0"/>
            </p:cNvCxnSpPr>
            <p:nvPr/>
          </p:nvCxnSpPr>
          <p:spPr>
            <a:xfrm>
              <a:off x="3572320" y="3272871"/>
              <a:ext cx="4320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24248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48" name="直接连接符 47"/>
            <p:cNvCxnSpPr>
              <a:stCxn id="43" idx="2"/>
              <a:endCxn id="47" idx="0"/>
            </p:cNvCxnSpPr>
            <p:nvPr/>
          </p:nvCxnSpPr>
          <p:spPr>
            <a:xfrm flipH="1">
              <a:off x="3140272" y="3272871"/>
              <a:ext cx="4320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392120" y="3903646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0" name="直接连接符 49"/>
            <p:cNvCxnSpPr>
              <a:stCxn id="40" idx="2"/>
              <a:endCxn id="49" idx="0"/>
            </p:cNvCxnSpPr>
            <p:nvPr/>
          </p:nvCxnSpPr>
          <p:spPr>
            <a:xfrm flipH="1">
              <a:off x="4705026" y="3272871"/>
              <a:ext cx="469359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004368" y="4691065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2" name="直接连接符 51"/>
            <p:cNvCxnSpPr>
              <a:stCxn id="45" idx="2"/>
              <a:endCxn id="51" idx="0"/>
            </p:cNvCxnSpPr>
            <p:nvPr/>
          </p:nvCxnSpPr>
          <p:spPr>
            <a:xfrm>
              <a:off x="4004368" y="4272978"/>
              <a:ext cx="216024" cy="41808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395957" y="3895156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4" name="直接连接符 53"/>
            <p:cNvCxnSpPr>
              <a:stCxn id="40" idx="2"/>
              <a:endCxn id="53" idx="0"/>
            </p:cNvCxnSpPr>
            <p:nvPr/>
          </p:nvCxnSpPr>
          <p:spPr>
            <a:xfrm>
              <a:off x="5174385" y="3272871"/>
              <a:ext cx="534478" cy="6222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28894" y="551615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6" name="直接连接符 55"/>
            <p:cNvCxnSpPr>
              <a:stCxn id="51" idx="2"/>
              <a:endCxn id="55" idx="0"/>
            </p:cNvCxnSpPr>
            <p:nvPr/>
          </p:nvCxnSpPr>
          <p:spPr>
            <a:xfrm>
              <a:off x="4220392" y="5060397"/>
              <a:ext cx="424526" cy="4557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4890462" y="2515866"/>
            <a:ext cx="3097521" cy="2893367"/>
            <a:chOff x="2924248" y="2191834"/>
            <a:chExt cx="3097521" cy="2893367"/>
          </a:xfrm>
        </p:grpSpPr>
        <p:sp>
          <p:nvSpPr>
            <p:cNvPr id="76" name="TextBox 75"/>
            <p:cNvSpPr txBox="1"/>
            <p:nvPr/>
          </p:nvSpPr>
          <p:spPr>
            <a:xfrm>
              <a:off x="4922357" y="290353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78" name="直接连接符 77"/>
            <p:cNvCxnSpPr>
              <a:endCxn id="77" idx="2"/>
            </p:cNvCxnSpPr>
            <p:nvPr/>
          </p:nvCxnSpPr>
          <p:spPr>
            <a:xfrm flipH="1" flipV="1">
              <a:off x="4372616" y="2561166"/>
              <a:ext cx="801769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0" name="直接连接符 79"/>
            <p:cNvCxnSpPr>
              <a:stCxn id="77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193809" y="4691065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2" name="直接连接符 81"/>
            <p:cNvCxnSpPr>
              <a:stCxn id="79" idx="2"/>
              <a:endCxn id="87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924248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84" name="直接连接符 83"/>
            <p:cNvCxnSpPr>
              <a:stCxn id="79" idx="2"/>
              <a:endCxn id="83" idx="0"/>
            </p:cNvCxnSpPr>
            <p:nvPr/>
          </p:nvCxnSpPr>
          <p:spPr>
            <a:xfrm flipH="1">
              <a:off x="3140272" y="3272871"/>
              <a:ext cx="4320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392120" y="3903646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6" name="直接连接符 85"/>
            <p:cNvCxnSpPr>
              <a:stCxn id="76" idx="2"/>
              <a:endCxn id="85" idx="0"/>
            </p:cNvCxnSpPr>
            <p:nvPr/>
          </p:nvCxnSpPr>
          <p:spPr>
            <a:xfrm flipH="1">
              <a:off x="4705026" y="3272871"/>
              <a:ext cx="469359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88" name="直接连接符 87"/>
            <p:cNvCxnSpPr>
              <a:stCxn id="81" idx="0"/>
              <a:endCxn id="87" idx="2"/>
            </p:cNvCxnSpPr>
            <p:nvPr/>
          </p:nvCxnSpPr>
          <p:spPr>
            <a:xfrm flipV="1">
              <a:off x="3409833" y="4272978"/>
              <a:ext cx="530735" cy="41808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395957" y="3895156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0" name="直接连接符 89"/>
            <p:cNvCxnSpPr>
              <a:stCxn id="76" idx="2"/>
              <a:endCxn id="89" idx="0"/>
            </p:cNvCxnSpPr>
            <p:nvPr/>
          </p:nvCxnSpPr>
          <p:spPr>
            <a:xfrm>
              <a:off x="5174385" y="3272871"/>
              <a:ext cx="534478" cy="6222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209796" y="471586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2" name="直接连接符 91"/>
            <p:cNvCxnSpPr>
              <a:stCxn id="87" idx="2"/>
              <a:endCxn id="91" idx="0"/>
            </p:cNvCxnSpPr>
            <p:nvPr/>
          </p:nvCxnSpPr>
          <p:spPr>
            <a:xfrm>
              <a:off x="3940568" y="4272978"/>
              <a:ext cx="485252" cy="44289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左弧形箭头 20"/>
          <p:cNvSpPr/>
          <p:nvPr/>
        </p:nvSpPr>
        <p:spPr>
          <a:xfrm rot="3112832">
            <a:off x="1378517" y="3377055"/>
            <a:ext cx="713571" cy="1391670"/>
          </a:xfrm>
          <a:prstGeom prst="curved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451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15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  <a:sym typeface="Wingdings" pitchFamily="2" charset="2"/>
              </a:rPr>
              <a:t>rightCase1bpOver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91339" y="2677354"/>
            <a:ext cx="3817503" cy="3119149"/>
            <a:chOff x="2708224" y="2191834"/>
            <a:chExt cx="3817503" cy="3119149"/>
          </a:xfrm>
        </p:grpSpPr>
        <p:sp>
          <p:nvSpPr>
            <p:cNvPr id="76" name="TextBox 75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78" name="直接连接符 77"/>
            <p:cNvCxnSpPr>
              <a:stCxn id="76" idx="0"/>
              <a:endCxn id="77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0" name="直接连接符 79"/>
            <p:cNvCxnSpPr>
              <a:stCxn id="77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032260" y="4941651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2" name="直接连接符 81"/>
            <p:cNvCxnSpPr>
              <a:stCxn id="79" idx="2"/>
              <a:endCxn id="87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84" name="直接连接符 83"/>
            <p:cNvCxnSpPr>
              <a:stCxn id="79" idx="2"/>
              <a:endCxn id="83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6" name="直接连接符 85"/>
            <p:cNvCxnSpPr>
              <a:stCxn id="76" idx="2"/>
              <a:endCxn id="85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88" name="直接连接符 87"/>
            <p:cNvCxnSpPr>
              <a:stCxn id="81" idx="0"/>
              <a:endCxn id="87" idx="2"/>
            </p:cNvCxnSpPr>
            <p:nvPr/>
          </p:nvCxnSpPr>
          <p:spPr>
            <a:xfrm flipV="1">
              <a:off x="3248284" y="4272978"/>
              <a:ext cx="692284" cy="6686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899915" y="3884330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0" name="直接连接符 89"/>
            <p:cNvCxnSpPr>
              <a:stCxn id="76" idx="2"/>
              <a:endCxn id="89" idx="0"/>
            </p:cNvCxnSpPr>
            <p:nvPr/>
          </p:nvCxnSpPr>
          <p:spPr>
            <a:xfrm>
              <a:off x="5524217" y="3272871"/>
              <a:ext cx="688604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156592" y="4941651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2" name="直接连接符 91"/>
            <p:cNvCxnSpPr>
              <a:stCxn id="87" idx="2"/>
              <a:endCxn id="91" idx="0"/>
            </p:cNvCxnSpPr>
            <p:nvPr/>
          </p:nvCxnSpPr>
          <p:spPr>
            <a:xfrm>
              <a:off x="3940568" y="4272978"/>
              <a:ext cx="432048" cy="6686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346211" y="4941651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8" name="直接连接符 57"/>
            <p:cNvCxnSpPr>
              <a:stCxn id="89" idx="2"/>
              <a:endCxn id="57" idx="0"/>
            </p:cNvCxnSpPr>
            <p:nvPr/>
          </p:nvCxnSpPr>
          <p:spPr>
            <a:xfrm flipH="1">
              <a:off x="5659117" y="4253662"/>
              <a:ext cx="553704" cy="6879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4716016" y="2676479"/>
            <a:ext cx="3817503" cy="3119149"/>
            <a:chOff x="2708224" y="2191834"/>
            <a:chExt cx="3817503" cy="3119149"/>
          </a:xfrm>
        </p:grpSpPr>
        <p:sp>
          <p:nvSpPr>
            <p:cNvPr id="60" name="TextBox 59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62" name="直接连接符 61"/>
            <p:cNvCxnSpPr>
              <a:stCxn id="60" idx="0"/>
              <a:endCxn id="61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4" name="直接连接符 63"/>
            <p:cNvCxnSpPr>
              <a:stCxn id="61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032260" y="4941651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6" name="直接连接符 65"/>
            <p:cNvCxnSpPr>
              <a:stCxn id="63" idx="2"/>
              <a:endCxn id="71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stCxn id="63" idx="2"/>
              <a:endCxn id="67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70" name="直接连接符 69"/>
            <p:cNvCxnSpPr>
              <a:stCxn id="60" idx="2"/>
              <a:endCxn id="69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72" name="直接连接符 71"/>
            <p:cNvCxnSpPr>
              <a:stCxn id="65" idx="0"/>
              <a:endCxn id="71" idx="2"/>
            </p:cNvCxnSpPr>
            <p:nvPr/>
          </p:nvCxnSpPr>
          <p:spPr>
            <a:xfrm flipV="1">
              <a:off x="3248284" y="4272978"/>
              <a:ext cx="692284" cy="6686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899915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19</a:t>
              </a:r>
              <a:endParaRPr lang="zh-CN" altLang="en-US" dirty="0"/>
            </a:p>
          </p:txBody>
        </p:sp>
        <p:cxnSp>
          <p:nvCxnSpPr>
            <p:cNvPr id="74" name="直接连接符 73"/>
            <p:cNvCxnSpPr>
              <a:stCxn id="60" idx="2"/>
              <a:endCxn id="73" idx="0"/>
            </p:cNvCxnSpPr>
            <p:nvPr/>
          </p:nvCxnSpPr>
          <p:spPr>
            <a:xfrm>
              <a:off x="5524217" y="3272871"/>
              <a:ext cx="688604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56592" y="4941651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4" name="直接连接符 93"/>
            <p:cNvCxnSpPr>
              <a:stCxn id="71" idx="2"/>
              <a:endCxn id="93" idx="0"/>
            </p:cNvCxnSpPr>
            <p:nvPr/>
          </p:nvCxnSpPr>
          <p:spPr>
            <a:xfrm>
              <a:off x="3940568" y="4272978"/>
              <a:ext cx="432048" cy="6686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346211" y="4941651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6" name="直接连接符 95"/>
            <p:cNvCxnSpPr>
              <a:stCxn id="73" idx="2"/>
              <a:endCxn id="95" idx="0"/>
            </p:cNvCxnSpPr>
            <p:nvPr/>
          </p:nvCxnSpPr>
          <p:spPr>
            <a:xfrm flipH="1">
              <a:off x="5659117" y="4253662"/>
              <a:ext cx="553704" cy="6879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06207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18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  <a:sym typeface="Wingdings" pitchFamily="2" charset="2"/>
              </a:rPr>
              <a:t>leftCase2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572000" y="2278298"/>
            <a:ext cx="3817503" cy="3805003"/>
            <a:chOff x="2708224" y="2191834"/>
            <a:chExt cx="3817503" cy="3805003"/>
          </a:xfrm>
        </p:grpSpPr>
        <p:sp>
          <p:nvSpPr>
            <p:cNvPr id="60" name="TextBox 59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62" name="直接连接符 61"/>
            <p:cNvCxnSpPr>
              <a:stCxn id="60" idx="0"/>
              <a:endCxn id="61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4" name="直接连接符 63"/>
            <p:cNvCxnSpPr>
              <a:stCxn id="61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240389" y="4780012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6" name="直接连接符 65"/>
            <p:cNvCxnSpPr>
              <a:stCxn id="63" idx="2"/>
              <a:endCxn id="71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stCxn id="63" idx="2"/>
              <a:endCxn id="67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70" name="直接连接符 69"/>
            <p:cNvCxnSpPr>
              <a:stCxn id="60" idx="2"/>
              <a:endCxn id="69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72" name="直接连接符 71"/>
            <p:cNvCxnSpPr>
              <a:stCxn id="65" idx="0"/>
              <a:endCxn id="71" idx="2"/>
            </p:cNvCxnSpPr>
            <p:nvPr/>
          </p:nvCxnSpPr>
          <p:spPr>
            <a:xfrm flipV="1">
              <a:off x="3456413" y="4272978"/>
              <a:ext cx="484155" cy="5070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899915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19</a:t>
              </a:r>
              <a:endParaRPr lang="zh-CN" altLang="en-US" dirty="0"/>
            </a:p>
          </p:txBody>
        </p:sp>
        <p:cxnSp>
          <p:nvCxnSpPr>
            <p:cNvPr id="74" name="直接连接符 73"/>
            <p:cNvCxnSpPr>
              <a:stCxn id="60" idx="2"/>
              <a:endCxn id="73" idx="0"/>
            </p:cNvCxnSpPr>
            <p:nvPr/>
          </p:nvCxnSpPr>
          <p:spPr>
            <a:xfrm>
              <a:off x="5524217" y="3272871"/>
              <a:ext cx="688604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56592" y="4780012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4" name="直接连接符 93"/>
            <p:cNvCxnSpPr>
              <a:stCxn id="71" idx="2"/>
              <a:endCxn id="93" idx="0"/>
            </p:cNvCxnSpPr>
            <p:nvPr/>
          </p:nvCxnSpPr>
          <p:spPr>
            <a:xfrm>
              <a:off x="3940568" y="4272978"/>
              <a:ext cx="432048" cy="5070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346211" y="4756985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6" name="直接连接符 95"/>
            <p:cNvCxnSpPr>
              <a:stCxn id="73" idx="2"/>
              <a:endCxn id="95" idx="0"/>
            </p:cNvCxnSpPr>
            <p:nvPr/>
          </p:nvCxnSpPr>
          <p:spPr>
            <a:xfrm flipH="1">
              <a:off x="5659117" y="4253662"/>
              <a:ext cx="553704" cy="50332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720520" y="5627505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8" name="直接连接符 47"/>
            <p:cNvCxnSpPr>
              <a:stCxn id="95" idx="2"/>
              <a:endCxn id="47" idx="0"/>
            </p:cNvCxnSpPr>
            <p:nvPr/>
          </p:nvCxnSpPr>
          <p:spPr>
            <a:xfrm flipH="1">
              <a:off x="5033426" y="5126317"/>
              <a:ext cx="625691" cy="50118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23528" y="2252958"/>
            <a:ext cx="3817503" cy="3805003"/>
            <a:chOff x="2708224" y="2191834"/>
            <a:chExt cx="3817503" cy="3805003"/>
          </a:xfrm>
        </p:grpSpPr>
        <p:sp>
          <p:nvSpPr>
            <p:cNvPr id="51" name="TextBox 50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53" name="直接连接符 52"/>
            <p:cNvCxnSpPr>
              <a:stCxn id="51" idx="0"/>
              <a:endCxn id="52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5" name="直接连接符 54"/>
            <p:cNvCxnSpPr>
              <a:stCxn id="52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240389" y="4780012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7" name="直接连接符 96"/>
            <p:cNvCxnSpPr>
              <a:stCxn id="54" idx="2"/>
              <a:endCxn id="102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99" name="直接连接符 98"/>
            <p:cNvCxnSpPr>
              <a:stCxn id="54" idx="2"/>
              <a:endCxn id="98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101" name="直接连接符 100"/>
            <p:cNvCxnSpPr>
              <a:stCxn id="51" idx="2"/>
              <a:endCxn id="100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103" name="直接连接符 102"/>
            <p:cNvCxnSpPr>
              <a:stCxn id="56" idx="0"/>
              <a:endCxn id="102" idx="2"/>
            </p:cNvCxnSpPr>
            <p:nvPr/>
          </p:nvCxnSpPr>
          <p:spPr>
            <a:xfrm flipV="1">
              <a:off x="3456413" y="4272978"/>
              <a:ext cx="484155" cy="5070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5899915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19</a:t>
              </a:r>
              <a:endParaRPr lang="zh-CN" altLang="en-US" dirty="0"/>
            </a:p>
          </p:txBody>
        </p:sp>
        <p:cxnSp>
          <p:nvCxnSpPr>
            <p:cNvPr id="105" name="直接连接符 104"/>
            <p:cNvCxnSpPr>
              <a:stCxn id="51" idx="2"/>
              <a:endCxn id="104" idx="0"/>
            </p:cNvCxnSpPr>
            <p:nvPr/>
          </p:nvCxnSpPr>
          <p:spPr>
            <a:xfrm>
              <a:off x="5524217" y="3272871"/>
              <a:ext cx="688604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156592" y="4780012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7" name="直接连接符 106"/>
            <p:cNvCxnSpPr>
              <a:stCxn id="102" idx="2"/>
              <a:endCxn id="106" idx="0"/>
            </p:cNvCxnSpPr>
            <p:nvPr/>
          </p:nvCxnSpPr>
          <p:spPr>
            <a:xfrm>
              <a:off x="3940568" y="4272978"/>
              <a:ext cx="432048" cy="5070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346211" y="4756985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9" name="直接连接符 108"/>
            <p:cNvCxnSpPr>
              <a:stCxn id="104" idx="2"/>
              <a:endCxn id="108" idx="0"/>
            </p:cNvCxnSpPr>
            <p:nvPr/>
          </p:nvCxnSpPr>
          <p:spPr>
            <a:xfrm flipH="1">
              <a:off x="5659117" y="4253662"/>
              <a:ext cx="553704" cy="50332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776245" y="5627505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1" name="直接连接符 110"/>
            <p:cNvCxnSpPr>
              <a:stCxn id="108" idx="2"/>
              <a:endCxn id="110" idx="0"/>
            </p:cNvCxnSpPr>
            <p:nvPr/>
          </p:nvCxnSpPr>
          <p:spPr>
            <a:xfrm>
              <a:off x="5659117" y="5126317"/>
              <a:ext cx="430034" cy="50118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下弧形箭头 6"/>
          <p:cNvSpPr/>
          <p:nvPr/>
        </p:nvSpPr>
        <p:spPr>
          <a:xfrm rot="12438548">
            <a:off x="2494266" y="4316076"/>
            <a:ext cx="1577151" cy="946031"/>
          </a:xfrm>
          <a:prstGeom prst="curvedUp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713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继续调整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  <a:sym typeface="Wingdings" pitchFamily="2" charset="2"/>
              </a:rPr>
              <a:t>leftCase3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602122" y="2480417"/>
            <a:ext cx="4306246" cy="2957510"/>
            <a:chOff x="2708224" y="2191834"/>
            <a:chExt cx="4306246" cy="2957510"/>
          </a:xfrm>
        </p:grpSpPr>
        <p:sp>
          <p:nvSpPr>
            <p:cNvPr id="60" name="TextBox 59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62" name="直接连接符 61"/>
            <p:cNvCxnSpPr>
              <a:stCxn id="60" idx="0"/>
              <a:endCxn id="61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4" name="直接连接符 63"/>
            <p:cNvCxnSpPr>
              <a:stCxn id="61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240389" y="4780012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6" name="直接连接符 65"/>
            <p:cNvCxnSpPr>
              <a:stCxn id="63" idx="2"/>
              <a:endCxn id="71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stCxn id="63" idx="2"/>
              <a:endCxn id="67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70" name="直接连接符 69"/>
            <p:cNvCxnSpPr>
              <a:stCxn id="60" idx="2"/>
              <a:endCxn id="69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72" name="直接连接符 71"/>
            <p:cNvCxnSpPr>
              <a:stCxn id="65" idx="0"/>
              <a:endCxn id="71" idx="2"/>
            </p:cNvCxnSpPr>
            <p:nvPr/>
          </p:nvCxnSpPr>
          <p:spPr>
            <a:xfrm flipV="1">
              <a:off x="3456413" y="4272978"/>
              <a:ext cx="484155" cy="5070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38865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4" name="直接连接符 73"/>
            <p:cNvCxnSpPr>
              <a:stCxn id="60" idx="2"/>
              <a:endCxn id="95" idx="0"/>
            </p:cNvCxnSpPr>
            <p:nvPr/>
          </p:nvCxnSpPr>
          <p:spPr>
            <a:xfrm>
              <a:off x="5524217" y="3272871"/>
              <a:ext cx="564934" cy="6107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56592" y="4780012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4" name="直接连接符 93"/>
            <p:cNvCxnSpPr>
              <a:stCxn id="71" idx="2"/>
              <a:endCxn id="93" idx="0"/>
            </p:cNvCxnSpPr>
            <p:nvPr/>
          </p:nvCxnSpPr>
          <p:spPr>
            <a:xfrm>
              <a:off x="3940568" y="4272978"/>
              <a:ext cx="432048" cy="5070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776245" y="3883625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cxnSp>
          <p:nvCxnSpPr>
            <p:cNvPr id="96" name="直接连接符 95"/>
            <p:cNvCxnSpPr>
              <a:stCxn id="73" idx="0"/>
              <a:endCxn id="95" idx="2"/>
            </p:cNvCxnSpPr>
            <p:nvPr/>
          </p:nvCxnSpPr>
          <p:spPr>
            <a:xfrm flipH="1" flipV="1">
              <a:off x="6089151" y="4252957"/>
              <a:ext cx="612413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33606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8" name="直接连接符 47"/>
            <p:cNvCxnSpPr>
              <a:stCxn id="95" idx="2"/>
              <a:endCxn id="47" idx="0"/>
            </p:cNvCxnSpPr>
            <p:nvPr/>
          </p:nvCxnSpPr>
          <p:spPr>
            <a:xfrm flipH="1">
              <a:off x="5648974" y="4252957"/>
              <a:ext cx="440177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510952" y="2295751"/>
            <a:ext cx="3817503" cy="3805003"/>
            <a:chOff x="2708224" y="2191834"/>
            <a:chExt cx="3817503" cy="3805003"/>
          </a:xfrm>
        </p:grpSpPr>
        <p:sp>
          <p:nvSpPr>
            <p:cNvPr id="57" name="TextBox 56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75" name="直接连接符 74"/>
            <p:cNvCxnSpPr>
              <a:stCxn id="57" idx="0"/>
              <a:endCxn id="58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7" name="直接连接符 76"/>
            <p:cNvCxnSpPr>
              <a:stCxn id="58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240389" y="4780012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9" name="直接连接符 78"/>
            <p:cNvCxnSpPr>
              <a:stCxn id="76" idx="2"/>
              <a:endCxn id="84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81" name="直接连接符 80"/>
            <p:cNvCxnSpPr>
              <a:stCxn id="76" idx="2"/>
              <a:endCxn id="80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83" name="直接连接符 82"/>
            <p:cNvCxnSpPr>
              <a:stCxn id="57" idx="2"/>
              <a:endCxn id="82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85" name="直接连接符 84"/>
            <p:cNvCxnSpPr>
              <a:stCxn id="78" idx="0"/>
              <a:endCxn id="84" idx="2"/>
            </p:cNvCxnSpPr>
            <p:nvPr/>
          </p:nvCxnSpPr>
          <p:spPr>
            <a:xfrm flipV="1">
              <a:off x="3456413" y="4272978"/>
              <a:ext cx="484155" cy="5070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899915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19</a:t>
              </a:r>
              <a:endParaRPr lang="zh-CN" altLang="en-US" dirty="0"/>
            </a:p>
          </p:txBody>
        </p:sp>
        <p:cxnSp>
          <p:nvCxnSpPr>
            <p:cNvPr id="87" name="直接连接符 86"/>
            <p:cNvCxnSpPr>
              <a:stCxn id="57" idx="2"/>
              <a:endCxn id="86" idx="0"/>
            </p:cNvCxnSpPr>
            <p:nvPr/>
          </p:nvCxnSpPr>
          <p:spPr>
            <a:xfrm>
              <a:off x="5524217" y="3272871"/>
              <a:ext cx="688604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156592" y="4780012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9" name="直接连接符 88"/>
            <p:cNvCxnSpPr>
              <a:stCxn id="84" idx="2"/>
              <a:endCxn id="88" idx="0"/>
            </p:cNvCxnSpPr>
            <p:nvPr/>
          </p:nvCxnSpPr>
          <p:spPr>
            <a:xfrm>
              <a:off x="3940568" y="4272978"/>
              <a:ext cx="432048" cy="5070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346211" y="4756985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1" name="直接连接符 90"/>
            <p:cNvCxnSpPr>
              <a:stCxn id="86" idx="2"/>
              <a:endCxn id="90" idx="0"/>
            </p:cNvCxnSpPr>
            <p:nvPr/>
          </p:nvCxnSpPr>
          <p:spPr>
            <a:xfrm flipH="1">
              <a:off x="5659117" y="4253662"/>
              <a:ext cx="553704" cy="50332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4720520" y="5627505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2" name="直接连接符 111"/>
            <p:cNvCxnSpPr>
              <a:stCxn id="90" idx="2"/>
              <a:endCxn id="92" idx="0"/>
            </p:cNvCxnSpPr>
            <p:nvPr/>
          </p:nvCxnSpPr>
          <p:spPr>
            <a:xfrm flipH="1">
              <a:off x="5033426" y="5126317"/>
              <a:ext cx="625691" cy="50118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上弧形箭头 15"/>
          <p:cNvSpPr/>
          <p:nvPr/>
        </p:nvSpPr>
        <p:spPr>
          <a:xfrm rot="2735990">
            <a:off x="3418578" y="3715939"/>
            <a:ext cx="1400851" cy="785515"/>
          </a:xfrm>
          <a:prstGeom prst="curvedDownArrow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011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Python</a:t>
            </a:r>
            <a:r>
              <a:rPr lang="zh-CN" altLang="en-US" dirty="0" smtClean="0"/>
              <a:t>字典部分源码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5776" y="1683555"/>
            <a:ext cx="6217920" cy="4307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  <a:sym typeface="Wingdings" pitchFamily="2" charset="2"/>
              </a:rPr>
              <a:t>rightCase1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95536" y="2314455"/>
            <a:ext cx="4306246" cy="3634825"/>
            <a:chOff x="2708224" y="2191834"/>
            <a:chExt cx="4306246" cy="3634825"/>
          </a:xfrm>
        </p:grpSpPr>
        <p:sp>
          <p:nvSpPr>
            <p:cNvPr id="60" name="TextBox 59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62" name="直接连接符 61"/>
            <p:cNvCxnSpPr>
              <a:stCxn id="60" idx="0"/>
              <a:endCxn id="61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4" name="直接连接符 63"/>
            <p:cNvCxnSpPr>
              <a:stCxn id="61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140272" y="4604994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6" name="直接连接符 65"/>
            <p:cNvCxnSpPr>
              <a:stCxn id="63" idx="2"/>
              <a:endCxn id="71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stCxn id="63" idx="2"/>
              <a:endCxn id="67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70" name="直接连接符 69"/>
            <p:cNvCxnSpPr>
              <a:stCxn id="60" idx="2"/>
              <a:endCxn id="69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72" name="直接连接符 71"/>
            <p:cNvCxnSpPr>
              <a:stCxn id="65" idx="0"/>
              <a:endCxn id="71" idx="2"/>
            </p:cNvCxnSpPr>
            <p:nvPr/>
          </p:nvCxnSpPr>
          <p:spPr>
            <a:xfrm flipV="1">
              <a:off x="3356296" y="4272978"/>
              <a:ext cx="584272" cy="33201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38865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4" name="直接连接符 73"/>
            <p:cNvCxnSpPr>
              <a:stCxn id="60" idx="2"/>
              <a:endCxn id="95" idx="0"/>
            </p:cNvCxnSpPr>
            <p:nvPr/>
          </p:nvCxnSpPr>
          <p:spPr>
            <a:xfrm>
              <a:off x="5524217" y="3272871"/>
              <a:ext cx="564934" cy="6107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56592" y="4604994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4" name="直接连接符 93"/>
            <p:cNvCxnSpPr>
              <a:stCxn id="71" idx="2"/>
              <a:endCxn id="93" idx="0"/>
            </p:cNvCxnSpPr>
            <p:nvPr/>
          </p:nvCxnSpPr>
          <p:spPr>
            <a:xfrm>
              <a:off x="3940568" y="4272978"/>
              <a:ext cx="432048" cy="33201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776245" y="3883625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cxnSp>
          <p:nvCxnSpPr>
            <p:cNvPr id="96" name="直接连接符 95"/>
            <p:cNvCxnSpPr>
              <a:stCxn id="73" idx="0"/>
              <a:endCxn id="95" idx="2"/>
            </p:cNvCxnSpPr>
            <p:nvPr/>
          </p:nvCxnSpPr>
          <p:spPr>
            <a:xfrm flipH="1" flipV="1">
              <a:off x="6089151" y="4252957"/>
              <a:ext cx="612413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33606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8" name="直接连接符 47"/>
            <p:cNvCxnSpPr>
              <a:stCxn id="95" idx="2"/>
              <a:endCxn id="47" idx="0"/>
            </p:cNvCxnSpPr>
            <p:nvPr/>
          </p:nvCxnSpPr>
          <p:spPr>
            <a:xfrm flipH="1">
              <a:off x="5648974" y="4252957"/>
              <a:ext cx="440177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64915" y="545732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1" name="直接连接符 50"/>
            <p:cNvCxnSpPr>
              <a:stCxn id="93" idx="2"/>
              <a:endCxn id="50" idx="0"/>
            </p:cNvCxnSpPr>
            <p:nvPr/>
          </p:nvCxnSpPr>
          <p:spPr>
            <a:xfrm flipH="1">
              <a:off x="3780939" y="4974326"/>
              <a:ext cx="591677" cy="48300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4716016" y="2314455"/>
            <a:ext cx="4243861" cy="3634825"/>
            <a:chOff x="2708224" y="2191834"/>
            <a:chExt cx="4243861" cy="3634825"/>
          </a:xfrm>
        </p:grpSpPr>
        <p:sp>
          <p:nvSpPr>
            <p:cNvPr id="97" name="TextBox 96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99" name="直接连接符 98"/>
            <p:cNvCxnSpPr>
              <a:stCxn id="97" idx="0"/>
              <a:endCxn id="98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1" name="直接连接符 100"/>
            <p:cNvCxnSpPr>
              <a:stCxn id="98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216384" y="463212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103" name="直接连接符 102"/>
            <p:cNvCxnSpPr>
              <a:stCxn id="100" idx="2"/>
              <a:endCxn id="108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105" name="直接连接符 104"/>
            <p:cNvCxnSpPr>
              <a:stCxn id="100" idx="2"/>
              <a:endCxn id="104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107" name="直接连接符 106"/>
            <p:cNvCxnSpPr>
              <a:stCxn id="97" idx="2"/>
              <a:endCxn id="106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9" name="直接连接符 108"/>
            <p:cNvCxnSpPr>
              <a:stCxn id="102" idx="0"/>
              <a:endCxn id="108" idx="2"/>
            </p:cNvCxnSpPr>
            <p:nvPr/>
          </p:nvCxnSpPr>
          <p:spPr>
            <a:xfrm flipV="1">
              <a:off x="3432408" y="4272978"/>
              <a:ext cx="508160" cy="3591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326273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1" name="直接连接符 110"/>
            <p:cNvCxnSpPr>
              <a:stCxn id="97" idx="2"/>
              <a:endCxn id="115" idx="0"/>
            </p:cNvCxnSpPr>
            <p:nvPr/>
          </p:nvCxnSpPr>
          <p:spPr>
            <a:xfrm>
              <a:off x="5524217" y="3272871"/>
              <a:ext cx="564934" cy="6107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4156592" y="460499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114" name="直接连接符 113"/>
            <p:cNvCxnSpPr>
              <a:stCxn id="108" idx="2"/>
              <a:endCxn id="113" idx="0"/>
            </p:cNvCxnSpPr>
            <p:nvPr/>
          </p:nvCxnSpPr>
          <p:spPr>
            <a:xfrm>
              <a:off x="3940568" y="4272978"/>
              <a:ext cx="432048" cy="33201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776245" y="3883625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cxnSp>
          <p:nvCxnSpPr>
            <p:cNvPr id="116" name="直接连接符 115"/>
            <p:cNvCxnSpPr>
              <a:stCxn id="110" idx="0"/>
              <a:endCxn id="115" idx="2"/>
            </p:cNvCxnSpPr>
            <p:nvPr/>
          </p:nvCxnSpPr>
          <p:spPr>
            <a:xfrm flipH="1" flipV="1">
              <a:off x="6089151" y="4252957"/>
              <a:ext cx="550028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33606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8" name="直接连接符 117"/>
            <p:cNvCxnSpPr>
              <a:stCxn id="115" idx="2"/>
              <a:endCxn id="117" idx="0"/>
            </p:cNvCxnSpPr>
            <p:nvPr/>
          </p:nvCxnSpPr>
          <p:spPr>
            <a:xfrm flipH="1">
              <a:off x="5648974" y="4252957"/>
              <a:ext cx="440177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3564915" y="545732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0" name="直接连接符 119"/>
            <p:cNvCxnSpPr>
              <a:stCxn id="113" idx="2"/>
              <a:endCxn id="119" idx="0"/>
            </p:cNvCxnSpPr>
            <p:nvPr/>
          </p:nvCxnSpPr>
          <p:spPr>
            <a:xfrm flipH="1">
              <a:off x="3780939" y="4974326"/>
              <a:ext cx="591677" cy="48300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64195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继续调整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>
                <a:solidFill>
                  <a:srgbClr val="000000"/>
                </a:solidFill>
                <a:sym typeface="Wingdings" pitchFamily="2" charset="2"/>
              </a:rPr>
              <a:t>left</a:t>
            </a:r>
            <a:r>
              <a:rPr lang="en-US" altLang="zh-CN" sz="3200" dirty="0" smtClean="0">
                <a:solidFill>
                  <a:srgbClr val="000000"/>
                </a:solidFill>
                <a:sym typeface="Wingdings" pitchFamily="2" charset="2"/>
              </a:rPr>
              <a:t>Case1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472155" y="2314455"/>
            <a:ext cx="4243861" cy="3634825"/>
            <a:chOff x="2708224" y="2191834"/>
            <a:chExt cx="4243861" cy="3634825"/>
          </a:xfrm>
        </p:grpSpPr>
        <p:sp>
          <p:nvSpPr>
            <p:cNvPr id="97" name="TextBox 96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99" name="直接连接符 98"/>
            <p:cNvCxnSpPr>
              <a:stCxn id="97" idx="0"/>
              <a:endCxn id="98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1" name="直接连接符 100"/>
            <p:cNvCxnSpPr>
              <a:stCxn id="98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216384" y="463212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103" name="直接连接符 102"/>
            <p:cNvCxnSpPr>
              <a:stCxn id="100" idx="2"/>
              <a:endCxn id="108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105" name="直接连接符 104"/>
            <p:cNvCxnSpPr>
              <a:stCxn id="100" idx="2"/>
              <a:endCxn id="104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107" name="直接连接符 106"/>
            <p:cNvCxnSpPr>
              <a:stCxn id="97" idx="2"/>
              <a:endCxn id="106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9" name="直接连接符 108"/>
            <p:cNvCxnSpPr>
              <a:stCxn id="102" idx="0"/>
              <a:endCxn id="108" idx="2"/>
            </p:cNvCxnSpPr>
            <p:nvPr/>
          </p:nvCxnSpPr>
          <p:spPr>
            <a:xfrm flipV="1">
              <a:off x="3432408" y="4272978"/>
              <a:ext cx="508160" cy="3591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326273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1" name="直接连接符 110"/>
            <p:cNvCxnSpPr>
              <a:stCxn id="97" idx="2"/>
              <a:endCxn id="115" idx="0"/>
            </p:cNvCxnSpPr>
            <p:nvPr/>
          </p:nvCxnSpPr>
          <p:spPr>
            <a:xfrm>
              <a:off x="5524217" y="3272871"/>
              <a:ext cx="564934" cy="6107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4156592" y="460499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114" name="直接连接符 113"/>
            <p:cNvCxnSpPr>
              <a:stCxn id="108" idx="2"/>
              <a:endCxn id="113" idx="0"/>
            </p:cNvCxnSpPr>
            <p:nvPr/>
          </p:nvCxnSpPr>
          <p:spPr>
            <a:xfrm>
              <a:off x="3940568" y="4272978"/>
              <a:ext cx="432048" cy="33201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776245" y="3883625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cxnSp>
          <p:nvCxnSpPr>
            <p:cNvPr id="116" name="直接连接符 115"/>
            <p:cNvCxnSpPr>
              <a:stCxn id="110" idx="0"/>
              <a:endCxn id="115" idx="2"/>
            </p:cNvCxnSpPr>
            <p:nvPr/>
          </p:nvCxnSpPr>
          <p:spPr>
            <a:xfrm flipH="1" flipV="1">
              <a:off x="6089151" y="4252957"/>
              <a:ext cx="550028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33606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8" name="直接连接符 117"/>
            <p:cNvCxnSpPr>
              <a:stCxn id="115" idx="2"/>
              <a:endCxn id="117" idx="0"/>
            </p:cNvCxnSpPr>
            <p:nvPr/>
          </p:nvCxnSpPr>
          <p:spPr>
            <a:xfrm flipH="1">
              <a:off x="5648974" y="4252957"/>
              <a:ext cx="440177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3564915" y="545732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0" name="直接连接符 119"/>
            <p:cNvCxnSpPr>
              <a:stCxn id="113" idx="2"/>
              <a:endCxn id="119" idx="0"/>
            </p:cNvCxnSpPr>
            <p:nvPr/>
          </p:nvCxnSpPr>
          <p:spPr>
            <a:xfrm flipH="1">
              <a:off x="3780939" y="4974326"/>
              <a:ext cx="591677" cy="48300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4716016" y="2386463"/>
            <a:ext cx="4243861" cy="3634825"/>
            <a:chOff x="2708224" y="2191834"/>
            <a:chExt cx="4243861" cy="3634825"/>
          </a:xfrm>
        </p:grpSpPr>
        <p:sp>
          <p:nvSpPr>
            <p:cNvPr id="53" name="TextBox 52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5" name="直接连接符 54"/>
            <p:cNvCxnSpPr>
              <a:stCxn id="53" idx="0"/>
              <a:endCxn id="54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58" name="直接连接符 57"/>
            <p:cNvCxnSpPr>
              <a:stCxn id="54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216384" y="463212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76" name="直接连接符 75"/>
            <p:cNvCxnSpPr>
              <a:stCxn id="57" idx="2"/>
              <a:endCxn id="81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78" name="直接连接符 77"/>
            <p:cNvCxnSpPr>
              <a:stCxn id="57" idx="2"/>
              <a:endCxn id="77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80" name="直接连接符 79"/>
            <p:cNvCxnSpPr>
              <a:stCxn id="53" idx="2"/>
              <a:endCxn id="79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2" name="直接连接符 81"/>
            <p:cNvCxnSpPr>
              <a:stCxn id="75" idx="0"/>
              <a:endCxn id="81" idx="2"/>
            </p:cNvCxnSpPr>
            <p:nvPr/>
          </p:nvCxnSpPr>
          <p:spPr>
            <a:xfrm flipV="1">
              <a:off x="3432408" y="4272978"/>
              <a:ext cx="508160" cy="3591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326273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4" name="直接连接符 83"/>
            <p:cNvCxnSpPr>
              <a:stCxn id="53" idx="2"/>
              <a:endCxn id="87" idx="0"/>
            </p:cNvCxnSpPr>
            <p:nvPr/>
          </p:nvCxnSpPr>
          <p:spPr>
            <a:xfrm>
              <a:off x="5524217" y="3272871"/>
              <a:ext cx="564934" cy="6107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156592" y="460499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86" name="直接连接符 85"/>
            <p:cNvCxnSpPr>
              <a:stCxn id="81" idx="2"/>
              <a:endCxn id="85" idx="0"/>
            </p:cNvCxnSpPr>
            <p:nvPr/>
          </p:nvCxnSpPr>
          <p:spPr>
            <a:xfrm>
              <a:off x="3940568" y="4272978"/>
              <a:ext cx="432048" cy="33201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776245" y="3883625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cxnSp>
          <p:nvCxnSpPr>
            <p:cNvPr id="88" name="直接连接符 87"/>
            <p:cNvCxnSpPr>
              <a:stCxn id="83" idx="0"/>
              <a:endCxn id="87" idx="2"/>
            </p:cNvCxnSpPr>
            <p:nvPr/>
          </p:nvCxnSpPr>
          <p:spPr>
            <a:xfrm flipH="1" flipV="1">
              <a:off x="6089151" y="4252957"/>
              <a:ext cx="550028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33606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0" name="直接连接符 89"/>
            <p:cNvCxnSpPr>
              <a:stCxn id="87" idx="2"/>
              <a:endCxn id="89" idx="0"/>
            </p:cNvCxnSpPr>
            <p:nvPr/>
          </p:nvCxnSpPr>
          <p:spPr>
            <a:xfrm flipH="1">
              <a:off x="5648974" y="4252957"/>
              <a:ext cx="440177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564915" y="545732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2" name="直接连接符 91"/>
            <p:cNvCxnSpPr>
              <a:stCxn id="85" idx="2"/>
              <a:endCxn id="91" idx="0"/>
            </p:cNvCxnSpPr>
            <p:nvPr/>
          </p:nvCxnSpPr>
          <p:spPr>
            <a:xfrm flipH="1">
              <a:off x="3780939" y="4974326"/>
              <a:ext cx="591677" cy="48300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78189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继续调整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err="1" smtClean="0">
                <a:solidFill>
                  <a:srgbClr val="000000"/>
                </a:solidFill>
                <a:sym typeface="Wingdings" pitchFamily="2" charset="2"/>
              </a:rPr>
              <a:t>rootOver</a:t>
            </a:r>
            <a:r>
              <a:rPr lang="zh-CN" altLang="en-US" sz="3200" dirty="0" smtClean="0">
                <a:solidFill>
                  <a:srgbClr val="000000"/>
                </a:solidFill>
                <a:sym typeface="Wingdings" pitchFamily="2" charset="2"/>
              </a:rPr>
              <a:t>，</a:t>
            </a:r>
            <a:r>
              <a:rPr lang="en-US" altLang="zh-CN" sz="3200" dirty="0" smtClean="0">
                <a:solidFill>
                  <a:srgbClr val="000000"/>
                </a:solidFill>
                <a:sym typeface="Wingdings" pitchFamily="2" charset="2"/>
              </a:rPr>
              <a:t>BH++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72155" y="2314455"/>
            <a:ext cx="4243861" cy="3634825"/>
            <a:chOff x="2708224" y="2191834"/>
            <a:chExt cx="4243861" cy="3634825"/>
          </a:xfrm>
        </p:grpSpPr>
        <p:sp>
          <p:nvSpPr>
            <p:cNvPr id="53" name="TextBox 52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5" name="直接连接符 54"/>
            <p:cNvCxnSpPr>
              <a:stCxn id="53" idx="0"/>
              <a:endCxn id="54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58" name="直接连接符 57"/>
            <p:cNvCxnSpPr>
              <a:stCxn id="54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216384" y="463212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76" name="直接连接符 75"/>
            <p:cNvCxnSpPr>
              <a:stCxn id="57" idx="2"/>
              <a:endCxn id="81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78" name="直接连接符 77"/>
            <p:cNvCxnSpPr>
              <a:stCxn id="57" idx="2"/>
              <a:endCxn id="77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80" name="直接连接符 79"/>
            <p:cNvCxnSpPr>
              <a:stCxn id="53" idx="2"/>
              <a:endCxn id="79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2" name="直接连接符 81"/>
            <p:cNvCxnSpPr>
              <a:stCxn id="75" idx="0"/>
              <a:endCxn id="81" idx="2"/>
            </p:cNvCxnSpPr>
            <p:nvPr/>
          </p:nvCxnSpPr>
          <p:spPr>
            <a:xfrm flipV="1">
              <a:off x="3432408" y="4272978"/>
              <a:ext cx="508160" cy="3591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326273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4" name="直接连接符 83"/>
            <p:cNvCxnSpPr>
              <a:stCxn id="53" idx="2"/>
              <a:endCxn id="87" idx="0"/>
            </p:cNvCxnSpPr>
            <p:nvPr/>
          </p:nvCxnSpPr>
          <p:spPr>
            <a:xfrm>
              <a:off x="5524217" y="3272871"/>
              <a:ext cx="564934" cy="6107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156592" y="460499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86" name="直接连接符 85"/>
            <p:cNvCxnSpPr>
              <a:stCxn id="81" idx="2"/>
              <a:endCxn id="85" idx="0"/>
            </p:cNvCxnSpPr>
            <p:nvPr/>
          </p:nvCxnSpPr>
          <p:spPr>
            <a:xfrm>
              <a:off x="3940568" y="4272978"/>
              <a:ext cx="432048" cy="33201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776245" y="3883625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cxnSp>
          <p:nvCxnSpPr>
            <p:cNvPr id="88" name="直接连接符 87"/>
            <p:cNvCxnSpPr>
              <a:stCxn id="83" idx="0"/>
              <a:endCxn id="87" idx="2"/>
            </p:cNvCxnSpPr>
            <p:nvPr/>
          </p:nvCxnSpPr>
          <p:spPr>
            <a:xfrm flipH="1" flipV="1">
              <a:off x="6089151" y="4252957"/>
              <a:ext cx="550028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33606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0" name="直接连接符 89"/>
            <p:cNvCxnSpPr>
              <a:stCxn id="87" idx="2"/>
              <a:endCxn id="89" idx="0"/>
            </p:cNvCxnSpPr>
            <p:nvPr/>
          </p:nvCxnSpPr>
          <p:spPr>
            <a:xfrm flipH="1">
              <a:off x="5648974" y="4252957"/>
              <a:ext cx="440177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564915" y="545732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2" name="直接连接符 91"/>
            <p:cNvCxnSpPr>
              <a:stCxn id="85" idx="2"/>
              <a:endCxn id="91" idx="0"/>
            </p:cNvCxnSpPr>
            <p:nvPr/>
          </p:nvCxnSpPr>
          <p:spPr>
            <a:xfrm flipH="1">
              <a:off x="3780939" y="4974326"/>
              <a:ext cx="591677" cy="48300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4716016" y="2373499"/>
            <a:ext cx="4243861" cy="3634825"/>
            <a:chOff x="2708224" y="2191834"/>
            <a:chExt cx="4243861" cy="3634825"/>
          </a:xfrm>
        </p:grpSpPr>
        <p:sp>
          <p:nvSpPr>
            <p:cNvPr id="60" name="TextBox 59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62" name="直接连接符 61"/>
            <p:cNvCxnSpPr>
              <a:stCxn id="60" idx="0"/>
              <a:endCxn id="61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64" name="直接连接符 63"/>
            <p:cNvCxnSpPr>
              <a:stCxn id="61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216384" y="463212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66" name="直接连接符 65"/>
            <p:cNvCxnSpPr>
              <a:stCxn id="63" idx="2"/>
              <a:endCxn id="71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stCxn id="63" idx="2"/>
              <a:endCxn id="67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70" name="直接连接符 69"/>
            <p:cNvCxnSpPr>
              <a:stCxn id="60" idx="2"/>
              <a:endCxn id="69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2" name="直接连接符 71"/>
            <p:cNvCxnSpPr>
              <a:stCxn id="65" idx="0"/>
              <a:endCxn id="71" idx="2"/>
            </p:cNvCxnSpPr>
            <p:nvPr/>
          </p:nvCxnSpPr>
          <p:spPr>
            <a:xfrm flipV="1">
              <a:off x="3432408" y="4272978"/>
              <a:ext cx="508160" cy="3591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326273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4" name="直接连接符 73"/>
            <p:cNvCxnSpPr>
              <a:stCxn id="60" idx="2"/>
              <a:endCxn id="95" idx="0"/>
            </p:cNvCxnSpPr>
            <p:nvPr/>
          </p:nvCxnSpPr>
          <p:spPr>
            <a:xfrm>
              <a:off x="5524217" y="3272871"/>
              <a:ext cx="564934" cy="6107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56592" y="460499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94" name="直接连接符 93"/>
            <p:cNvCxnSpPr>
              <a:stCxn id="71" idx="2"/>
              <a:endCxn id="93" idx="0"/>
            </p:cNvCxnSpPr>
            <p:nvPr/>
          </p:nvCxnSpPr>
          <p:spPr>
            <a:xfrm>
              <a:off x="3940568" y="4272978"/>
              <a:ext cx="432048" cy="33201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776245" y="3883625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cxnSp>
          <p:nvCxnSpPr>
            <p:cNvPr id="96" name="直接连接符 95"/>
            <p:cNvCxnSpPr>
              <a:stCxn id="73" idx="0"/>
              <a:endCxn id="95" idx="2"/>
            </p:cNvCxnSpPr>
            <p:nvPr/>
          </p:nvCxnSpPr>
          <p:spPr>
            <a:xfrm flipH="1" flipV="1">
              <a:off x="6089151" y="4252957"/>
              <a:ext cx="550028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533606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1" name="直接连接符 120"/>
            <p:cNvCxnSpPr>
              <a:stCxn id="95" idx="2"/>
              <a:endCxn id="112" idx="0"/>
            </p:cNvCxnSpPr>
            <p:nvPr/>
          </p:nvCxnSpPr>
          <p:spPr>
            <a:xfrm flipH="1">
              <a:off x="5648974" y="4252957"/>
              <a:ext cx="440177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3564915" y="545732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3" name="直接连接符 122"/>
            <p:cNvCxnSpPr>
              <a:stCxn id="93" idx="2"/>
              <a:endCxn id="122" idx="0"/>
            </p:cNvCxnSpPr>
            <p:nvPr/>
          </p:nvCxnSpPr>
          <p:spPr>
            <a:xfrm flipH="1">
              <a:off x="3780939" y="4974326"/>
              <a:ext cx="591677" cy="48300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6183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课后复习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3200" dirty="0" smtClean="0">
                <a:solidFill>
                  <a:srgbClr val="000000"/>
                </a:solidFill>
                <a:sym typeface="Wingdings" pitchFamily="2" charset="2"/>
              </a:rPr>
              <a:t>调试</a:t>
            </a:r>
            <a:endParaRPr lang="en-US" altLang="zh-CN" sz="32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3200" dirty="0">
                <a:solidFill>
                  <a:srgbClr val="000000"/>
                </a:solidFill>
                <a:sym typeface="Wingdings" pitchFamily="2" charset="2"/>
              </a:rPr>
              <a:t>画图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63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RBT</a:t>
            </a:r>
            <a:r>
              <a:rPr lang="zh-CN" altLang="en-US" dirty="0" smtClean="0"/>
              <a:t>的删除原则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删除红色节点，不会影响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，也不会违反性质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，无需调整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删除黑色节点，节点所在子树的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BH--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，需要调整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3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70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RBT</a:t>
            </a:r>
            <a:r>
              <a:rPr lang="zh-CN" altLang="en-US" dirty="0" smtClean="0"/>
              <a:t>的</a:t>
            </a:r>
            <a:r>
              <a:rPr lang="zh-CN" altLang="en-US" dirty="0"/>
              <a:t>删除</a:t>
            </a:r>
            <a:r>
              <a:rPr lang="zh-CN" altLang="en-US" dirty="0" smtClean="0"/>
              <a:t>调整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考虑</a:t>
            </a:r>
            <a:r>
              <a:rPr lang="zh-CN" altLang="en-US" sz="2800" dirty="0"/>
              <a:t>删除</a:t>
            </a:r>
            <a:r>
              <a:rPr lang="zh-CN" altLang="en-US" sz="2800" dirty="0" smtClean="0"/>
              <a:t>左子树的情况，规定如下标记：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正在处理的节点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父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节点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兄弟节点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sib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，简称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左侄</a:t>
            </a:r>
            <a:r>
              <a:rPr lang="en-US" altLang="zh-CN" sz="2400" dirty="0" err="1" smtClean="0"/>
              <a:t>leftNephew</a:t>
            </a:r>
            <a:r>
              <a:rPr lang="zh-CN" altLang="en-US" sz="2400" dirty="0" smtClean="0"/>
              <a:t>，简称</a:t>
            </a:r>
            <a:r>
              <a:rPr lang="en-US" altLang="zh-CN" sz="2400" dirty="0" smtClean="0"/>
              <a:t>LN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右侄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rightNephew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，简称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RN</a:t>
            </a:r>
            <a:endParaRPr lang="en-US" altLang="zh-CN" sz="2800" dirty="0" smtClean="0"/>
          </a:p>
          <a:p>
            <a:pPr marL="0" lvl="0" indent="0" eaLnBrk="1" hangingPunct="1">
              <a:buClr>
                <a:srgbClr val="CC0000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102" name="组合 4101"/>
          <p:cNvGrpSpPr/>
          <p:nvPr/>
        </p:nvGrpSpPr>
        <p:grpSpPr>
          <a:xfrm>
            <a:off x="4965736" y="2602242"/>
            <a:ext cx="3790730" cy="2986998"/>
            <a:chOff x="4976428" y="2467260"/>
            <a:chExt cx="3790730" cy="2986998"/>
          </a:xfrm>
        </p:grpSpPr>
        <p:grpSp>
          <p:nvGrpSpPr>
            <p:cNvPr id="4096" name="组合 4095"/>
            <p:cNvGrpSpPr/>
            <p:nvPr/>
          </p:nvGrpSpPr>
          <p:grpSpPr>
            <a:xfrm>
              <a:off x="4976428" y="2467260"/>
              <a:ext cx="3790730" cy="2986998"/>
              <a:chOff x="4669481" y="2561090"/>
              <a:chExt cx="3790730" cy="2986998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4885633" y="2561090"/>
                <a:ext cx="3466503" cy="2060402"/>
                <a:chOff x="6658970" y="2060848"/>
                <a:chExt cx="3466503" cy="2060402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8060409" y="2060848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P</a:t>
                  </a:r>
                  <a:endParaRPr lang="zh-CN" alt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6658970" y="2901972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X</a:t>
                  </a:r>
                  <a:endParaRPr lang="zh-CN" altLang="en-US" dirty="0"/>
                </a:p>
              </p:txBody>
            </p:sp>
            <p:cxnSp>
              <p:nvCxnSpPr>
                <p:cNvPr id="13" name="直接连接符 12"/>
                <p:cNvCxnSpPr>
                  <a:stCxn id="5" idx="2"/>
                  <a:endCxn id="6" idx="0"/>
                </p:cNvCxnSpPr>
                <p:nvPr/>
              </p:nvCxnSpPr>
              <p:spPr>
                <a:xfrm flipH="1">
                  <a:off x="6838990" y="2430180"/>
                  <a:ext cx="1401439" cy="47179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8874866" y="2934411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S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22" name="直接连接符 21"/>
                <p:cNvCxnSpPr>
                  <a:stCxn id="21" idx="0"/>
                  <a:endCxn id="5" idx="2"/>
                </p:cNvCxnSpPr>
                <p:nvPr/>
              </p:nvCxnSpPr>
              <p:spPr>
                <a:xfrm flipH="1" flipV="1">
                  <a:off x="8240429" y="2430180"/>
                  <a:ext cx="814457" cy="50423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stCxn id="47" idx="0"/>
                  <a:endCxn id="21" idx="2"/>
                </p:cNvCxnSpPr>
                <p:nvPr/>
              </p:nvCxnSpPr>
              <p:spPr>
                <a:xfrm flipV="1">
                  <a:off x="8456127" y="3303743"/>
                  <a:ext cx="598759" cy="4481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>
                  <a:stCxn id="48" idx="0"/>
                  <a:endCxn id="21" idx="2"/>
                </p:cNvCxnSpPr>
                <p:nvPr/>
              </p:nvCxnSpPr>
              <p:spPr>
                <a:xfrm flipH="1" flipV="1">
                  <a:off x="9054886" y="3303743"/>
                  <a:ext cx="782492" cy="4481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8168031" y="3751918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LN</a:t>
                  </a:r>
                  <a:endParaRPr lang="zh-CN" altLang="en-US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9549282" y="3751918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RN</a:t>
                  </a:r>
                  <a:endParaRPr lang="zh-CN" altLang="en-US" dirty="0"/>
                </a:p>
              </p:txBody>
            </p:sp>
          </p:grpSp>
          <p:sp>
            <p:nvSpPr>
              <p:cNvPr id="35" name="等腰三角形 34"/>
              <p:cNvSpPr/>
              <p:nvPr/>
            </p:nvSpPr>
            <p:spPr>
              <a:xfrm>
                <a:off x="4669481" y="3803985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/>
              <p:nvPr/>
            </p:nvSpPr>
            <p:spPr>
              <a:xfrm>
                <a:off x="6250940" y="4651738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/>
              <p:cNvSpPr/>
              <p:nvPr/>
            </p:nvSpPr>
            <p:spPr>
              <a:xfrm>
                <a:off x="7667868" y="4646853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01" name="TextBox 4100"/>
            <p:cNvSpPr txBox="1"/>
            <p:nvPr/>
          </p:nvSpPr>
          <p:spPr>
            <a:xfrm>
              <a:off x="5160579" y="4158330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66414" y="5011117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88275" y="5014809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5719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删除调整算法的正确证明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每</a:t>
            </a:r>
            <a:r>
              <a:rPr lang="zh-CN" altLang="en-US" sz="2800" dirty="0"/>
              <a:t>将节点进行染色、旋转操作</a:t>
            </a:r>
            <a:r>
              <a:rPr lang="zh-CN" altLang="en-US" sz="2800" dirty="0" smtClean="0"/>
              <a:t>，都需要考虑：</a:t>
            </a:r>
            <a:endParaRPr lang="en-US" altLang="zh-CN" sz="2800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是否违反性质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5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，如：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2" eaLnBrk="1" hangingPunct="1"/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sym typeface="Wingdings" pitchFamily="2" charset="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000" dirty="0">
                <a:solidFill>
                  <a:srgbClr val="000000"/>
                </a:solidFill>
                <a:sym typeface="Wingdings" pitchFamily="2" charset="2"/>
              </a:rPr>
              <a:t>只能不变或增加，否则</a:t>
            </a: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sym typeface="Wingdings" pitchFamily="2" charset="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000" dirty="0">
                <a:solidFill>
                  <a:srgbClr val="000000"/>
                </a:solidFill>
                <a:sym typeface="Wingdings" pitchFamily="2" charset="2"/>
              </a:rPr>
              <a:t>将比</a:t>
            </a: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sym typeface="Wingdings" pitchFamily="2" charset="2"/>
              </a:rPr>
              <a:t>的更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小</a:t>
            </a:r>
            <a:endParaRPr lang="en-US" altLang="zh-CN" sz="20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是否违反性质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的，如果违反，染黑还是继续回溯？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0" lvl="0" indent="0" eaLnBrk="1" hangingPunct="1">
              <a:buClr>
                <a:srgbClr val="CC0000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67324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RBT</a:t>
            </a:r>
            <a:r>
              <a:rPr lang="zh-CN" altLang="en-US" dirty="0" smtClean="0"/>
              <a:t>的</a:t>
            </a:r>
            <a:r>
              <a:rPr lang="zh-CN" altLang="en-US" dirty="0"/>
              <a:t>删除</a:t>
            </a:r>
            <a:r>
              <a:rPr lang="zh-CN" altLang="en-US" dirty="0" smtClean="0"/>
              <a:t>调整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C00000"/>
                </a:solidFill>
              </a:rPr>
              <a:t>需要删除</a:t>
            </a:r>
            <a:r>
              <a:rPr lang="zh-CN" altLang="en-US" sz="2400" dirty="0" smtClean="0"/>
              <a:t>的节点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为红色，直接删除</a:t>
            </a:r>
            <a:r>
              <a:rPr lang="en-US" altLang="zh-CN" sz="2400" dirty="0" smtClean="0"/>
              <a:t>X</a:t>
            </a:r>
          </a:p>
          <a:p>
            <a:pPr eaLnBrk="1" hangingPunct="1"/>
            <a:r>
              <a:rPr lang="zh-CN" altLang="en-US" sz="2400" dirty="0" smtClean="0"/>
              <a:t>其它无需调整的情况为：</a:t>
            </a:r>
            <a:endParaRPr lang="en-US" altLang="zh-CN" sz="24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当前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为根节点，无论</a:t>
            </a: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root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什么颜色，都将</a:t>
            </a: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root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染黑，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itchFamily="2" charset="2"/>
              </a:rPr>
              <a:t>rootOver</a:t>
            </a:r>
            <a:endParaRPr lang="en-US" altLang="zh-CN" sz="20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当前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为红色，将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染黑，结束，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itchFamily="2" charset="2"/>
              </a:rPr>
              <a:t>redOver</a:t>
            </a:r>
            <a:endParaRPr lang="en-US" altLang="zh-CN" sz="20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删除左孩子</a:t>
            </a:r>
            <a:r>
              <a:rPr lang="en-US" altLang="zh-CN" sz="2400" dirty="0" smtClean="0">
                <a:solidFill>
                  <a:srgbClr val="000000"/>
                </a:solidFill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</a:rPr>
              <a:t>，分为</a:t>
            </a:r>
            <a:r>
              <a:rPr lang="zh-CN" altLang="en-US" sz="2400" dirty="0">
                <a:solidFill>
                  <a:srgbClr val="000000"/>
                </a:solidFill>
              </a:rPr>
              <a:t>四</a:t>
            </a:r>
            <a:r>
              <a:rPr lang="zh-CN" altLang="en-US" sz="2400" dirty="0" smtClean="0">
                <a:solidFill>
                  <a:srgbClr val="000000"/>
                </a:solidFill>
              </a:rPr>
              <a:t>种情况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ase1: S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为红色；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染黑，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染红，左旋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case2: S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为黑色，黑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，黑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RN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sym typeface="Wingdings" pitchFamily="2" charset="2"/>
              </a:rPr>
              <a:t>染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红，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回溯至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ase3: S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为黑色，红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，黑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RN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染黑，</a:t>
            </a: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染红，右旋</a:t>
            </a: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S</a:t>
            </a:r>
            <a:endParaRPr lang="en-US" altLang="zh-CN" sz="20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ase4: 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黑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随意，红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RN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变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的颜色，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sym typeface="Wingdings" pitchFamily="2" charset="2"/>
              </a:rPr>
              <a:t>和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染黑，左旋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转化情况、旋转次数一一分析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12820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CLRS</a:t>
            </a:r>
            <a:r>
              <a:rPr lang="en-US" altLang="zh-CN" dirty="0" smtClean="0">
                <a:sym typeface="Wingdings" pitchFamily="2" charset="2"/>
              </a:rPr>
              <a:t>JDK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6685" y="1293355"/>
            <a:ext cx="4286250" cy="49434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1850974"/>
            <a:ext cx="4203938" cy="382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37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无需调整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删除的</a:t>
            </a:r>
            <a:r>
              <a:rPr lang="en-US" altLang="zh-CN" sz="2800" dirty="0" smtClean="0">
                <a:solidFill>
                  <a:srgbClr val="000000"/>
                </a:solidFill>
              </a:rPr>
              <a:t>X</a:t>
            </a:r>
            <a:r>
              <a:rPr lang="zh-CN" altLang="en-US" sz="2800" dirty="0" smtClean="0">
                <a:solidFill>
                  <a:srgbClr val="000000"/>
                </a:solidFill>
              </a:rPr>
              <a:t>本身就是红色节点，直接删除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8785" y="2814493"/>
            <a:ext cx="6473666" cy="179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827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PHP</a:t>
            </a:r>
            <a:r>
              <a:rPr lang="zh-CN" altLang="en-US" dirty="0"/>
              <a:t>数组</a:t>
            </a:r>
            <a:r>
              <a:rPr lang="zh-CN" altLang="en-US" dirty="0" smtClean="0"/>
              <a:t>部分源码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0644" y="1700808"/>
            <a:ext cx="7561898" cy="43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50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无需调整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回溯指针时遇到的情形：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为根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节点，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无论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root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什么颜色，都将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root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染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黑，将根节点染黑同时满足性质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5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，简称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rootOver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为红色，将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染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黑，简称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redOver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；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71487" lvl="1" indent="0" eaLnBrk="1" hangingPunct="1">
              <a:buClr>
                <a:srgbClr val="CC0000"/>
              </a:buClr>
              <a:buNone/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在执行这一步之前，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BH(left)==BH(right)-1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，执行完这一步，正好使得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BH(left)==BH(right)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，删除调整算法结束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eaLnBrk="1" hangingPunct="1"/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381" y="4941168"/>
            <a:ext cx="3829050" cy="64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3431" y="4581128"/>
            <a:ext cx="48768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19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ase1</a:t>
            </a:r>
            <a:r>
              <a:rPr lang="zh-CN" altLang="en-US" dirty="0" smtClean="0"/>
              <a:t>源码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000000"/>
                </a:solidFill>
              </a:rPr>
              <a:t>条件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</a:rPr>
              <a:t>为红色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400" dirty="0" smtClean="0">
                <a:solidFill>
                  <a:srgbClr val="000000"/>
                </a:solidFill>
              </a:rPr>
              <a:t>隐含条件：由于性质</a:t>
            </a:r>
            <a:r>
              <a:rPr lang="en-US" altLang="zh-CN" sz="2400" dirty="0" smtClean="0">
                <a:solidFill>
                  <a:srgbClr val="000000"/>
                </a:solidFill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</a:rPr>
              <a:t>LN</a:t>
            </a:r>
            <a:r>
              <a:rPr lang="zh-CN" altLang="en-US" sz="2400" dirty="0" smtClean="0">
                <a:solidFill>
                  <a:srgbClr val="000000"/>
                </a:solidFill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</a:rPr>
              <a:t>RN</a:t>
            </a:r>
            <a:r>
              <a:rPr lang="zh-CN" altLang="en-US" sz="2400" dirty="0" smtClean="0">
                <a:solidFill>
                  <a:srgbClr val="000000"/>
                </a:solidFill>
              </a:rPr>
              <a:t>必定都为黑色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400" dirty="0" smtClean="0">
                <a:solidFill>
                  <a:srgbClr val="000000"/>
                </a:solidFill>
              </a:rPr>
              <a:t>处理方式：</a:t>
            </a:r>
            <a:r>
              <a:rPr lang="en-US" altLang="zh-CN" sz="2400" dirty="0" smtClean="0">
                <a:solidFill>
                  <a:srgbClr val="000000"/>
                </a:solidFill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</a:rPr>
              <a:t>染黑，</a:t>
            </a:r>
            <a:r>
              <a:rPr lang="en-US" altLang="zh-CN" sz="2400" dirty="0" smtClean="0">
                <a:solidFill>
                  <a:srgbClr val="000000"/>
                </a:solidFill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</a:rPr>
              <a:t>染红，左旋</a:t>
            </a:r>
            <a:r>
              <a:rPr lang="en-US" altLang="zh-CN" sz="2400" dirty="0" smtClean="0">
                <a:solidFill>
                  <a:srgbClr val="000000"/>
                </a:solidFill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</a:rPr>
              <a:t>LN</a:t>
            </a:r>
            <a:r>
              <a:rPr lang="zh-CN" altLang="en-US" sz="2400" dirty="0" smtClean="0">
                <a:solidFill>
                  <a:srgbClr val="000000"/>
                </a:solidFill>
              </a:rPr>
              <a:t>成为新的</a:t>
            </a:r>
            <a:r>
              <a:rPr lang="en-US" altLang="zh-CN" sz="2400" dirty="0">
                <a:solidFill>
                  <a:srgbClr val="000000"/>
                </a:solidFill>
              </a:rPr>
              <a:t>sib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5790" y="3652220"/>
            <a:ext cx="5159216" cy="163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47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ase1</a:t>
            </a:r>
            <a:r>
              <a:rPr lang="zh-CN" altLang="en-US" dirty="0" smtClean="0"/>
              <a:t>图解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110" name="组合 4109"/>
          <p:cNvGrpSpPr/>
          <p:nvPr/>
        </p:nvGrpSpPr>
        <p:grpSpPr>
          <a:xfrm>
            <a:off x="400247" y="2423265"/>
            <a:ext cx="3790730" cy="2986998"/>
            <a:chOff x="400247" y="2423265"/>
            <a:chExt cx="3790730" cy="2986998"/>
          </a:xfrm>
        </p:grpSpPr>
        <p:grpSp>
          <p:nvGrpSpPr>
            <p:cNvPr id="44" name="组合 43"/>
            <p:cNvGrpSpPr/>
            <p:nvPr/>
          </p:nvGrpSpPr>
          <p:grpSpPr>
            <a:xfrm>
              <a:off x="400247" y="2423265"/>
              <a:ext cx="3790730" cy="2986998"/>
              <a:chOff x="4976428" y="2467260"/>
              <a:chExt cx="3790730" cy="29869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4976428" y="2467260"/>
                <a:ext cx="3790730" cy="2986998"/>
                <a:chOff x="4669481" y="2561090"/>
                <a:chExt cx="3790730" cy="2986998"/>
              </a:xfrm>
            </p:grpSpPr>
            <p:grpSp>
              <p:nvGrpSpPr>
                <p:cNvPr id="49" name="组合 48"/>
                <p:cNvGrpSpPr/>
                <p:nvPr/>
              </p:nvGrpSpPr>
              <p:grpSpPr>
                <a:xfrm>
                  <a:off x="4885633" y="2561090"/>
                  <a:ext cx="3466503" cy="2060402"/>
                  <a:chOff x="6658970" y="2060848"/>
                  <a:chExt cx="3466503" cy="2060402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P</a:t>
                    </a:r>
                    <a:endParaRPr lang="zh-CN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55" name="直接连接符 54"/>
                  <p:cNvCxnSpPr>
                    <a:stCxn id="53" idx="2"/>
                    <a:endCxn id="54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8874866" y="2934411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>
                        <a:solidFill>
                          <a:srgbClr val="C00000"/>
                        </a:solidFill>
                      </a:rPr>
                      <a:t>S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57" name="直接连接符 56"/>
                  <p:cNvCxnSpPr>
                    <a:stCxn id="56" idx="0"/>
                    <a:endCxn id="53" idx="2"/>
                  </p:cNvCxnSpPr>
                  <p:nvPr/>
                </p:nvCxnSpPr>
                <p:spPr>
                  <a:xfrm flipH="1" flipV="1">
                    <a:off x="8240429" y="2430180"/>
                    <a:ext cx="814457" cy="50423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>
                    <a:stCxn id="60" idx="0"/>
                    <a:endCxn id="56" idx="2"/>
                  </p:cNvCxnSpPr>
                  <p:nvPr/>
                </p:nvCxnSpPr>
                <p:spPr>
                  <a:xfrm flipV="1">
                    <a:off x="8456127" y="3303743"/>
                    <a:ext cx="598759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>
                    <a:stCxn id="61" idx="0"/>
                    <a:endCxn id="56" idx="2"/>
                  </p:cNvCxnSpPr>
                  <p:nvPr/>
                </p:nvCxnSpPr>
                <p:spPr>
                  <a:xfrm flipH="1" flipV="1">
                    <a:off x="9054886" y="3303743"/>
                    <a:ext cx="782492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168031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9549282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50" name="等腰三角形 49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等腰三角形 50"/>
                <p:cNvSpPr/>
                <p:nvPr/>
              </p:nvSpPr>
              <p:spPr>
                <a:xfrm>
                  <a:off x="6250940" y="465173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等腰三角形 51"/>
                <p:cNvSpPr/>
                <p:nvPr/>
              </p:nvSpPr>
              <p:spPr>
                <a:xfrm>
                  <a:off x="7667868" y="464685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666414" y="501111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088275" y="501480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4108" name="右箭头 4107"/>
            <p:cNvSpPr/>
            <p:nvPr/>
          </p:nvSpPr>
          <p:spPr>
            <a:xfrm>
              <a:off x="2125460" y="3329961"/>
              <a:ext cx="706835" cy="3368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9" name="TextBox 4108"/>
            <p:cNvSpPr txBox="1"/>
            <p:nvPr/>
          </p:nvSpPr>
          <p:spPr>
            <a:xfrm>
              <a:off x="2006326" y="3068960"/>
              <a:ext cx="814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sib</a:t>
              </a:r>
              <a:endParaRPr lang="zh-CN" altLang="en-US" dirty="0"/>
            </a:p>
          </p:txBody>
        </p:sp>
      </p:grpSp>
      <p:grpSp>
        <p:nvGrpSpPr>
          <p:cNvPr id="4113" name="组合 4112"/>
          <p:cNvGrpSpPr/>
          <p:nvPr/>
        </p:nvGrpSpPr>
        <p:grpSpPr>
          <a:xfrm>
            <a:off x="4845780" y="2633798"/>
            <a:ext cx="3553599" cy="2764012"/>
            <a:chOff x="4753026" y="2732329"/>
            <a:chExt cx="3553599" cy="2764012"/>
          </a:xfrm>
        </p:grpSpPr>
        <p:grpSp>
          <p:nvGrpSpPr>
            <p:cNvPr id="5" name="组合 4"/>
            <p:cNvGrpSpPr/>
            <p:nvPr/>
          </p:nvGrpSpPr>
          <p:grpSpPr>
            <a:xfrm>
              <a:off x="4753026" y="2732329"/>
              <a:ext cx="3553599" cy="2764012"/>
              <a:chOff x="4976428" y="1971482"/>
              <a:chExt cx="3553599" cy="276401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976428" y="1971482"/>
                <a:ext cx="3553599" cy="2764012"/>
                <a:chOff x="4669481" y="2065312"/>
                <a:chExt cx="3553599" cy="2764012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4885633" y="2065312"/>
                  <a:ext cx="3154969" cy="1817091"/>
                  <a:chOff x="6658970" y="1565070"/>
                  <a:chExt cx="3154969" cy="1817091"/>
                </a:xfrm>
              </p:grpSpPr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302104" y="2314929"/>
                    <a:ext cx="395718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P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6658970" y="3012829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16" name="直接连接符 15"/>
                  <p:cNvCxnSpPr>
                    <a:stCxn id="14" idx="2"/>
                    <a:endCxn id="15" idx="0"/>
                  </p:cNvCxnSpPr>
                  <p:nvPr/>
                </p:nvCxnSpPr>
                <p:spPr>
                  <a:xfrm flipH="1">
                    <a:off x="6838990" y="2684261"/>
                    <a:ext cx="660973" cy="32856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271511" y="1565070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S</a:t>
                    </a:r>
                    <a:endParaRPr lang="zh-CN" altLang="en-US" dirty="0"/>
                  </a:p>
                </p:txBody>
              </p:sp>
              <p:cxnSp>
                <p:nvCxnSpPr>
                  <p:cNvPr id="18" name="直接连接符 17"/>
                  <p:cNvCxnSpPr>
                    <a:stCxn id="17" idx="2"/>
                    <a:endCxn id="14" idx="0"/>
                  </p:cNvCxnSpPr>
                  <p:nvPr/>
                </p:nvCxnSpPr>
                <p:spPr>
                  <a:xfrm flipH="1">
                    <a:off x="7499963" y="1934402"/>
                    <a:ext cx="951568" cy="3805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>
                    <a:stCxn id="21" idx="0"/>
                    <a:endCxn id="14" idx="2"/>
                  </p:cNvCxnSpPr>
                  <p:nvPr/>
                </p:nvCxnSpPr>
                <p:spPr>
                  <a:xfrm flipH="1" flipV="1">
                    <a:off x="7499963" y="2684261"/>
                    <a:ext cx="524314" cy="29352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>
                    <a:stCxn id="22" idx="0"/>
                    <a:endCxn id="17" idx="2"/>
                  </p:cNvCxnSpPr>
                  <p:nvPr/>
                </p:nvCxnSpPr>
                <p:spPr>
                  <a:xfrm flipH="1" flipV="1">
                    <a:off x="8451531" y="1934402"/>
                    <a:ext cx="1074313" cy="67404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7736181" y="2977782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9237748" y="2608450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11" name="等腰三角形 10"/>
                <p:cNvSpPr/>
                <p:nvPr/>
              </p:nvSpPr>
              <p:spPr>
                <a:xfrm>
                  <a:off x="4669481" y="3932974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等腰三角形 11"/>
                <p:cNvSpPr/>
                <p:nvPr/>
              </p:nvSpPr>
              <p:spPr>
                <a:xfrm>
                  <a:off x="5885851" y="3872916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>
                  <a:off x="7430737" y="351307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5077323" y="428731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311757" y="4227261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851144" y="388102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4111" name="左箭头 4110"/>
            <p:cNvSpPr/>
            <p:nvPr/>
          </p:nvSpPr>
          <p:spPr>
            <a:xfrm>
              <a:off x="6622580" y="4180088"/>
              <a:ext cx="676315" cy="3035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2" name="TextBox 4111"/>
            <p:cNvSpPr txBox="1"/>
            <p:nvPr/>
          </p:nvSpPr>
          <p:spPr>
            <a:xfrm>
              <a:off x="6663643" y="3890247"/>
              <a:ext cx="752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sib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4492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case1</a:t>
            </a:r>
            <a:r>
              <a:rPr lang="zh-CN" altLang="en-US" dirty="0" smtClean="0"/>
              <a:t>的正确性证明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经过</a:t>
            </a:r>
            <a:r>
              <a:rPr lang="en-US" altLang="zh-CN" sz="2800" dirty="0" smtClean="0">
                <a:solidFill>
                  <a:srgbClr val="000000"/>
                </a:solidFill>
              </a:rPr>
              <a:t>case1</a:t>
            </a:r>
            <a:r>
              <a:rPr lang="zh-CN" altLang="en-US" sz="2800" dirty="0" smtClean="0">
                <a:solidFill>
                  <a:srgbClr val="000000"/>
                </a:solidFill>
              </a:rPr>
              <a:t>调整之后：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符合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4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BH(X)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比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BH(LN)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少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1P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5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5S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5</a:t>
            </a: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需要继续调整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</a:p>
          <a:p>
            <a:pPr lvl="1" eaLnBrk="1" hangingPunct="1">
              <a:buClr>
                <a:srgbClr val="CC0000"/>
              </a:buClr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35035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case1</a:t>
            </a:r>
            <a:r>
              <a:rPr lang="zh-CN" altLang="en-US" dirty="0" smtClean="0"/>
              <a:t>的转化情况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0000"/>
                </a:solidFill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</a:rPr>
              <a:t>ase1</a:t>
            </a:r>
            <a:r>
              <a:rPr lang="zh-CN" altLang="en-US" sz="2800" dirty="0" smtClean="0">
                <a:solidFill>
                  <a:srgbClr val="000000"/>
                </a:solidFill>
              </a:rPr>
              <a:t>可转化为：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b="1" dirty="0" smtClean="0">
                <a:solidFill>
                  <a:srgbClr val="C00000"/>
                </a:solidFill>
                <a:sym typeface="Wingdings" pitchFamily="2" charset="2"/>
              </a:rPr>
              <a:t>case2-2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case3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ase4-1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case4-2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lvl="0" eaLnBrk="1" hangingPunct="1">
              <a:buClr>
                <a:srgbClr val="CC0000"/>
              </a:buClr>
            </a:pPr>
            <a:r>
              <a:rPr lang="en-US" altLang="zh-CN" sz="2800" dirty="0">
                <a:solidFill>
                  <a:srgbClr val="000000"/>
                </a:solidFill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</a:rPr>
              <a:t>ase1</a:t>
            </a:r>
            <a:r>
              <a:rPr lang="zh-CN" altLang="en-US" sz="2800" dirty="0" smtClean="0">
                <a:solidFill>
                  <a:srgbClr val="000000"/>
                </a:solidFill>
              </a:rPr>
              <a:t>不会引起</a:t>
            </a:r>
            <a:r>
              <a:rPr lang="en-US" altLang="zh-CN" sz="2800" dirty="0" smtClean="0">
                <a:solidFill>
                  <a:srgbClr val="000000"/>
                </a:solidFill>
              </a:rPr>
              <a:t>BH</a:t>
            </a:r>
            <a:r>
              <a:rPr lang="zh-CN" altLang="en-US" sz="2800" dirty="0" smtClean="0">
                <a:solidFill>
                  <a:srgbClr val="000000"/>
                </a:solidFill>
              </a:rPr>
              <a:t>的变化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210966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</a:t>
            </a:r>
            <a:r>
              <a:rPr lang="zh-CN" altLang="en-US" dirty="0" smtClean="0"/>
              <a:t>源码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2800" dirty="0">
                <a:solidFill>
                  <a:srgbClr val="000000"/>
                </a:solidFill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</a:rPr>
              <a:t>ase2-1</a:t>
            </a:r>
            <a:r>
              <a:rPr lang="zh-CN" altLang="en-US" sz="2800" dirty="0" smtClean="0">
                <a:solidFill>
                  <a:srgbClr val="000000"/>
                </a:solidFill>
              </a:rPr>
              <a:t>条件：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</a:rPr>
              <a:t>LN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</a:rPr>
              <a:t>RN</a:t>
            </a:r>
            <a:r>
              <a:rPr lang="zh-CN" altLang="en-US" sz="2800" dirty="0">
                <a:solidFill>
                  <a:srgbClr val="000000"/>
                </a:solidFill>
              </a:rPr>
              <a:t>均</a:t>
            </a:r>
            <a:r>
              <a:rPr lang="zh-CN" altLang="en-US" sz="2800" dirty="0" smtClean="0">
                <a:solidFill>
                  <a:srgbClr val="000000"/>
                </a:solidFill>
              </a:rPr>
              <a:t>为黑色，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为黑色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0" eaLnBrk="1" hangingPunct="1">
              <a:buClr>
                <a:srgbClr val="CC0000"/>
              </a:buClr>
            </a:pPr>
            <a:r>
              <a:rPr lang="en-US" altLang="zh-CN" sz="2800" dirty="0">
                <a:solidFill>
                  <a:srgbClr val="000000"/>
                </a:solidFill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</a:rPr>
              <a:t>ase2-2</a:t>
            </a:r>
            <a:r>
              <a:rPr lang="zh-CN" altLang="en-US" sz="2800" dirty="0" smtClean="0">
                <a:solidFill>
                  <a:srgbClr val="000000"/>
                </a:solidFill>
              </a:rPr>
              <a:t>条件：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</a:rPr>
              <a:t>LN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</a:rPr>
              <a:t>RN</a:t>
            </a:r>
            <a:r>
              <a:rPr lang="zh-CN" altLang="en-US" sz="2800" dirty="0" smtClean="0">
                <a:solidFill>
                  <a:srgbClr val="000000"/>
                </a:solidFill>
              </a:rPr>
              <a:t>均为黑色，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P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为红色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eaLnBrk="1" hangingPunct="1">
              <a:buClr>
                <a:srgbClr val="CC0000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处理</a:t>
            </a:r>
            <a:r>
              <a:rPr lang="zh-CN" altLang="en-US" sz="2800" dirty="0" smtClean="0">
                <a:solidFill>
                  <a:srgbClr val="000000"/>
                </a:solidFill>
              </a:rPr>
              <a:t>方式相同：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染红，</a:t>
            </a:r>
            <a:r>
              <a:rPr lang="en-US" altLang="zh-CN" sz="2800" dirty="0" smtClean="0">
                <a:solidFill>
                  <a:srgbClr val="000000"/>
                </a:solidFill>
              </a:rPr>
              <a:t>X</a:t>
            </a:r>
            <a:r>
              <a:rPr lang="zh-CN" altLang="en-US" sz="2800" dirty="0" smtClean="0">
                <a:solidFill>
                  <a:srgbClr val="000000"/>
                </a:solidFill>
              </a:rPr>
              <a:t>回溯至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9712" y="3933056"/>
            <a:ext cx="5454968" cy="107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9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ase2-1</a:t>
            </a:r>
            <a:r>
              <a:rPr lang="zh-CN" altLang="en-US" dirty="0" smtClean="0"/>
              <a:t>图解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00247" y="2423265"/>
            <a:ext cx="3790730" cy="2986998"/>
            <a:chOff x="400247" y="2423265"/>
            <a:chExt cx="3790730" cy="2986998"/>
          </a:xfrm>
        </p:grpSpPr>
        <p:grpSp>
          <p:nvGrpSpPr>
            <p:cNvPr id="44" name="组合 43"/>
            <p:cNvGrpSpPr/>
            <p:nvPr/>
          </p:nvGrpSpPr>
          <p:grpSpPr>
            <a:xfrm>
              <a:off x="400247" y="2423265"/>
              <a:ext cx="3790730" cy="2986998"/>
              <a:chOff x="4976428" y="2467260"/>
              <a:chExt cx="3790730" cy="29869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4976428" y="2467260"/>
                <a:ext cx="3790730" cy="2986998"/>
                <a:chOff x="4669481" y="2561090"/>
                <a:chExt cx="3790730" cy="2986998"/>
              </a:xfrm>
            </p:grpSpPr>
            <p:grpSp>
              <p:nvGrpSpPr>
                <p:cNvPr id="49" name="组合 48"/>
                <p:cNvGrpSpPr/>
                <p:nvPr/>
              </p:nvGrpSpPr>
              <p:grpSpPr>
                <a:xfrm>
                  <a:off x="4885633" y="2561090"/>
                  <a:ext cx="3466503" cy="2060402"/>
                  <a:chOff x="6658970" y="2060848"/>
                  <a:chExt cx="3466503" cy="2060402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P</a:t>
                    </a:r>
                    <a:endParaRPr lang="zh-CN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55" name="直接连接符 54"/>
                  <p:cNvCxnSpPr>
                    <a:stCxn id="53" idx="2"/>
                    <a:endCxn id="54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8874866" y="2934411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S</a:t>
                    </a:r>
                    <a:endParaRPr lang="zh-CN" altLang="en-US" dirty="0"/>
                  </a:p>
                </p:txBody>
              </p:sp>
              <p:cxnSp>
                <p:nvCxnSpPr>
                  <p:cNvPr id="57" name="直接连接符 56"/>
                  <p:cNvCxnSpPr>
                    <a:stCxn id="56" idx="0"/>
                    <a:endCxn id="53" idx="2"/>
                  </p:cNvCxnSpPr>
                  <p:nvPr/>
                </p:nvCxnSpPr>
                <p:spPr>
                  <a:xfrm flipH="1" flipV="1">
                    <a:off x="8240429" y="2430180"/>
                    <a:ext cx="814457" cy="50423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>
                    <a:stCxn id="60" idx="0"/>
                    <a:endCxn id="56" idx="2"/>
                  </p:cNvCxnSpPr>
                  <p:nvPr/>
                </p:nvCxnSpPr>
                <p:spPr>
                  <a:xfrm flipV="1">
                    <a:off x="8456127" y="3303743"/>
                    <a:ext cx="598759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>
                    <a:stCxn id="61" idx="0"/>
                    <a:endCxn id="56" idx="2"/>
                  </p:cNvCxnSpPr>
                  <p:nvPr/>
                </p:nvCxnSpPr>
                <p:spPr>
                  <a:xfrm flipH="1" flipV="1">
                    <a:off x="9054886" y="3303743"/>
                    <a:ext cx="782492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168031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9549282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50" name="等腰三角形 49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等腰三角形 50"/>
                <p:cNvSpPr/>
                <p:nvPr/>
              </p:nvSpPr>
              <p:spPr>
                <a:xfrm>
                  <a:off x="6250940" y="465173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等腰三角形 51"/>
                <p:cNvSpPr/>
                <p:nvPr/>
              </p:nvSpPr>
              <p:spPr>
                <a:xfrm>
                  <a:off x="7667868" y="464685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666414" y="501111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088275" y="501480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</p:grpSp>
        <p:sp>
          <p:nvSpPr>
            <p:cNvPr id="2" name="左箭头 1"/>
            <p:cNvSpPr/>
            <p:nvPr/>
          </p:nvSpPr>
          <p:spPr>
            <a:xfrm>
              <a:off x="976439" y="3441395"/>
              <a:ext cx="822020" cy="3368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92590" y="3203684"/>
              <a:ext cx="42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89943" y="2607931"/>
            <a:ext cx="3790730" cy="2986998"/>
            <a:chOff x="4689943" y="2607931"/>
            <a:chExt cx="3790730" cy="2986998"/>
          </a:xfrm>
        </p:grpSpPr>
        <p:grpSp>
          <p:nvGrpSpPr>
            <p:cNvPr id="62" name="组合 61"/>
            <p:cNvGrpSpPr/>
            <p:nvPr/>
          </p:nvGrpSpPr>
          <p:grpSpPr>
            <a:xfrm>
              <a:off x="4689943" y="2607931"/>
              <a:ext cx="3790730" cy="2986998"/>
              <a:chOff x="4976428" y="2467260"/>
              <a:chExt cx="3790730" cy="2986998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4976428" y="2467260"/>
                <a:ext cx="3790730" cy="2986998"/>
                <a:chOff x="4669481" y="2561090"/>
                <a:chExt cx="3790730" cy="2986998"/>
              </a:xfrm>
            </p:grpSpPr>
            <p:grpSp>
              <p:nvGrpSpPr>
                <p:cNvPr id="67" name="组合 66"/>
                <p:cNvGrpSpPr/>
                <p:nvPr/>
              </p:nvGrpSpPr>
              <p:grpSpPr>
                <a:xfrm>
                  <a:off x="4885633" y="2561090"/>
                  <a:ext cx="3466503" cy="2060402"/>
                  <a:chOff x="6658970" y="2060848"/>
                  <a:chExt cx="3466503" cy="2060402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P</a:t>
                    </a:r>
                    <a:endParaRPr lang="zh-CN" altLang="en-US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73" name="直接连接符 72"/>
                  <p:cNvCxnSpPr>
                    <a:stCxn id="71" idx="2"/>
                    <a:endCxn id="72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8874866" y="2934411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S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75" name="直接连接符 74"/>
                  <p:cNvCxnSpPr>
                    <a:stCxn id="74" idx="0"/>
                    <a:endCxn id="71" idx="2"/>
                  </p:cNvCxnSpPr>
                  <p:nvPr/>
                </p:nvCxnSpPr>
                <p:spPr>
                  <a:xfrm flipH="1" flipV="1">
                    <a:off x="8240429" y="2430180"/>
                    <a:ext cx="814457" cy="50423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>
                    <a:stCxn id="78" idx="0"/>
                    <a:endCxn id="74" idx="2"/>
                  </p:cNvCxnSpPr>
                  <p:nvPr/>
                </p:nvCxnSpPr>
                <p:spPr>
                  <a:xfrm flipV="1">
                    <a:off x="8456127" y="3303743"/>
                    <a:ext cx="598759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>
                    <a:stCxn id="79" idx="0"/>
                    <a:endCxn id="74" idx="2"/>
                  </p:cNvCxnSpPr>
                  <p:nvPr/>
                </p:nvCxnSpPr>
                <p:spPr>
                  <a:xfrm flipH="1" flipV="1">
                    <a:off x="9054886" y="3303743"/>
                    <a:ext cx="782492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8168031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9549282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68" name="等腰三角形 67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等腰三角形 68"/>
                <p:cNvSpPr/>
                <p:nvPr/>
              </p:nvSpPr>
              <p:spPr>
                <a:xfrm>
                  <a:off x="6250940" y="465173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等腰三角形 69"/>
                <p:cNvSpPr/>
                <p:nvPr/>
              </p:nvSpPr>
              <p:spPr>
                <a:xfrm>
                  <a:off x="7667868" y="464685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666414" y="501111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088275" y="501480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</p:grpSp>
        <p:sp>
          <p:nvSpPr>
            <p:cNvPr id="80" name="左箭头 79"/>
            <p:cNvSpPr/>
            <p:nvPr/>
          </p:nvSpPr>
          <p:spPr>
            <a:xfrm>
              <a:off x="6652735" y="2643787"/>
              <a:ext cx="822020" cy="3368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868886" y="2411596"/>
            <a:ext cx="42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20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ase2-1</a:t>
            </a:r>
            <a:r>
              <a:rPr lang="zh-CN" altLang="en-US" dirty="0" smtClean="0"/>
              <a:t>的正确性证明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经过</a:t>
            </a:r>
            <a:r>
              <a:rPr lang="en-US" altLang="zh-CN" sz="2800" dirty="0" smtClean="0">
                <a:solidFill>
                  <a:srgbClr val="000000"/>
                </a:solidFill>
              </a:rPr>
              <a:t>case2-1</a:t>
            </a:r>
            <a:r>
              <a:rPr lang="zh-CN" altLang="en-US" sz="2800" dirty="0" smtClean="0">
                <a:solidFill>
                  <a:srgbClr val="000000"/>
                </a:solidFill>
              </a:rPr>
              <a:t>调整之后：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符合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4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减少了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BH(X)==BH(S)P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符合性质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5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减小了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1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整个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5</a:t>
            </a: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需要继续调整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P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409571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ase2-1</a:t>
            </a:r>
            <a:r>
              <a:rPr lang="zh-CN" altLang="en-US" dirty="0" smtClean="0"/>
              <a:t>的转化情况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由于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是黑色，故</a:t>
            </a:r>
            <a:r>
              <a:rPr lang="en-US" altLang="zh-CN" sz="2800" dirty="0" smtClean="0">
                <a:solidFill>
                  <a:srgbClr val="000000"/>
                </a:solidFill>
              </a:rPr>
              <a:t>case2-1</a:t>
            </a:r>
            <a:r>
              <a:rPr lang="zh-CN" altLang="en-US" sz="2800" dirty="0" smtClean="0">
                <a:solidFill>
                  <a:srgbClr val="000000"/>
                </a:solidFill>
              </a:rPr>
              <a:t>可转化为任意</a:t>
            </a:r>
            <a:r>
              <a:rPr lang="en-US" altLang="zh-CN" sz="2800" dirty="0" smtClean="0">
                <a:solidFill>
                  <a:srgbClr val="000000"/>
                </a:solidFill>
              </a:rPr>
              <a:t>case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case1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case2-1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case2-2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ase3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ase4-1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case4-2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若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为根节点，则执行</a:t>
            </a:r>
            <a:r>
              <a:rPr lang="en-US" altLang="zh-CN" sz="2800" dirty="0" smtClean="0">
                <a:solidFill>
                  <a:srgbClr val="000000"/>
                </a:solidFill>
              </a:rPr>
              <a:t>case2-1</a:t>
            </a:r>
            <a:r>
              <a:rPr lang="zh-CN" altLang="en-US" sz="2800" dirty="0" smtClean="0">
                <a:solidFill>
                  <a:srgbClr val="000000"/>
                </a:solidFill>
              </a:rPr>
              <a:t>会引起</a:t>
            </a:r>
            <a:r>
              <a:rPr lang="en-US" altLang="zh-CN" sz="2800" dirty="0" smtClean="0">
                <a:solidFill>
                  <a:srgbClr val="000000"/>
                </a:solidFill>
              </a:rPr>
              <a:t>BH</a:t>
            </a:r>
            <a:r>
              <a:rPr lang="zh-CN" altLang="en-US" sz="2800" dirty="0" smtClean="0">
                <a:solidFill>
                  <a:srgbClr val="000000"/>
                </a:solidFill>
              </a:rPr>
              <a:t>的减小，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lvl="0" indent="0" eaLnBrk="1" hangingPunct="1">
              <a:buClr>
                <a:srgbClr val="CC0000"/>
              </a:buClr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这</a:t>
            </a:r>
            <a:r>
              <a:rPr lang="zh-CN" altLang="en-US" sz="2800" dirty="0" smtClean="0">
                <a:solidFill>
                  <a:srgbClr val="000000"/>
                </a:solidFill>
              </a:rPr>
              <a:t>是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唯一减小整个红黑树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BH</a:t>
            </a:r>
            <a:r>
              <a:rPr lang="zh-CN" altLang="en-US" sz="2800" dirty="0" smtClean="0">
                <a:solidFill>
                  <a:srgbClr val="000000"/>
                </a:solidFill>
              </a:rPr>
              <a:t>的情形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35563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case2-2</a:t>
            </a:r>
            <a:r>
              <a:rPr lang="zh-CN" altLang="en-US" dirty="0" smtClean="0"/>
              <a:t>图解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00247" y="2423265"/>
            <a:ext cx="3790730" cy="2986998"/>
            <a:chOff x="400247" y="2423265"/>
            <a:chExt cx="3790730" cy="2986998"/>
          </a:xfrm>
        </p:grpSpPr>
        <p:grpSp>
          <p:nvGrpSpPr>
            <p:cNvPr id="44" name="组合 43"/>
            <p:cNvGrpSpPr/>
            <p:nvPr/>
          </p:nvGrpSpPr>
          <p:grpSpPr>
            <a:xfrm>
              <a:off x="400247" y="2423265"/>
              <a:ext cx="3790730" cy="2986998"/>
              <a:chOff x="4976428" y="2467260"/>
              <a:chExt cx="3790730" cy="29869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4976428" y="2467260"/>
                <a:ext cx="3790730" cy="2986998"/>
                <a:chOff x="4669481" y="2561090"/>
                <a:chExt cx="3790730" cy="2986998"/>
              </a:xfrm>
            </p:grpSpPr>
            <p:grpSp>
              <p:nvGrpSpPr>
                <p:cNvPr id="49" name="组合 48"/>
                <p:cNvGrpSpPr/>
                <p:nvPr/>
              </p:nvGrpSpPr>
              <p:grpSpPr>
                <a:xfrm>
                  <a:off x="4885633" y="2561090"/>
                  <a:ext cx="3466503" cy="2060402"/>
                  <a:chOff x="6658970" y="2060848"/>
                  <a:chExt cx="3466503" cy="2060402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P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55" name="直接连接符 54"/>
                  <p:cNvCxnSpPr>
                    <a:stCxn id="53" idx="2"/>
                    <a:endCxn id="54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8874866" y="2934411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S</a:t>
                    </a:r>
                    <a:endParaRPr lang="zh-CN" altLang="en-US" dirty="0"/>
                  </a:p>
                </p:txBody>
              </p:sp>
              <p:cxnSp>
                <p:nvCxnSpPr>
                  <p:cNvPr id="57" name="直接连接符 56"/>
                  <p:cNvCxnSpPr>
                    <a:stCxn id="56" idx="0"/>
                    <a:endCxn id="53" idx="2"/>
                  </p:cNvCxnSpPr>
                  <p:nvPr/>
                </p:nvCxnSpPr>
                <p:spPr>
                  <a:xfrm flipH="1" flipV="1">
                    <a:off x="8240429" y="2430180"/>
                    <a:ext cx="814457" cy="50423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>
                    <a:stCxn id="60" idx="0"/>
                    <a:endCxn id="56" idx="2"/>
                  </p:cNvCxnSpPr>
                  <p:nvPr/>
                </p:nvCxnSpPr>
                <p:spPr>
                  <a:xfrm flipV="1">
                    <a:off x="8456127" y="3303743"/>
                    <a:ext cx="598759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>
                    <a:stCxn id="61" idx="0"/>
                    <a:endCxn id="56" idx="2"/>
                  </p:cNvCxnSpPr>
                  <p:nvPr/>
                </p:nvCxnSpPr>
                <p:spPr>
                  <a:xfrm flipH="1" flipV="1">
                    <a:off x="9054886" y="3303743"/>
                    <a:ext cx="782492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168031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9549282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50" name="等腰三角形 49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等腰三角形 50"/>
                <p:cNvSpPr/>
                <p:nvPr/>
              </p:nvSpPr>
              <p:spPr>
                <a:xfrm>
                  <a:off x="6250940" y="465173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等腰三角形 51"/>
                <p:cNvSpPr/>
                <p:nvPr/>
              </p:nvSpPr>
              <p:spPr>
                <a:xfrm>
                  <a:off x="7667868" y="464685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666414" y="501111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088275" y="501480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</p:grpSp>
        <p:sp>
          <p:nvSpPr>
            <p:cNvPr id="2" name="左箭头 1"/>
            <p:cNvSpPr/>
            <p:nvPr/>
          </p:nvSpPr>
          <p:spPr>
            <a:xfrm>
              <a:off x="976439" y="3441395"/>
              <a:ext cx="822020" cy="3368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92590" y="3203684"/>
              <a:ext cx="42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89943" y="2607931"/>
            <a:ext cx="3790730" cy="2986998"/>
            <a:chOff x="4689943" y="2607931"/>
            <a:chExt cx="3790730" cy="2986998"/>
          </a:xfrm>
        </p:grpSpPr>
        <p:grpSp>
          <p:nvGrpSpPr>
            <p:cNvPr id="62" name="组合 61"/>
            <p:cNvGrpSpPr/>
            <p:nvPr/>
          </p:nvGrpSpPr>
          <p:grpSpPr>
            <a:xfrm>
              <a:off x="4689943" y="2607931"/>
              <a:ext cx="3790730" cy="2986998"/>
              <a:chOff x="4976428" y="2467260"/>
              <a:chExt cx="3790730" cy="2986998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4976428" y="2467260"/>
                <a:ext cx="3790730" cy="2986998"/>
                <a:chOff x="4669481" y="2561090"/>
                <a:chExt cx="3790730" cy="2986998"/>
              </a:xfrm>
            </p:grpSpPr>
            <p:grpSp>
              <p:nvGrpSpPr>
                <p:cNvPr id="67" name="组合 66"/>
                <p:cNvGrpSpPr/>
                <p:nvPr/>
              </p:nvGrpSpPr>
              <p:grpSpPr>
                <a:xfrm>
                  <a:off x="4885633" y="2561090"/>
                  <a:ext cx="3466503" cy="2060402"/>
                  <a:chOff x="6658970" y="2060848"/>
                  <a:chExt cx="3466503" cy="2060402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P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73" name="直接连接符 72"/>
                  <p:cNvCxnSpPr>
                    <a:stCxn id="71" idx="2"/>
                    <a:endCxn id="72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8874866" y="2934411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S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75" name="直接连接符 74"/>
                  <p:cNvCxnSpPr>
                    <a:stCxn id="74" idx="0"/>
                    <a:endCxn id="71" idx="2"/>
                  </p:cNvCxnSpPr>
                  <p:nvPr/>
                </p:nvCxnSpPr>
                <p:spPr>
                  <a:xfrm flipH="1" flipV="1">
                    <a:off x="8240429" y="2430180"/>
                    <a:ext cx="814457" cy="50423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>
                    <a:stCxn id="78" idx="0"/>
                    <a:endCxn id="74" idx="2"/>
                  </p:cNvCxnSpPr>
                  <p:nvPr/>
                </p:nvCxnSpPr>
                <p:spPr>
                  <a:xfrm flipV="1">
                    <a:off x="8456127" y="3303743"/>
                    <a:ext cx="598759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>
                    <a:stCxn id="79" idx="0"/>
                    <a:endCxn id="74" idx="2"/>
                  </p:cNvCxnSpPr>
                  <p:nvPr/>
                </p:nvCxnSpPr>
                <p:spPr>
                  <a:xfrm flipH="1" flipV="1">
                    <a:off x="9054886" y="3303743"/>
                    <a:ext cx="782492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8168031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9549282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68" name="等腰三角形 67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等腰三角形 68"/>
                <p:cNvSpPr/>
                <p:nvPr/>
              </p:nvSpPr>
              <p:spPr>
                <a:xfrm>
                  <a:off x="6250940" y="465173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等腰三角形 69"/>
                <p:cNvSpPr/>
                <p:nvPr/>
              </p:nvSpPr>
              <p:spPr>
                <a:xfrm>
                  <a:off x="7667868" y="464685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666414" y="501111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088275" y="501480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</p:grpSp>
        <p:sp>
          <p:nvSpPr>
            <p:cNvPr id="80" name="左箭头 79"/>
            <p:cNvSpPr/>
            <p:nvPr/>
          </p:nvSpPr>
          <p:spPr>
            <a:xfrm>
              <a:off x="6652735" y="2643787"/>
              <a:ext cx="822020" cy="3368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868886" y="2411596"/>
            <a:ext cx="42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493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环境准备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JDK1.6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稳定，语法糖较少</a:t>
            </a:r>
            <a:r>
              <a:rPr lang="en-US" altLang="zh-CN" dirty="0" smtClean="0"/>
              <a:t>(1.8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算法更加原汁原味</a:t>
            </a:r>
            <a:r>
              <a:rPr lang="en-US" altLang="zh-CN" dirty="0" smtClean="0"/>
              <a:t>(1.6</a:t>
            </a:r>
            <a:r>
              <a:rPr lang="zh-CN" altLang="en-US" dirty="0" smtClean="0"/>
              <a:t>的哈希表对比</a:t>
            </a:r>
            <a:r>
              <a:rPr lang="en-US" altLang="zh-CN" dirty="0" smtClean="0"/>
              <a:t>1.8</a:t>
            </a:r>
            <a:r>
              <a:rPr lang="zh-CN" altLang="en-US" dirty="0" smtClean="0"/>
              <a:t>的哈希表，</a:t>
            </a:r>
            <a:r>
              <a:rPr lang="en-US" altLang="zh-CN" dirty="0" smtClean="0"/>
              <a:t>1.6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MergeSort</a:t>
            </a:r>
            <a:r>
              <a:rPr lang="zh-CN" altLang="en-US" dirty="0" smtClean="0"/>
              <a:t>对比</a:t>
            </a:r>
            <a:r>
              <a:rPr lang="en-US" altLang="zh-CN" dirty="0" smtClean="0"/>
              <a:t>1.7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TimeSort</a:t>
            </a:r>
            <a:r>
              <a:rPr lang="en-US" altLang="zh-CN" dirty="0"/>
              <a:t>)</a:t>
            </a:r>
          </a:p>
          <a:p>
            <a:pPr lvl="0" eaLnBrk="1" hangingPunct="1">
              <a:buClr>
                <a:srgbClr val="CC0000"/>
              </a:buClr>
            </a:pPr>
            <a:r>
              <a:rPr lang="zh-CN" altLang="en-US" dirty="0">
                <a:solidFill>
                  <a:srgbClr val="000000"/>
                </a:solidFill>
              </a:rPr>
              <a:t>百</a:t>
            </a:r>
            <a:r>
              <a:rPr lang="zh-CN" altLang="en-US" dirty="0" smtClean="0">
                <a:solidFill>
                  <a:srgbClr val="000000"/>
                </a:solidFill>
              </a:rPr>
              <a:t>度</a:t>
            </a:r>
            <a:r>
              <a:rPr lang="en-US" altLang="zh-CN" b="1" dirty="0" smtClean="0">
                <a:solidFill>
                  <a:srgbClr val="C00000"/>
                </a:solidFill>
              </a:rPr>
              <a:t>Eclipse debug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jdk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源码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</a:rPr>
              <a:t> idea</a:t>
            </a:r>
            <a:r>
              <a:rPr lang="zh-CN" altLang="en-US" dirty="0" smtClean="0">
                <a:solidFill>
                  <a:srgbClr val="000000"/>
                </a:solidFill>
              </a:rPr>
              <a:t>亦可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case2-2</a:t>
            </a:r>
            <a:r>
              <a:rPr lang="zh-CN" altLang="en-US" dirty="0" smtClean="0"/>
              <a:t>的正确性证明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经过</a:t>
            </a:r>
            <a:r>
              <a:rPr lang="en-US" altLang="zh-CN" sz="2800" dirty="0" smtClean="0">
                <a:solidFill>
                  <a:srgbClr val="000000"/>
                </a:solidFill>
              </a:rPr>
              <a:t>case2-2</a:t>
            </a:r>
            <a:r>
              <a:rPr lang="zh-CN" altLang="en-US" sz="2800" dirty="0" smtClean="0">
                <a:solidFill>
                  <a:srgbClr val="000000"/>
                </a:solidFill>
              </a:rPr>
              <a:t>调整之后：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BH(S)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减少了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BH(X)==BH(S)P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符合性质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5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减小了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1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整个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5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与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的关系违反了性质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4</a:t>
            </a:r>
          </a:p>
          <a:p>
            <a:pPr lvl="0" eaLnBrk="1" hangingPunct="1">
              <a:buClr>
                <a:srgbClr val="CC0000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调整策略：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 smtClean="0">
                <a:solidFill>
                  <a:srgbClr val="000000"/>
                </a:solidFill>
              </a:rPr>
              <a:t>redOver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直接</a:t>
            </a:r>
            <a:r>
              <a:rPr lang="zh-CN" altLang="en-US" sz="2400" dirty="0">
                <a:solidFill>
                  <a:srgbClr val="000000"/>
                </a:solidFill>
              </a:rPr>
              <a:t>将</a:t>
            </a:r>
            <a:r>
              <a:rPr lang="en-US" altLang="zh-CN" sz="2400" dirty="0">
                <a:solidFill>
                  <a:srgbClr val="000000"/>
                </a:solidFill>
              </a:rPr>
              <a:t>P</a:t>
            </a:r>
            <a:r>
              <a:rPr lang="zh-CN" altLang="en-US" sz="2400" dirty="0">
                <a:solidFill>
                  <a:srgbClr val="000000"/>
                </a:solidFill>
              </a:rPr>
              <a:t>染黑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BH(P)++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且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平衡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71487" lvl="1" indent="0" eaLnBrk="1" hangingPunct="1">
              <a:buClr>
                <a:srgbClr val="CC0000"/>
              </a:buClr>
              <a:buNone/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24712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case2-2</a:t>
            </a:r>
            <a:r>
              <a:rPr lang="en-US" altLang="zh-CN" dirty="0" smtClean="0">
                <a:sym typeface="Wingdings" pitchFamily="2" charset="2"/>
              </a:rPr>
              <a:t>redOver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467544" y="2596262"/>
            <a:ext cx="3790730" cy="2986998"/>
            <a:chOff x="4689943" y="2607931"/>
            <a:chExt cx="3790730" cy="2986998"/>
          </a:xfrm>
        </p:grpSpPr>
        <p:grpSp>
          <p:nvGrpSpPr>
            <p:cNvPr id="62" name="组合 61"/>
            <p:cNvGrpSpPr/>
            <p:nvPr/>
          </p:nvGrpSpPr>
          <p:grpSpPr>
            <a:xfrm>
              <a:off x="4689943" y="2607931"/>
              <a:ext cx="3790730" cy="2986998"/>
              <a:chOff x="4976428" y="2467260"/>
              <a:chExt cx="3790730" cy="2986998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4976428" y="2467260"/>
                <a:ext cx="3790730" cy="2986998"/>
                <a:chOff x="4669481" y="2561090"/>
                <a:chExt cx="3790730" cy="2986998"/>
              </a:xfrm>
            </p:grpSpPr>
            <p:grpSp>
              <p:nvGrpSpPr>
                <p:cNvPr id="67" name="组合 66"/>
                <p:cNvGrpSpPr/>
                <p:nvPr/>
              </p:nvGrpSpPr>
              <p:grpSpPr>
                <a:xfrm>
                  <a:off x="4885633" y="2561090"/>
                  <a:ext cx="3466503" cy="2060402"/>
                  <a:chOff x="6658970" y="2060848"/>
                  <a:chExt cx="3466503" cy="2060402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P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73" name="直接连接符 72"/>
                  <p:cNvCxnSpPr>
                    <a:stCxn id="71" idx="2"/>
                    <a:endCxn id="72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8874866" y="2934411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S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75" name="直接连接符 74"/>
                  <p:cNvCxnSpPr>
                    <a:stCxn id="74" idx="0"/>
                    <a:endCxn id="71" idx="2"/>
                  </p:cNvCxnSpPr>
                  <p:nvPr/>
                </p:nvCxnSpPr>
                <p:spPr>
                  <a:xfrm flipH="1" flipV="1">
                    <a:off x="8240429" y="2430180"/>
                    <a:ext cx="814457" cy="50423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>
                    <a:stCxn id="78" idx="0"/>
                    <a:endCxn id="74" idx="2"/>
                  </p:cNvCxnSpPr>
                  <p:nvPr/>
                </p:nvCxnSpPr>
                <p:spPr>
                  <a:xfrm flipV="1">
                    <a:off x="8456127" y="3303743"/>
                    <a:ext cx="598759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>
                    <a:stCxn id="79" idx="0"/>
                    <a:endCxn id="74" idx="2"/>
                  </p:cNvCxnSpPr>
                  <p:nvPr/>
                </p:nvCxnSpPr>
                <p:spPr>
                  <a:xfrm flipH="1" flipV="1">
                    <a:off x="9054886" y="3303743"/>
                    <a:ext cx="782492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8168031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9549282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68" name="等腰三角形 67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等腰三角形 68"/>
                <p:cNvSpPr/>
                <p:nvPr/>
              </p:nvSpPr>
              <p:spPr>
                <a:xfrm>
                  <a:off x="6250940" y="465173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等腰三角形 69"/>
                <p:cNvSpPr/>
                <p:nvPr/>
              </p:nvSpPr>
              <p:spPr>
                <a:xfrm>
                  <a:off x="7667868" y="464685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666414" y="501111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088275" y="501480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</p:grpSp>
        <p:sp>
          <p:nvSpPr>
            <p:cNvPr id="80" name="左箭头 79"/>
            <p:cNvSpPr/>
            <p:nvPr/>
          </p:nvSpPr>
          <p:spPr>
            <a:xfrm>
              <a:off x="6652735" y="2643787"/>
              <a:ext cx="822020" cy="3368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868886" y="2411596"/>
            <a:ext cx="42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grpSp>
        <p:nvGrpSpPr>
          <p:cNvPr id="82" name="组合 81"/>
          <p:cNvGrpSpPr/>
          <p:nvPr/>
        </p:nvGrpSpPr>
        <p:grpSpPr>
          <a:xfrm>
            <a:off x="4572000" y="2662601"/>
            <a:ext cx="3790730" cy="2986998"/>
            <a:chOff x="4689943" y="2607931"/>
            <a:chExt cx="3790730" cy="2986998"/>
          </a:xfrm>
        </p:grpSpPr>
        <p:grpSp>
          <p:nvGrpSpPr>
            <p:cNvPr id="83" name="组合 82"/>
            <p:cNvGrpSpPr/>
            <p:nvPr/>
          </p:nvGrpSpPr>
          <p:grpSpPr>
            <a:xfrm>
              <a:off x="4689943" y="2607931"/>
              <a:ext cx="3790730" cy="2986998"/>
              <a:chOff x="4976428" y="2467260"/>
              <a:chExt cx="3790730" cy="2986998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4976428" y="2467260"/>
                <a:ext cx="3790730" cy="2986998"/>
                <a:chOff x="4669481" y="2561090"/>
                <a:chExt cx="3790730" cy="2986998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4885633" y="2561090"/>
                  <a:ext cx="3466503" cy="2060402"/>
                  <a:chOff x="6658970" y="2060848"/>
                  <a:chExt cx="3466503" cy="2060402"/>
                </a:xfrm>
              </p:grpSpPr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P</a:t>
                    </a:r>
                    <a:endParaRPr lang="zh-CN" altLang="en-US" dirty="0"/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95" name="直接连接符 94"/>
                  <p:cNvCxnSpPr>
                    <a:stCxn id="93" idx="2"/>
                    <a:endCxn id="94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8874866" y="2934411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S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97" name="直接连接符 96"/>
                  <p:cNvCxnSpPr>
                    <a:stCxn id="96" idx="0"/>
                    <a:endCxn id="93" idx="2"/>
                  </p:cNvCxnSpPr>
                  <p:nvPr/>
                </p:nvCxnSpPr>
                <p:spPr>
                  <a:xfrm flipH="1" flipV="1">
                    <a:off x="8240429" y="2430180"/>
                    <a:ext cx="814457" cy="50423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接连接符 97"/>
                  <p:cNvCxnSpPr>
                    <a:stCxn id="100" idx="0"/>
                    <a:endCxn id="96" idx="2"/>
                  </p:cNvCxnSpPr>
                  <p:nvPr/>
                </p:nvCxnSpPr>
                <p:spPr>
                  <a:xfrm flipV="1">
                    <a:off x="8456127" y="3303743"/>
                    <a:ext cx="598759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>
                    <a:stCxn id="101" idx="0"/>
                    <a:endCxn id="96" idx="2"/>
                  </p:cNvCxnSpPr>
                  <p:nvPr/>
                </p:nvCxnSpPr>
                <p:spPr>
                  <a:xfrm flipH="1" flipV="1">
                    <a:off x="9054886" y="3303743"/>
                    <a:ext cx="782492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8168031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9549282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90" name="等腰三角形 89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等腰三角形 90"/>
                <p:cNvSpPr/>
                <p:nvPr/>
              </p:nvSpPr>
              <p:spPr>
                <a:xfrm>
                  <a:off x="6250940" y="465173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等腰三角形 91"/>
                <p:cNvSpPr/>
                <p:nvPr/>
              </p:nvSpPr>
              <p:spPr>
                <a:xfrm>
                  <a:off x="7667868" y="464685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666414" y="501111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088275" y="501480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</p:grpSp>
        <p:sp>
          <p:nvSpPr>
            <p:cNvPr id="84" name="左箭头 83"/>
            <p:cNvSpPr/>
            <p:nvPr/>
          </p:nvSpPr>
          <p:spPr>
            <a:xfrm>
              <a:off x="6652735" y="2643787"/>
              <a:ext cx="822020" cy="3368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9288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case2-2</a:t>
            </a:r>
            <a:r>
              <a:rPr lang="zh-CN" altLang="en-US" dirty="0" smtClean="0"/>
              <a:t>的转化情况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case2-2</a:t>
            </a:r>
            <a:r>
              <a:rPr lang="zh-CN" altLang="en-US" sz="2800" dirty="0" smtClean="0">
                <a:solidFill>
                  <a:srgbClr val="000000"/>
                </a:solidFill>
              </a:rPr>
              <a:t>只能转化为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redOver</a:t>
            </a:r>
            <a:r>
              <a:rPr lang="zh-CN" altLang="en-US" sz="2800" dirty="0" smtClean="0">
                <a:solidFill>
                  <a:srgbClr val="000000"/>
                </a:solidFill>
              </a:rPr>
              <a:t>并结束调整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14183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case3</a:t>
            </a:r>
            <a:r>
              <a:rPr lang="zh-CN" altLang="en-US" dirty="0" smtClean="0"/>
              <a:t>源码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条件：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为黑色，</a:t>
            </a:r>
            <a:r>
              <a:rPr lang="en-US" altLang="zh-CN" sz="2800" dirty="0">
                <a:solidFill>
                  <a:srgbClr val="000000"/>
                </a:solidFill>
              </a:rPr>
              <a:t>L</a:t>
            </a:r>
            <a:r>
              <a:rPr lang="en-US" altLang="zh-CN" sz="2800" dirty="0" smtClean="0">
                <a:solidFill>
                  <a:srgbClr val="000000"/>
                </a:solidFill>
              </a:rPr>
              <a:t>N</a:t>
            </a:r>
            <a:r>
              <a:rPr lang="zh-CN" altLang="en-US" sz="2800" dirty="0" smtClean="0">
                <a:solidFill>
                  <a:srgbClr val="000000"/>
                </a:solidFill>
              </a:rPr>
              <a:t>为红色，</a:t>
            </a:r>
            <a:r>
              <a:rPr lang="en-US" altLang="zh-CN" sz="2800" dirty="0">
                <a:solidFill>
                  <a:srgbClr val="000000"/>
                </a:solidFill>
              </a:rPr>
              <a:t>R</a:t>
            </a:r>
            <a:r>
              <a:rPr lang="en-US" altLang="zh-CN" sz="2800" dirty="0" smtClean="0">
                <a:solidFill>
                  <a:srgbClr val="000000"/>
                </a:solidFill>
              </a:rPr>
              <a:t>N</a:t>
            </a:r>
            <a:r>
              <a:rPr lang="zh-CN" altLang="en-US" sz="2800" dirty="0" smtClean="0">
                <a:solidFill>
                  <a:srgbClr val="000000"/>
                </a:solidFill>
              </a:rPr>
              <a:t>为黑色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C0000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处理方式：</a:t>
            </a:r>
            <a:r>
              <a:rPr lang="en-US" altLang="zh-CN" sz="2800" dirty="0" smtClean="0">
                <a:solidFill>
                  <a:srgbClr val="000000"/>
                </a:solidFill>
              </a:rPr>
              <a:t>LN</a:t>
            </a:r>
            <a:r>
              <a:rPr lang="zh-CN" altLang="en-US" sz="2800" dirty="0" smtClean="0">
                <a:solidFill>
                  <a:srgbClr val="000000"/>
                </a:solidFill>
              </a:rPr>
              <a:t>染黑、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染红，右旋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指向</a:t>
            </a:r>
            <a:r>
              <a:rPr lang="en-US" altLang="zh-CN" sz="2800" dirty="0" smtClean="0">
                <a:solidFill>
                  <a:srgbClr val="000000"/>
                </a:solidFill>
              </a:rPr>
              <a:t>LN</a:t>
            </a:r>
          </a:p>
          <a:p>
            <a:pPr marL="0" indent="0" eaLnBrk="1" hangingPunct="1">
              <a:buClr>
                <a:srgbClr val="CC0000"/>
              </a:buClr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转化为</a:t>
            </a:r>
            <a:r>
              <a:rPr lang="en-US" altLang="zh-CN" sz="2800" dirty="0" smtClean="0">
                <a:solidFill>
                  <a:srgbClr val="000000"/>
                </a:solidFill>
              </a:rPr>
              <a:t>case4-1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</a:rPr>
              <a:t>case4-2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6148" y="4133786"/>
            <a:ext cx="5805488" cy="12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39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case3</a:t>
            </a:r>
            <a:r>
              <a:rPr lang="zh-CN" altLang="en-US" dirty="0" smtClean="0"/>
              <a:t>图解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00247" y="2423265"/>
            <a:ext cx="3790730" cy="3628565"/>
            <a:chOff x="400247" y="2423265"/>
            <a:chExt cx="3790730" cy="3628565"/>
          </a:xfrm>
        </p:grpSpPr>
        <p:grpSp>
          <p:nvGrpSpPr>
            <p:cNvPr id="44" name="组合 43"/>
            <p:cNvGrpSpPr/>
            <p:nvPr/>
          </p:nvGrpSpPr>
          <p:grpSpPr>
            <a:xfrm>
              <a:off x="400247" y="2423265"/>
              <a:ext cx="3790730" cy="3628565"/>
              <a:chOff x="4976428" y="2467260"/>
              <a:chExt cx="3790730" cy="3628565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4976428" y="2467260"/>
                <a:ext cx="3790730" cy="3628565"/>
                <a:chOff x="4669481" y="2561090"/>
                <a:chExt cx="3790730" cy="3628565"/>
              </a:xfrm>
            </p:grpSpPr>
            <p:grpSp>
              <p:nvGrpSpPr>
                <p:cNvPr id="49" name="组合 48"/>
                <p:cNvGrpSpPr/>
                <p:nvPr/>
              </p:nvGrpSpPr>
              <p:grpSpPr>
                <a:xfrm>
                  <a:off x="4885633" y="2561090"/>
                  <a:ext cx="3466503" cy="2732215"/>
                  <a:chOff x="6658970" y="2060848"/>
                  <a:chExt cx="3466503" cy="2732215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P</a:t>
                    </a:r>
                    <a:endParaRPr lang="zh-CN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55" name="直接连接符 54"/>
                  <p:cNvCxnSpPr>
                    <a:stCxn id="53" idx="2"/>
                    <a:endCxn id="54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8874866" y="2934411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S</a:t>
                    </a:r>
                    <a:endParaRPr lang="zh-CN" altLang="en-US" dirty="0"/>
                  </a:p>
                </p:txBody>
              </p:sp>
              <p:cxnSp>
                <p:nvCxnSpPr>
                  <p:cNvPr id="57" name="直接连接符 56"/>
                  <p:cNvCxnSpPr>
                    <a:stCxn id="56" idx="0"/>
                    <a:endCxn id="53" idx="2"/>
                  </p:cNvCxnSpPr>
                  <p:nvPr/>
                </p:nvCxnSpPr>
                <p:spPr>
                  <a:xfrm flipH="1" flipV="1">
                    <a:off x="8240429" y="2430180"/>
                    <a:ext cx="814457" cy="50423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>
                    <a:stCxn id="60" idx="0"/>
                    <a:endCxn id="56" idx="2"/>
                  </p:cNvCxnSpPr>
                  <p:nvPr/>
                </p:nvCxnSpPr>
                <p:spPr>
                  <a:xfrm flipV="1">
                    <a:off x="8456127" y="3303743"/>
                    <a:ext cx="598759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>
                    <a:stCxn id="61" idx="0"/>
                    <a:endCxn id="56" idx="2"/>
                  </p:cNvCxnSpPr>
                  <p:nvPr/>
                </p:nvCxnSpPr>
                <p:spPr>
                  <a:xfrm flipH="1" flipV="1">
                    <a:off x="9054886" y="3303743"/>
                    <a:ext cx="782492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168031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LN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9549282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  <p:cxnSp>
                <p:nvCxnSpPr>
                  <p:cNvPr id="84" name="直接连接符 83"/>
                  <p:cNvCxnSpPr>
                    <a:endCxn id="60" idx="2"/>
                  </p:cNvCxnSpPr>
                  <p:nvPr/>
                </p:nvCxnSpPr>
                <p:spPr>
                  <a:xfrm flipV="1">
                    <a:off x="7878267" y="4121250"/>
                    <a:ext cx="577860" cy="671813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/>
                  <p:cNvCxnSpPr>
                    <a:endCxn id="60" idx="2"/>
                  </p:cNvCxnSpPr>
                  <p:nvPr/>
                </p:nvCxnSpPr>
                <p:spPr>
                  <a:xfrm flipH="1" flipV="1">
                    <a:off x="8456127" y="4121250"/>
                    <a:ext cx="418739" cy="671813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" name="等腰三角形 49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等腰三角形 50"/>
                <p:cNvSpPr/>
                <p:nvPr/>
              </p:nvSpPr>
              <p:spPr>
                <a:xfrm>
                  <a:off x="6708255" y="529330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等腰三角形 51"/>
                <p:cNvSpPr/>
                <p:nvPr/>
              </p:nvSpPr>
              <p:spPr>
                <a:xfrm>
                  <a:off x="7667868" y="464685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等腰三角形 81"/>
                <p:cNvSpPr/>
                <p:nvPr/>
              </p:nvSpPr>
              <p:spPr>
                <a:xfrm>
                  <a:off x="5708758" y="529330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123729" y="5652684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088275" y="501480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124232" y="5652684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2" name="左箭头 1"/>
            <p:cNvSpPr/>
            <p:nvPr/>
          </p:nvSpPr>
          <p:spPr>
            <a:xfrm>
              <a:off x="3215219" y="3313047"/>
              <a:ext cx="822020" cy="3368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87813" y="3075336"/>
              <a:ext cx="713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sib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502738" y="2349456"/>
            <a:ext cx="4078826" cy="3554756"/>
            <a:chOff x="400247" y="2423265"/>
            <a:chExt cx="4078826" cy="3554756"/>
          </a:xfrm>
        </p:grpSpPr>
        <p:grpSp>
          <p:nvGrpSpPr>
            <p:cNvPr id="87" name="组合 86"/>
            <p:cNvGrpSpPr/>
            <p:nvPr/>
          </p:nvGrpSpPr>
          <p:grpSpPr>
            <a:xfrm>
              <a:off x="400247" y="2423265"/>
              <a:ext cx="4078826" cy="3554756"/>
              <a:chOff x="4976428" y="2467260"/>
              <a:chExt cx="4078826" cy="3554756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4976428" y="2467260"/>
                <a:ext cx="4078826" cy="3554756"/>
                <a:chOff x="4669481" y="2561090"/>
                <a:chExt cx="4078826" cy="3554756"/>
              </a:xfrm>
            </p:grpSpPr>
            <p:grpSp>
              <p:nvGrpSpPr>
                <p:cNvPr id="95" name="组合 94"/>
                <p:cNvGrpSpPr/>
                <p:nvPr/>
              </p:nvGrpSpPr>
              <p:grpSpPr>
                <a:xfrm>
                  <a:off x="4885633" y="2561090"/>
                  <a:ext cx="3804942" cy="2618362"/>
                  <a:chOff x="6658970" y="2060848"/>
                  <a:chExt cx="3804942" cy="2618362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P</a:t>
                    </a:r>
                    <a:endParaRPr lang="zh-CN" altLang="en-US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102" name="直接连接符 101"/>
                  <p:cNvCxnSpPr>
                    <a:stCxn id="100" idx="2"/>
                    <a:endCxn id="101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9251062" y="3668906"/>
                    <a:ext cx="515996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S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04" name="直接连接符 103"/>
                  <p:cNvCxnSpPr>
                    <a:stCxn id="107" idx="0"/>
                    <a:endCxn id="100" idx="2"/>
                  </p:cNvCxnSpPr>
                  <p:nvPr/>
                </p:nvCxnSpPr>
                <p:spPr>
                  <a:xfrm flipH="1" flipV="1">
                    <a:off x="8240429" y="2430180"/>
                    <a:ext cx="791889" cy="409593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8" idx="0"/>
                    <a:endCxn id="103" idx="2"/>
                  </p:cNvCxnSpPr>
                  <p:nvPr/>
                </p:nvCxnSpPr>
                <p:spPr>
                  <a:xfrm flipH="1" flipV="1">
                    <a:off x="9509060" y="4038238"/>
                    <a:ext cx="666757" cy="27164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8744222" y="2839773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9887721" y="430987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  <p:cxnSp>
                <p:nvCxnSpPr>
                  <p:cNvPr id="111" name="直接连接符 110"/>
                  <p:cNvCxnSpPr>
                    <a:stCxn id="99" idx="0"/>
                  </p:cNvCxnSpPr>
                  <p:nvPr/>
                </p:nvCxnSpPr>
                <p:spPr>
                  <a:xfrm flipV="1">
                    <a:off x="8132496" y="3225512"/>
                    <a:ext cx="854539" cy="54475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接连接符 111"/>
                  <p:cNvCxnSpPr>
                    <a:stCxn id="103" idx="0"/>
                  </p:cNvCxnSpPr>
                  <p:nvPr/>
                </p:nvCxnSpPr>
                <p:spPr>
                  <a:xfrm flipH="1" flipV="1">
                    <a:off x="8940557" y="3205058"/>
                    <a:ext cx="568503" cy="46384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接连接符 112"/>
                  <p:cNvCxnSpPr>
                    <a:stCxn id="103" idx="2"/>
                  </p:cNvCxnSpPr>
                  <p:nvPr/>
                </p:nvCxnSpPr>
                <p:spPr>
                  <a:xfrm flipH="1">
                    <a:off x="8917684" y="4038238"/>
                    <a:ext cx="591376" cy="27164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等腰三角形 95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等腰三角形 96"/>
                <p:cNvSpPr/>
                <p:nvPr/>
              </p:nvSpPr>
              <p:spPr>
                <a:xfrm>
                  <a:off x="6748175" y="4827572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等腰三角形 97"/>
                <p:cNvSpPr/>
                <p:nvPr/>
              </p:nvSpPr>
              <p:spPr>
                <a:xfrm>
                  <a:off x="7955964" y="5219496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等腰三角形 98"/>
                <p:cNvSpPr/>
                <p:nvPr/>
              </p:nvSpPr>
              <p:spPr>
                <a:xfrm>
                  <a:off x="5962987" y="4270512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163649" y="5186951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376371" y="5587452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378461" y="4629891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88" name="左箭头 87"/>
            <p:cNvSpPr/>
            <p:nvPr/>
          </p:nvSpPr>
          <p:spPr>
            <a:xfrm>
              <a:off x="3277821" y="3165916"/>
              <a:ext cx="822020" cy="3368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331859" y="2913801"/>
              <a:ext cx="713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sib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1129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case3</a:t>
            </a:r>
            <a:r>
              <a:rPr lang="zh-CN" altLang="en-US" dirty="0" smtClean="0"/>
              <a:t>的正确性证明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经过</a:t>
            </a:r>
            <a:r>
              <a:rPr lang="en-US" altLang="zh-CN" sz="2800" dirty="0" smtClean="0">
                <a:solidFill>
                  <a:srgbClr val="000000"/>
                </a:solidFill>
              </a:rPr>
              <a:t>case3</a:t>
            </a:r>
            <a:r>
              <a:rPr lang="zh-CN" altLang="en-US" sz="2800" dirty="0" smtClean="0">
                <a:solidFill>
                  <a:srgbClr val="000000"/>
                </a:solidFill>
              </a:rPr>
              <a:t>调整之后：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的左右子树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相等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S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符合性质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5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左右子树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相等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LN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符合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性质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5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仍然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比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少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1P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5</a:t>
            </a: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需要继续调整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</a:p>
          <a:p>
            <a:pPr marL="471487" lvl="1" indent="0" eaLnBrk="1" hangingPunct="1">
              <a:buClr>
                <a:srgbClr val="CC0000"/>
              </a:buClr>
              <a:buNone/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17642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case3</a:t>
            </a:r>
            <a:r>
              <a:rPr lang="zh-CN" altLang="en-US" dirty="0" smtClean="0"/>
              <a:t>的转化情况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0000"/>
                </a:solidFill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</a:rPr>
              <a:t>ase3</a:t>
            </a:r>
            <a:r>
              <a:rPr lang="zh-CN" altLang="en-US" sz="2800" dirty="0" smtClean="0">
                <a:solidFill>
                  <a:srgbClr val="000000"/>
                </a:solidFill>
              </a:rPr>
              <a:t>可转化为</a:t>
            </a:r>
            <a:r>
              <a:rPr lang="en-US" altLang="zh-CN" sz="2800" dirty="0" smtClean="0">
                <a:solidFill>
                  <a:srgbClr val="000000"/>
                </a:solidFill>
              </a:rPr>
              <a:t>case4-1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</a:rPr>
              <a:t>case4-2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case3</a:t>
            </a:r>
            <a:r>
              <a:rPr lang="zh-CN" altLang="en-US" sz="2800" dirty="0" smtClean="0">
                <a:solidFill>
                  <a:srgbClr val="000000"/>
                </a:solidFill>
              </a:rPr>
              <a:t>不会引起</a:t>
            </a:r>
            <a:r>
              <a:rPr lang="en-US" altLang="zh-CN" sz="2800" dirty="0" smtClean="0">
                <a:solidFill>
                  <a:srgbClr val="000000"/>
                </a:solidFill>
              </a:rPr>
              <a:t>BH</a:t>
            </a:r>
            <a:r>
              <a:rPr lang="zh-CN" altLang="en-US" sz="2800" dirty="0" smtClean="0">
                <a:solidFill>
                  <a:srgbClr val="000000"/>
                </a:solidFill>
              </a:rPr>
              <a:t>的变化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157365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case4</a:t>
            </a:r>
            <a:r>
              <a:rPr lang="zh-CN" altLang="en-US" dirty="0" smtClean="0"/>
              <a:t>源码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条件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为黑色，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可红可黑，</a:t>
            </a:r>
            <a:r>
              <a:rPr lang="en-US" altLang="zh-CN" sz="2800" dirty="0" smtClean="0">
                <a:solidFill>
                  <a:srgbClr val="000000"/>
                </a:solidFill>
              </a:rPr>
              <a:t>RN</a:t>
            </a:r>
            <a:r>
              <a:rPr lang="zh-CN" altLang="en-US" sz="2800" smtClean="0">
                <a:solidFill>
                  <a:srgbClr val="000000"/>
                </a:solidFill>
              </a:rPr>
              <a:t>为红色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ase4-1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为红色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case4-2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为黑色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处理方式：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的颜色设置为与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相同，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染黑，</a:t>
            </a:r>
            <a:r>
              <a:rPr lang="en-US" altLang="zh-CN" sz="2800" dirty="0" smtClean="0">
                <a:solidFill>
                  <a:srgbClr val="000000"/>
                </a:solidFill>
              </a:rPr>
              <a:t>RN</a:t>
            </a:r>
            <a:r>
              <a:rPr lang="zh-CN" altLang="en-US" sz="2800" dirty="0" smtClean="0">
                <a:solidFill>
                  <a:srgbClr val="000000"/>
                </a:solidFill>
              </a:rPr>
              <a:t>染黑，左旋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</a:rPr>
              <a:t>X</a:t>
            </a:r>
            <a:r>
              <a:rPr lang="zh-CN" altLang="en-US" sz="2800" dirty="0" smtClean="0">
                <a:solidFill>
                  <a:srgbClr val="000000"/>
                </a:solidFill>
              </a:rPr>
              <a:t>指向根节点，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rootOver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8773" y="4437111"/>
            <a:ext cx="5104448" cy="119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003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case4-1</a:t>
            </a:r>
            <a:r>
              <a:rPr lang="zh-CN" altLang="en-US" dirty="0" smtClean="0"/>
              <a:t>图解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413289" y="2547940"/>
            <a:ext cx="3790730" cy="2985172"/>
            <a:chOff x="4976428" y="2467260"/>
            <a:chExt cx="3790730" cy="2985172"/>
          </a:xfrm>
        </p:grpSpPr>
        <p:grpSp>
          <p:nvGrpSpPr>
            <p:cNvPr id="45" name="组合 44"/>
            <p:cNvGrpSpPr/>
            <p:nvPr/>
          </p:nvGrpSpPr>
          <p:grpSpPr>
            <a:xfrm>
              <a:off x="4976428" y="2467260"/>
              <a:ext cx="3790730" cy="2985172"/>
              <a:chOff x="4669481" y="2561090"/>
              <a:chExt cx="3790730" cy="2985172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4885633" y="2561090"/>
                <a:ext cx="3466503" cy="2060402"/>
                <a:chOff x="6658970" y="2060848"/>
                <a:chExt cx="3466503" cy="2060402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8060409" y="2060848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P</a:t>
                  </a:r>
                  <a:endParaRPr lang="zh-CN" altLang="en-US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658970" y="2901972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X</a:t>
                  </a:r>
                  <a:endParaRPr lang="zh-CN" altLang="en-US" dirty="0"/>
                </a:p>
              </p:txBody>
            </p:sp>
            <p:cxnSp>
              <p:nvCxnSpPr>
                <p:cNvPr id="55" name="直接连接符 54"/>
                <p:cNvCxnSpPr>
                  <a:stCxn id="53" idx="2"/>
                  <a:endCxn id="54" idx="0"/>
                </p:cNvCxnSpPr>
                <p:nvPr/>
              </p:nvCxnSpPr>
              <p:spPr>
                <a:xfrm flipH="1">
                  <a:off x="6838990" y="2430180"/>
                  <a:ext cx="1401439" cy="47179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8874866" y="2934411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S</a:t>
                  </a:r>
                  <a:endParaRPr lang="zh-CN" altLang="en-US" dirty="0"/>
                </a:p>
              </p:txBody>
            </p:sp>
            <p:cxnSp>
              <p:nvCxnSpPr>
                <p:cNvPr id="57" name="直接连接符 56"/>
                <p:cNvCxnSpPr>
                  <a:stCxn id="56" idx="0"/>
                  <a:endCxn id="53" idx="2"/>
                </p:cNvCxnSpPr>
                <p:nvPr/>
              </p:nvCxnSpPr>
              <p:spPr>
                <a:xfrm flipH="1" flipV="1">
                  <a:off x="8240429" y="2430180"/>
                  <a:ext cx="814457" cy="50423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>
                  <a:stCxn id="60" idx="0"/>
                  <a:endCxn id="56" idx="2"/>
                </p:cNvCxnSpPr>
                <p:nvPr/>
              </p:nvCxnSpPr>
              <p:spPr>
                <a:xfrm flipV="1">
                  <a:off x="8456127" y="3303743"/>
                  <a:ext cx="598759" cy="4481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>
                  <a:stCxn id="61" idx="0"/>
                  <a:endCxn id="56" idx="2"/>
                </p:cNvCxnSpPr>
                <p:nvPr/>
              </p:nvCxnSpPr>
              <p:spPr>
                <a:xfrm flipH="1" flipV="1">
                  <a:off x="9054886" y="3303743"/>
                  <a:ext cx="782492" cy="4481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8168031" y="3751918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C00000"/>
                      </a:solidFill>
                    </a:rPr>
                    <a:t>LN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9549282" y="3751918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RN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50" name="等腰三角形 49"/>
              <p:cNvSpPr/>
              <p:nvPr/>
            </p:nvSpPr>
            <p:spPr>
              <a:xfrm>
                <a:off x="4669481" y="3803985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等腰三角形 50"/>
              <p:cNvSpPr/>
              <p:nvPr/>
            </p:nvSpPr>
            <p:spPr>
              <a:xfrm>
                <a:off x="6309186" y="4649912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51"/>
              <p:cNvSpPr/>
              <p:nvPr/>
            </p:nvSpPr>
            <p:spPr>
              <a:xfrm>
                <a:off x="7667868" y="4646853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160579" y="4158330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24660" y="5009291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88275" y="5014809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696990" y="2709535"/>
            <a:ext cx="3693692" cy="2884565"/>
            <a:chOff x="4976428" y="2075052"/>
            <a:chExt cx="3693692" cy="2884565"/>
          </a:xfrm>
        </p:grpSpPr>
        <p:grpSp>
          <p:nvGrpSpPr>
            <p:cNvPr id="66" name="组合 65"/>
            <p:cNvGrpSpPr/>
            <p:nvPr/>
          </p:nvGrpSpPr>
          <p:grpSpPr>
            <a:xfrm>
              <a:off x="4976428" y="2075052"/>
              <a:ext cx="3693692" cy="2884565"/>
              <a:chOff x="4669481" y="2168882"/>
              <a:chExt cx="3693692" cy="2884565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4885633" y="2168882"/>
                <a:ext cx="3369465" cy="1988215"/>
                <a:chOff x="6658970" y="1668640"/>
                <a:chExt cx="3369465" cy="1988215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7152249" y="2398693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P</a:t>
                  </a:r>
                  <a:endParaRPr lang="zh-CN" altLang="en-US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658970" y="3237752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X</a:t>
                  </a:r>
                  <a:endParaRPr lang="zh-CN" altLang="en-US" dirty="0"/>
                </a:p>
              </p:txBody>
            </p:sp>
            <p:cxnSp>
              <p:nvCxnSpPr>
                <p:cNvPr id="76" name="直接连接符 75"/>
                <p:cNvCxnSpPr>
                  <a:stCxn id="74" idx="2"/>
                  <a:endCxn id="75" idx="0"/>
                </p:cNvCxnSpPr>
                <p:nvPr/>
              </p:nvCxnSpPr>
              <p:spPr>
                <a:xfrm flipH="1">
                  <a:off x="6838990" y="2768025"/>
                  <a:ext cx="493279" cy="4697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>
                  <a:off x="8536080" y="1668640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S</a:t>
                  </a:r>
                  <a:endParaRPr lang="zh-CN" altLang="en-US" dirty="0"/>
                </a:p>
              </p:txBody>
            </p:sp>
            <p:cxnSp>
              <p:nvCxnSpPr>
                <p:cNvPr id="78" name="直接连接符 77"/>
                <p:cNvCxnSpPr>
                  <a:stCxn id="77" idx="2"/>
                  <a:endCxn id="74" idx="0"/>
                </p:cNvCxnSpPr>
                <p:nvPr/>
              </p:nvCxnSpPr>
              <p:spPr>
                <a:xfrm flipH="1">
                  <a:off x="7332269" y="2037972"/>
                  <a:ext cx="1383831" cy="36072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>
                  <a:stCxn id="81" idx="0"/>
                  <a:endCxn id="74" idx="2"/>
                </p:cNvCxnSpPr>
                <p:nvPr/>
              </p:nvCxnSpPr>
              <p:spPr>
                <a:xfrm flipH="1" flipV="1">
                  <a:off x="7332269" y="2768025"/>
                  <a:ext cx="570686" cy="51949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>
                  <a:stCxn id="105" idx="0"/>
                  <a:endCxn id="77" idx="2"/>
                </p:cNvCxnSpPr>
                <p:nvPr/>
              </p:nvCxnSpPr>
              <p:spPr>
                <a:xfrm flipH="1" flipV="1">
                  <a:off x="8716100" y="2037972"/>
                  <a:ext cx="1024240" cy="62372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/>
                <p:cNvSpPr txBox="1"/>
                <p:nvPr/>
              </p:nvSpPr>
              <p:spPr>
                <a:xfrm>
                  <a:off x="7614859" y="3287523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C00000"/>
                      </a:solidFill>
                    </a:rPr>
                    <a:t>LN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9452244" y="2661698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RN</a:t>
                  </a:r>
                  <a:endParaRPr lang="zh-CN" altLang="en-US" dirty="0"/>
                </a:p>
              </p:txBody>
            </p:sp>
          </p:grpSp>
          <p:sp>
            <p:nvSpPr>
              <p:cNvPr id="71" name="等腰三角形 70"/>
              <p:cNvSpPr/>
              <p:nvPr/>
            </p:nvSpPr>
            <p:spPr>
              <a:xfrm>
                <a:off x="4669481" y="4130045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>
                <a:off x="5750475" y="4157097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等腰三角形 72"/>
              <p:cNvSpPr/>
              <p:nvPr/>
            </p:nvSpPr>
            <p:spPr>
              <a:xfrm>
                <a:off x="7570830" y="3522201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160579" y="4435809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65949" y="4516476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991237" y="3890157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9424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case4-2</a:t>
            </a:r>
            <a:r>
              <a:rPr lang="zh-CN" altLang="en-US" dirty="0" smtClean="0"/>
              <a:t>图解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413289" y="2547940"/>
            <a:ext cx="3790730" cy="2985172"/>
            <a:chOff x="4976428" y="2467260"/>
            <a:chExt cx="3790730" cy="2985172"/>
          </a:xfrm>
        </p:grpSpPr>
        <p:grpSp>
          <p:nvGrpSpPr>
            <p:cNvPr id="45" name="组合 44"/>
            <p:cNvGrpSpPr/>
            <p:nvPr/>
          </p:nvGrpSpPr>
          <p:grpSpPr>
            <a:xfrm>
              <a:off x="4976428" y="2467260"/>
              <a:ext cx="3790730" cy="2985172"/>
              <a:chOff x="4669481" y="2561090"/>
              <a:chExt cx="3790730" cy="2985172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4885633" y="2561090"/>
                <a:ext cx="3466503" cy="2060402"/>
                <a:chOff x="6658970" y="2060848"/>
                <a:chExt cx="3466503" cy="2060402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8060409" y="2060848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C00000"/>
                      </a:solidFill>
                    </a:rPr>
                    <a:t>P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658970" y="2901972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X</a:t>
                  </a:r>
                  <a:endParaRPr lang="zh-CN" altLang="en-US" dirty="0"/>
                </a:p>
              </p:txBody>
            </p:sp>
            <p:cxnSp>
              <p:nvCxnSpPr>
                <p:cNvPr id="55" name="直接连接符 54"/>
                <p:cNvCxnSpPr>
                  <a:stCxn id="53" idx="2"/>
                  <a:endCxn id="54" idx="0"/>
                </p:cNvCxnSpPr>
                <p:nvPr/>
              </p:nvCxnSpPr>
              <p:spPr>
                <a:xfrm flipH="1">
                  <a:off x="6838990" y="2430180"/>
                  <a:ext cx="1401439" cy="47179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8874866" y="2934411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S</a:t>
                  </a:r>
                  <a:endParaRPr lang="zh-CN" altLang="en-US" dirty="0"/>
                </a:p>
              </p:txBody>
            </p:sp>
            <p:cxnSp>
              <p:nvCxnSpPr>
                <p:cNvPr id="57" name="直接连接符 56"/>
                <p:cNvCxnSpPr>
                  <a:stCxn id="56" idx="0"/>
                  <a:endCxn id="53" idx="2"/>
                </p:cNvCxnSpPr>
                <p:nvPr/>
              </p:nvCxnSpPr>
              <p:spPr>
                <a:xfrm flipH="1" flipV="1">
                  <a:off x="8240429" y="2430180"/>
                  <a:ext cx="814457" cy="50423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>
                  <a:stCxn id="60" idx="0"/>
                  <a:endCxn id="56" idx="2"/>
                </p:cNvCxnSpPr>
                <p:nvPr/>
              </p:nvCxnSpPr>
              <p:spPr>
                <a:xfrm flipV="1">
                  <a:off x="8456127" y="3303743"/>
                  <a:ext cx="598759" cy="4481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>
                  <a:stCxn id="61" idx="0"/>
                  <a:endCxn id="56" idx="2"/>
                </p:cNvCxnSpPr>
                <p:nvPr/>
              </p:nvCxnSpPr>
              <p:spPr>
                <a:xfrm flipH="1" flipV="1">
                  <a:off x="9054886" y="3303743"/>
                  <a:ext cx="782492" cy="4481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8168031" y="3751918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LN</a:t>
                  </a:r>
                  <a:endParaRPr lang="zh-CN" altLang="en-US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9549282" y="3751918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RN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50" name="等腰三角形 49"/>
              <p:cNvSpPr/>
              <p:nvPr/>
            </p:nvSpPr>
            <p:spPr>
              <a:xfrm>
                <a:off x="4669481" y="3803985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等腰三角形 50"/>
              <p:cNvSpPr/>
              <p:nvPr/>
            </p:nvSpPr>
            <p:spPr>
              <a:xfrm>
                <a:off x="6309186" y="4649912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51"/>
              <p:cNvSpPr/>
              <p:nvPr/>
            </p:nvSpPr>
            <p:spPr>
              <a:xfrm>
                <a:off x="7667868" y="4646853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160579" y="4158330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24660" y="5009291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88275" y="5014809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829115" y="2645488"/>
            <a:ext cx="3693692" cy="2884565"/>
            <a:chOff x="4976428" y="2075052"/>
            <a:chExt cx="3693692" cy="2884565"/>
          </a:xfrm>
        </p:grpSpPr>
        <p:grpSp>
          <p:nvGrpSpPr>
            <p:cNvPr id="66" name="组合 65"/>
            <p:cNvGrpSpPr/>
            <p:nvPr/>
          </p:nvGrpSpPr>
          <p:grpSpPr>
            <a:xfrm>
              <a:off x="4976428" y="2075052"/>
              <a:ext cx="3693692" cy="2884565"/>
              <a:chOff x="4669481" y="2168882"/>
              <a:chExt cx="3693692" cy="2884565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4885633" y="2168882"/>
                <a:ext cx="3369465" cy="1988215"/>
                <a:chOff x="6658970" y="1668640"/>
                <a:chExt cx="3369465" cy="1988215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7152249" y="2398693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P</a:t>
                  </a:r>
                  <a:endParaRPr lang="zh-CN" altLang="en-US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658970" y="3237752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X</a:t>
                  </a:r>
                  <a:endParaRPr lang="zh-CN" altLang="en-US" dirty="0"/>
                </a:p>
              </p:txBody>
            </p:sp>
            <p:cxnSp>
              <p:nvCxnSpPr>
                <p:cNvPr id="76" name="直接连接符 75"/>
                <p:cNvCxnSpPr>
                  <a:stCxn id="74" idx="2"/>
                  <a:endCxn id="75" idx="0"/>
                </p:cNvCxnSpPr>
                <p:nvPr/>
              </p:nvCxnSpPr>
              <p:spPr>
                <a:xfrm flipH="1">
                  <a:off x="6838990" y="2768025"/>
                  <a:ext cx="493279" cy="4697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>
                  <a:off x="8536080" y="1668640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S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78" name="直接连接符 77"/>
                <p:cNvCxnSpPr>
                  <a:stCxn id="77" idx="2"/>
                  <a:endCxn id="74" idx="0"/>
                </p:cNvCxnSpPr>
                <p:nvPr/>
              </p:nvCxnSpPr>
              <p:spPr>
                <a:xfrm flipH="1">
                  <a:off x="7332269" y="2037972"/>
                  <a:ext cx="1383831" cy="36072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>
                  <a:stCxn id="81" idx="0"/>
                  <a:endCxn id="74" idx="2"/>
                </p:cNvCxnSpPr>
                <p:nvPr/>
              </p:nvCxnSpPr>
              <p:spPr>
                <a:xfrm flipH="1" flipV="1">
                  <a:off x="7332269" y="2768025"/>
                  <a:ext cx="570686" cy="51949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>
                  <a:stCxn id="105" idx="0"/>
                  <a:endCxn id="77" idx="2"/>
                </p:cNvCxnSpPr>
                <p:nvPr/>
              </p:nvCxnSpPr>
              <p:spPr>
                <a:xfrm flipH="1" flipV="1">
                  <a:off x="8716100" y="2037972"/>
                  <a:ext cx="1024240" cy="62372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/>
                <p:cNvSpPr txBox="1"/>
                <p:nvPr/>
              </p:nvSpPr>
              <p:spPr>
                <a:xfrm>
                  <a:off x="7614859" y="3287523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LN</a:t>
                  </a:r>
                  <a:endParaRPr lang="zh-CN" altLang="en-US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9452244" y="2661698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RN</a:t>
                  </a:r>
                  <a:endParaRPr lang="zh-CN" altLang="en-US" dirty="0"/>
                </a:p>
              </p:txBody>
            </p:sp>
          </p:grpSp>
          <p:sp>
            <p:nvSpPr>
              <p:cNvPr id="71" name="等腰三角形 70"/>
              <p:cNvSpPr/>
              <p:nvPr/>
            </p:nvSpPr>
            <p:spPr>
              <a:xfrm>
                <a:off x="4669481" y="4130045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>
                <a:off x="5750475" y="4157097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等腰三角形 72"/>
              <p:cNvSpPr/>
              <p:nvPr/>
            </p:nvSpPr>
            <p:spPr>
              <a:xfrm>
                <a:off x="7570830" y="3522201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160579" y="4435809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65949" y="4516476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991237" y="3890157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9413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小试</a:t>
            </a:r>
            <a:r>
              <a:rPr lang="zh-CN" altLang="en-US" dirty="0" smtClean="0"/>
              <a:t>牛刀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双链表</a:t>
            </a:r>
            <a:r>
              <a:rPr lang="en-US" altLang="zh-CN" dirty="0" smtClean="0"/>
              <a:t>LinkedList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由于节点具有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pre</a:t>
            </a:r>
            <a:r>
              <a:rPr lang="zh-CN" altLang="en-US" dirty="0" smtClean="0"/>
              <a:t>两个域，故可以根据下标的大小决定</a:t>
            </a:r>
            <a:r>
              <a:rPr lang="zh-CN" altLang="en-US" b="1" dirty="0" smtClean="0"/>
              <a:t>从前往后找</a:t>
            </a:r>
            <a:r>
              <a:rPr lang="zh-CN" altLang="en-US" dirty="0" smtClean="0"/>
              <a:t>还是</a:t>
            </a:r>
            <a:r>
              <a:rPr lang="zh-CN" altLang="en-US" b="1" dirty="0" smtClean="0"/>
              <a:t>从后往前找</a:t>
            </a:r>
            <a:endParaRPr lang="en-US" altLang="zh-CN" b="1" dirty="0" smtClean="0"/>
          </a:p>
          <a:p>
            <a:pPr eaLnBrk="1" hangingPunct="1"/>
            <a:r>
              <a:rPr lang="zh-CN" altLang="en-US" dirty="0" smtClean="0"/>
              <a:t>链表</a:t>
            </a:r>
            <a:r>
              <a:rPr lang="en-US" altLang="zh-CN" dirty="0" smtClean="0"/>
              <a:t>list=[a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…a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],</a:t>
            </a:r>
            <a:r>
              <a:rPr lang="zh-CN" altLang="en-US" dirty="0" smtClean="0"/>
              <a:t>寻找第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位置的元素</a:t>
            </a:r>
          </a:p>
          <a:p>
            <a:pPr lvl="1" eaLnBrk="1" hangingPunct="1"/>
            <a:r>
              <a:rPr lang="zh-CN" altLang="en-US" dirty="0" smtClean="0"/>
              <a:t>若</a:t>
            </a:r>
            <a:r>
              <a:rPr lang="en-US" altLang="zh-CN" dirty="0" smtClean="0"/>
              <a:t>i&lt;n/2</a:t>
            </a:r>
            <a:r>
              <a:rPr lang="zh-CN" altLang="en-US" dirty="0" smtClean="0"/>
              <a:t>，则依次遍历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…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若</a:t>
            </a:r>
            <a:r>
              <a:rPr lang="en-US" altLang="zh-CN" dirty="0" smtClean="0"/>
              <a:t>i&gt;=n/2</a:t>
            </a:r>
            <a:r>
              <a:rPr lang="zh-CN" altLang="en-US" dirty="0" smtClean="0"/>
              <a:t>，则依次遍历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n-3</a:t>
            </a:r>
            <a:r>
              <a:rPr lang="en-US" altLang="zh-CN" dirty="0" smtClean="0"/>
              <a:t>…</a:t>
            </a:r>
          </a:p>
          <a:p>
            <a:pPr lvl="0" eaLnBrk="1" hangingPunct="1">
              <a:buClr>
                <a:srgbClr val="CC0000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平均查找长度</a:t>
            </a:r>
            <a:r>
              <a:rPr lang="en-US" altLang="zh-CN" dirty="0" smtClean="0">
                <a:solidFill>
                  <a:srgbClr val="000000"/>
                </a:solidFill>
              </a:rPr>
              <a:t>ASL=n/4</a:t>
            </a:r>
          </a:p>
          <a:p>
            <a:pPr lvl="0" eaLnBrk="1" hangingPunct="1">
              <a:buClr>
                <a:srgbClr val="CC0000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ArrayList</a:t>
            </a:r>
            <a:r>
              <a:rPr lang="zh-CN" altLang="en-US" dirty="0" smtClean="0">
                <a:solidFill>
                  <a:srgbClr val="000000"/>
                </a:solidFill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</a:rPr>
              <a:t>Stack</a:t>
            </a:r>
            <a:r>
              <a:rPr lang="zh-CN" altLang="en-US" dirty="0" smtClean="0">
                <a:solidFill>
                  <a:srgbClr val="000000"/>
                </a:solidFill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</a:rPr>
              <a:t>Queue</a:t>
            </a:r>
            <a:r>
              <a:rPr lang="zh-CN" altLang="en-US" dirty="0" smtClean="0">
                <a:solidFill>
                  <a:srgbClr val="000000"/>
                </a:solidFill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</a:rPr>
              <a:t>String</a:t>
            </a:r>
            <a:r>
              <a:rPr lang="zh-CN" altLang="en-US" dirty="0" smtClean="0">
                <a:solidFill>
                  <a:srgbClr val="000000"/>
                </a:solidFill>
              </a:rPr>
              <a:t>，课后练习</a:t>
            </a:r>
            <a:endParaRPr lang="zh-CN" altLang="en-US" dirty="0">
              <a:solidFill>
                <a:srgbClr val="000000"/>
              </a:solidFill>
            </a:endParaRPr>
          </a:p>
          <a:p>
            <a:pPr marL="471487" lvl="1" indent="0" eaLnBrk="1" hangingPunct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9831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case4</a:t>
            </a:r>
            <a:r>
              <a:rPr lang="zh-CN" altLang="en-US" dirty="0" smtClean="0"/>
              <a:t>的正确性证明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经过</a:t>
            </a:r>
            <a:r>
              <a:rPr lang="en-US" altLang="zh-CN" sz="2800" dirty="0" smtClean="0">
                <a:solidFill>
                  <a:srgbClr val="000000"/>
                </a:solidFill>
              </a:rPr>
              <a:t>case4</a:t>
            </a:r>
            <a:r>
              <a:rPr lang="zh-CN" altLang="en-US" sz="2800" dirty="0" smtClean="0">
                <a:solidFill>
                  <a:srgbClr val="000000"/>
                </a:solidFill>
              </a:rPr>
              <a:t>调整之后：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染黑之后的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400" b="1" dirty="0" smtClean="0">
                <a:solidFill>
                  <a:srgbClr val="C00000"/>
                </a:solidFill>
                <a:sym typeface="Wingdings" pitchFamily="2" charset="2"/>
              </a:rPr>
              <a:t>正好填补了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左子树缺少的一个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RN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染黑，正好填补了空缺的黑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，右子树的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不变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BH(P)==BH(RN)S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符合性质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5</a:t>
            </a: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以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为根的子树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和删除前一样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整个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平衡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没有任何违反性质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的节点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>
                <a:solidFill>
                  <a:srgbClr val="000000"/>
                </a:solidFill>
                <a:sym typeface="Wingdings" pitchFamily="2" charset="2"/>
              </a:rPr>
              <a:t>rootOver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71487" lvl="1" indent="0" eaLnBrk="1" hangingPunct="1">
              <a:buClr>
                <a:srgbClr val="CC0000"/>
              </a:buClr>
              <a:buNone/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424669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case4</a:t>
            </a:r>
            <a:r>
              <a:rPr lang="zh-CN" altLang="en-US" dirty="0" smtClean="0"/>
              <a:t>的转化情况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err="1" smtClean="0">
                <a:solidFill>
                  <a:srgbClr val="000000"/>
                </a:solidFill>
              </a:rPr>
              <a:t>rootOver</a:t>
            </a:r>
            <a:r>
              <a:rPr lang="zh-CN" altLang="en-US" sz="2800" dirty="0" smtClean="0">
                <a:solidFill>
                  <a:srgbClr val="000000"/>
                </a:solidFill>
              </a:rPr>
              <a:t>，无需转化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71487" lvl="1" indent="0" eaLnBrk="1" hangingPunct="1">
              <a:buClr>
                <a:srgbClr val="CC0000"/>
              </a:buClr>
              <a:buNone/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10081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转化情况与旋转次数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完整的</a:t>
            </a:r>
            <a:r>
              <a:rPr lang="en-US" altLang="zh-CN" sz="2800" dirty="0" smtClean="0">
                <a:solidFill>
                  <a:srgbClr val="000000"/>
                </a:solidFill>
              </a:rPr>
              <a:t>case</a:t>
            </a:r>
            <a:r>
              <a:rPr lang="zh-CN" altLang="en-US" sz="2800" dirty="0" smtClean="0">
                <a:solidFill>
                  <a:srgbClr val="000000"/>
                </a:solidFill>
              </a:rPr>
              <a:t>转化情况：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ase1case2-2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case3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case4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ase2-1case1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case2-1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case2-2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case3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case4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ase2-2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不可转化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ase3case4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ase4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不可转化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en-US" altLang="zh-CN" sz="2800" dirty="0" smtClean="0">
                <a:solidFill>
                  <a:srgbClr val="000000"/>
                </a:solidFill>
              </a:rPr>
              <a:t>RBT</a:t>
            </a:r>
            <a:r>
              <a:rPr lang="zh-CN" altLang="en-US" sz="2800" dirty="0" smtClean="0">
                <a:solidFill>
                  <a:srgbClr val="000000"/>
                </a:solidFill>
              </a:rPr>
              <a:t>的删除调整最多旋转</a:t>
            </a:r>
            <a:r>
              <a:rPr lang="en-US" altLang="zh-CN" sz="2800" dirty="0" smtClean="0">
                <a:solidFill>
                  <a:srgbClr val="000000"/>
                </a:solidFill>
              </a:rPr>
              <a:t>3</a:t>
            </a:r>
            <a:r>
              <a:rPr lang="zh-CN" altLang="en-US" sz="2800" dirty="0" smtClean="0">
                <a:solidFill>
                  <a:srgbClr val="000000"/>
                </a:solidFill>
              </a:rPr>
              <a:t>次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如：</a:t>
            </a:r>
            <a:r>
              <a:rPr lang="en-US" altLang="zh-CN" sz="2800" dirty="0" smtClean="0">
                <a:solidFill>
                  <a:srgbClr val="000000"/>
                </a:solidFill>
              </a:rPr>
              <a:t>case1</a:t>
            </a:r>
            <a:r>
              <a:rPr lang="en-US" altLang="zh-CN" sz="2800" dirty="0" smtClean="0">
                <a:solidFill>
                  <a:srgbClr val="000000"/>
                </a:solidFill>
                <a:sym typeface="Wingdings" pitchFamily="2" charset="2"/>
              </a:rPr>
              <a:t>case3case4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14728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AVL</a:t>
            </a:r>
            <a:r>
              <a:rPr lang="zh-CN" altLang="en-US" dirty="0" smtClean="0"/>
              <a:t>的删除</a:t>
            </a:r>
            <a:r>
              <a:rPr lang="en-US" altLang="zh-CN" dirty="0" smtClean="0"/>
              <a:t> VS RBT</a:t>
            </a:r>
            <a:r>
              <a:rPr lang="zh-CN" altLang="en-US" dirty="0" smtClean="0"/>
              <a:t>的</a:t>
            </a:r>
            <a:r>
              <a:rPr lang="zh-CN" altLang="en-US" dirty="0"/>
              <a:t>删除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删除节点都是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删除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，区别在于调整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旋转次数：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AVL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与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均是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O(1)</a:t>
            </a: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指针回溯次数，最好情况：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类似插入，可通过优化提前结束递归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(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课后思考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)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，为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O(1)</a:t>
            </a:r>
            <a:endParaRPr lang="en-US" altLang="zh-CN" sz="20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很早就遇到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case1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case2-2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case3</a:t>
            </a:r>
            <a:r>
              <a:rPr lang="zh-CN" altLang="en-US" sz="2000" dirty="0">
                <a:solidFill>
                  <a:srgbClr val="000000"/>
                </a:solidFill>
                <a:sym typeface="Wingdings" pitchFamily="2" charset="2"/>
              </a:rPr>
              <a:t>或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case4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，为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O(1)</a:t>
            </a:r>
            <a:endParaRPr lang="en-US" altLang="zh-CN" sz="2000" dirty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指针回溯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次数，最坏情况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：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回溯至根节点才发现平衡因子大于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，为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logN</a:t>
            </a:r>
            <a:endParaRPr lang="en-US" altLang="zh-CN" sz="20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不断执行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case2-1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，直到根节点，为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logN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；但是，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RBT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大部分形态下是</a:t>
            </a:r>
            <a:r>
              <a:rPr lang="zh-CN" altLang="en-US" sz="2000" b="1" dirty="0" smtClean="0">
                <a:solidFill>
                  <a:srgbClr val="C00000"/>
                </a:solidFill>
                <a:sym typeface="Wingdings" pitchFamily="2" charset="2"/>
              </a:rPr>
              <a:t>红黑相间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的，一直遇不到红色节点的情况</a:t>
            </a:r>
            <a:r>
              <a:rPr lang="zh-CN" altLang="en-US" sz="2000" b="1" dirty="0" smtClean="0">
                <a:solidFill>
                  <a:srgbClr val="C00000"/>
                </a:solidFill>
                <a:sym typeface="Wingdings" pitchFamily="2" charset="2"/>
              </a:rPr>
              <a:t>很少见</a:t>
            </a:r>
            <a:endParaRPr lang="en-US" altLang="zh-CN" sz="2400" b="1" dirty="0">
              <a:solidFill>
                <a:srgbClr val="C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删除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效率：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略微好于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AVL</a:t>
            </a:r>
            <a:endParaRPr lang="en-US" altLang="zh-CN" sz="32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3200" dirty="0" smtClean="0">
              <a:solidFill>
                <a:srgbClr val="00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90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纠正笔误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C00000"/>
                </a:solidFill>
              </a:rPr>
              <a:t>需要删除</a:t>
            </a:r>
            <a:r>
              <a:rPr lang="zh-CN" altLang="en-US" sz="2400" dirty="0" smtClean="0"/>
              <a:t>的节点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为红色，直接删除</a:t>
            </a:r>
            <a:r>
              <a:rPr lang="en-US" altLang="zh-CN" sz="2400" dirty="0" smtClean="0"/>
              <a:t>X</a:t>
            </a:r>
          </a:p>
          <a:p>
            <a:pPr eaLnBrk="1" hangingPunct="1"/>
            <a:r>
              <a:rPr lang="zh-CN" altLang="en-US" sz="2400" dirty="0" smtClean="0"/>
              <a:t>其它无需调整的情况为：</a:t>
            </a:r>
            <a:endParaRPr lang="en-US" altLang="zh-CN" sz="24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当前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为根节点，无论</a:t>
            </a: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root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什么颜色，都将</a:t>
            </a: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root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染黑，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itchFamily="2" charset="2"/>
              </a:rPr>
              <a:t>rootOver</a:t>
            </a:r>
            <a:endParaRPr lang="en-US" altLang="zh-CN" sz="20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当前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为红色，将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染黑，结束，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itchFamily="2" charset="2"/>
              </a:rPr>
              <a:t>redOver</a:t>
            </a:r>
            <a:endParaRPr lang="en-US" altLang="zh-CN" sz="20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删除左孩子</a:t>
            </a:r>
            <a:r>
              <a:rPr lang="en-US" altLang="zh-CN" sz="2400" dirty="0" smtClean="0">
                <a:solidFill>
                  <a:srgbClr val="000000"/>
                </a:solidFill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</a:rPr>
              <a:t>，分为</a:t>
            </a:r>
            <a:r>
              <a:rPr lang="zh-CN" altLang="en-US" sz="2400" dirty="0">
                <a:solidFill>
                  <a:srgbClr val="000000"/>
                </a:solidFill>
              </a:rPr>
              <a:t>四</a:t>
            </a:r>
            <a:r>
              <a:rPr lang="zh-CN" altLang="en-US" sz="2400" dirty="0" smtClean="0">
                <a:solidFill>
                  <a:srgbClr val="000000"/>
                </a:solidFill>
              </a:rPr>
              <a:t>种情况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ase1: S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为红色；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染黑，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染红，左旋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case2: S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为黑色，黑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，黑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RN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sym typeface="Wingdings" pitchFamily="2" charset="2"/>
              </a:rPr>
              <a:t>染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红，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回溯至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ase3: S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为黑色，红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，黑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RN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染黑，</a:t>
            </a: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染红，右旋</a:t>
            </a: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S</a:t>
            </a:r>
            <a:endParaRPr lang="en-US" altLang="zh-CN" sz="20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ase4: 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黑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随意，红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RN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变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的颜色，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sym typeface="Wingdings" pitchFamily="2" charset="2"/>
              </a:rPr>
              <a:t>和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染黑，左旋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转化情况、旋转次数一一分析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6948264" y="3789040"/>
            <a:ext cx="432048" cy="129614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04248" y="3397642"/>
            <a:ext cx="158417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P</a:t>
            </a:r>
            <a:r>
              <a:rPr lang="zh-CN" altLang="en-US" b="1" dirty="0" smtClean="0">
                <a:solidFill>
                  <a:srgbClr val="C00000"/>
                </a:solidFill>
              </a:rPr>
              <a:t>和</a:t>
            </a:r>
            <a:r>
              <a:rPr lang="en-US" altLang="zh-CN" b="1" dirty="0" smtClean="0">
                <a:solidFill>
                  <a:srgbClr val="C00000"/>
                </a:solidFill>
              </a:rPr>
              <a:t>RN</a:t>
            </a:r>
            <a:r>
              <a:rPr lang="zh-CN" altLang="en-US" b="1" dirty="0" smtClean="0">
                <a:solidFill>
                  <a:srgbClr val="C00000"/>
                </a:solidFill>
              </a:rPr>
              <a:t>染黑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乘号 1"/>
          <p:cNvSpPr/>
          <p:nvPr/>
        </p:nvSpPr>
        <p:spPr>
          <a:xfrm>
            <a:off x="6120172" y="5020928"/>
            <a:ext cx="1656184" cy="432048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68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进一步细化</a:t>
            </a:r>
            <a:r>
              <a:rPr lang="en-US" altLang="zh-CN" dirty="0" smtClean="0"/>
              <a:t>case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Clr>
                <a:srgbClr val="CC0000"/>
              </a:buClr>
            </a:pP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leftCase1: S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为红色；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染黑，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染红，左旋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leftCase2-1: S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为黑色，黑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，黑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RN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，黑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；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染红，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回溯至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leftCase2-2: S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为黑色，黑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，黑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RN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，红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；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染红，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回溯至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leftCase3: S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为黑色，红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，黑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RN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；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染黑，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染红，右旋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leftCase4-1: 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，红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，红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RN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；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以父为名，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RN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染黑，左旋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leftCase4-2: 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，黑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，红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RN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；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以父为名，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RN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染黑，左旋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</a:p>
          <a:p>
            <a:pPr marL="471487" lvl="1" indent="0" eaLnBrk="1" hangingPunct="1">
              <a:buClr>
                <a:srgbClr val="CC0000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对称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操作：</a:t>
            </a:r>
            <a:endParaRPr lang="en-US" altLang="zh-CN" sz="18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rightCase1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: S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为红色；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染黑，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染红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，右旋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P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right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Case2-1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: S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为黑色，黑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，黑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RN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，黑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；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染红，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回溯至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P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right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Case2-2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: S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为黑色，黑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，黑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RN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，红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；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染红，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回溯至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P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right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Case3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: S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为黑色，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红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RN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，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；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RN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染黑，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染红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，左旋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right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Case4-1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: 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，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红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，红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RN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；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以父为名，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和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染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黑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，右旋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P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right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Case4-2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: 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，红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，黑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RN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；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以父为名，</a:t>
            </a:r>
            <a:r>
              <a:rPr lang="en-US" altLang="zh-CN" sz="1800" dirty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和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染</a:t>
            </a:r>
            <a:r>
              <a:rPr lang="zh-CN" altLang="en-US" sz="1800" dirty="0">
                <a:solidFill>
                  <a:srgbClr val="000000"/>
                </a:solidFill>
                <a:sym typeface="Wingdings" pitchFamily="2" charset="2"/>
              </a:rPr>
              <a:t>黑</a:t>
            </a:r>
            <a:r>
              <a:rPr lang="zh-CN" altLang="en-US" sz="1800" dirty="0" smtClean="0">
                <a:solidFill>
                  <a:srgbClr val="000000"/>
                </a:solidFill>
                <a:sym typeface="Wingdings" pitchFamily="2" charset="2"/>
              </a:rPr>
              <a:t>，右旋</a:t>
            </a:r>
            <a:r>
              <a:rPr lang="en-US" altLang="zh-CN" sz="18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endParaRPr lang="en-US" altLang="zh-CN" sz="1800" dirty="0">
              <a:solidFill>
                <a:srgbClr val="00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41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删除源码的其它注意点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zh-CN" altLang="en-US" sz="2400" dirty="0" smtClean="0">
                <a:cs typeface="+mn-cs"/>
                <a:sym typeface="Wingdings" pitchFamily="2" charset="2"/>
              </a:rPr>
              <a:t>需要</a:t>
            </a:r>
            <a:r>
              <a:rPr lang="en-US" altLang="zh-CN" sz="2400" dirty="0" smtClean="0">
                <a:cs typeface="+mn-cs"/>
                <a:sym typeface="Wingdings" pitchFamily="2" charset="2"/>
              </a:rPr>
              <a:t>successor</a:t>
            </a:r>
            <a:r>
              <a:rPr lang="zh-CN" altLang="en-US" sz="2400" dirty="0" smtClean="0">
                <a:cs typeface="+mn-cs"/>
                <a:sym typeface="Wingdings" pitchFamily="2" charset="2"/>
              </a:rPr>
              <a:t>，对应</a:t>
            </a:r>
            <a:r>
              <a:rPr lang="en-US" altLang="zh-CN" sz="2400" dirty="0" smtClean="0">
                <a:cs typeface="+mn-cs"/>
                <a:sym typeface="Wingdings" pitchFamily="2" charset="2"/>
              </a:rPr>
              <a:t>BST</a:t>
            </a:r>
            <a:r>
              <a:rPr lang="zh-CN" altLang="en-US" sz="2400" dirty="0" smtClean="0">
                <a:cs typeface="+mn-cs"/>
                <a:sym typeface="Wingdings" pitchFamily="2" charset="2"/>
              </a:rPr>
              <a:t>删除的情况</a:t>
            </a:r>
            <a:r>
              <a:rPr lang="en-US" altLang="zh-CN" sz="2400" dirty="0" smtClean="0">
                <a:cs typeface="+mn-cs"/>
                <a:sym typeface="Wingdings" pitchFamily="2" charset="2"/>
              </a:rPr>
              <a:t>3</a:t>
            </a:r>
          </a:p>
          <a:p>
            <a:pPr marL="469900" lvl="1" indent="-469900" eaLnBrk="1" hangingPunct="1">
              <a:buFont typeface="Wingdings" pitchFamily="2" charset="2"/>
              <a:buChar char="o"/>
            </a:pPr>
            <a:endParaRPr lang="en-US" altLang="zh-CN" sz="2400" dirty="0">
              <a:cs typeface="+mn-cs"/>
              <a:sym typeface="Wingdings" pitchFamily="2" charset="2"/>
            </a:endParaRPr>
          </a:p>
          <a:p>
            <a:pPr marL="469900" lvl="1" indent="-469900" eaLnBrk="1" hangingPunct="1">
              <a:buFont typeface="Wingdings" pitchFamily="2" charset="2"/>
              <a:buChar char="o"/>
            </a:pPr>
            <a:endParaRPr lang="en-US" altLang="zh-CN" sz="2400" dirty="0" smtClean="0">
              <a:cs typeface="+mn-cs"/>
              <a:sym typeface="Wingdings" pitchFamily="2" charset="2"/>
            </a:endParaRPr>
          </a:p>
          <a:p>
            <a:pPr marL="469900" lvl="1" indent="-469900" eaLnBrk="1" hangingPunct="1">
              <a:buFont typeface="Wingdings" pitchFamily="2" charset="2"/>
              <a:buChar char="o"/>
            </a:pPr>
            <a:endParaRPr lang="en-US" altLang="zh-CN" sz="2400" dirty="0">
              <a:cs typeface="+mn-cs"/>
              <a:sym typeface="Wingdings" pitchFamily="2" charset="2"/>
            </a:endParaRPr>
          </a:p>
          <a:p>
            <a:pPr marL="469900" lvl="1" indent="-469900" eaLnBrk="1" hangingPunct="1">
              <a:buFont typeface="Wingdings" pitchFamily="2" charset="2"/>
              <a:buChar char="o"/>
            </a:pPr>
            <a:endParaRPr lang="en-US" altLang="zh-CN" sz="2400" dirty="0" smtClean="0">
              <a:cs typeface="+mn-cs"/>
              <a:sym typeface="Wingdings" pitchFamily="2" charset="2"/>
            </a:endParaRPr>
          </a:p>
          <a:p>
            <a:pPr marL="469900" lvl="1" indent="-469900" eaLnBrk="1" hangingPunct="1">
              <a:buFont typeface="Wingdings" pitchFamily="2" charset="2"/>
              <a:buChar char="o"/>
            </a:pPr>
            <a:endParaRPr lang="en-US" altLang="zh-CN" sz="2400" dirty="0">
              <a:cs typeface="+mn-cs"/>
              <a:sym typeface="Wingdings" pitchFamily="2" charset="2"/>
            </a:endParaRPr>
          </a:p>
          <a:p>
            <a:pPr marL="469900" lvl="1" indent="-469900" eaLnBrk="1" hangingPunct="1">
              <a:buFont typeface="Wingdings" pitchFamily="2" charset="2"/>
              <a:buChar char="o"/>
            </a:pPr>
            <a:endParaRPr lang="en-US" altLang="zh-CN" sz="2400" dirty="0" smtClean="0">
              <a:cs typeface="+mn-cs"/>
              <a:sym typeface="Wingdings" pitchFamily="2" charset="2"/>
            </a:endParaRPr>
          </a:p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zh-CN" altLang="en-US" sz="2400" dirty="0" smtClean="0">
                <a:cs typeface="+mn-cs"/>
                <a:sym typeface="Wingdings" pitchFamily="2" charset="2"/>
              </a:rPr>
              <a:t>经过</a:t>
            </a:r>
            <a:r>
              <a:rPr lang="en-US" altLang="zh-CN" sz="2400" dirty="0" smtClean="0">
                <a:cs typeface="+mn-cs"/>
                <a:sym typeface="Wingdings" pitchFamily="2" charset="2"/>
              </a:rPr>
              <a:t>successor</a:t>
            </a:r>
            <a:r>
              <a:rPr lang="zh-CN" altLang="en-US" sz="2400" dirty="0" smtClean="0">
                <a:cs typeface="+mn-cs"/>
                <a:sym typeface="Wingdings" pitchFamily="2" charset="2"/>
              </a:rPr>
              <a:t>之后，情况</a:t>
            </a:r>
            <a:r>
              <a:rPr lang="en-US" altLang="zh-CN" sz="2400" dirty="0" smtClean="0">
                <a:cs typeface="+mn-cs"/>
                <a:sym typeface="Wingdings" pitchFamily="2" charset="2"/>
              </a:rPr>
              <a:t>3</a:t>
            </a:r>
            <a:r>
              <a:rPr lang="zh-CN" altLang="en-US" sz="2400" dirty="0" smtClean="0">
                <a:cs typeface="+mn-cs"/>
                <a:sym typeface="Wingdings" pitchFamily="2" charset="2"/>
              </a:rPr>
              <a:t>转化为情况</a:t>
            </a:r>
            <a:r>
              <a:rPr lang="en-US" altLang="zh-CN" sz="2400" dirty="0" smtClean="0">
                <a:cs typeface="+mn-cs"/>
                <a:sym typeface="Wingdings" pitchFamily="2" charset="2"/>
              </a:rPr>
              <a:t>1</a:t>
            </a:r>
            <a:r>
              <a:rPr lang="zh-CN" altLang="en-US" sz="2400" dirty="0" smtClean="0">
                <a:cs typeface="+mn-cs"/>
                <a:sym typeface="Wingdings" pitchFamily="2" charset="2"/>
              </a:rPr>
              <a:t>或情况</a:t>
            </a:r>
            <a:r>
              <a:rPr lang="en-US" altLang="zh-CN" sz="2400" dirty="0" smtClean="0">
                <a:cs typeface="+mn-cs"/>
                <a:sym typeface="Wingdings" pitchFamily="2" charset="2"/>
              </a:rPr>
              <a:t>2</a:t>
            </a:r>
          </a:p>
          <a:p>
            <a:pPr marL="471487" lvl="1" indent="0" eaLnBrk="1" hangingPunct="1"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2708920"/>
            <a:ext cx="6627019" cy="174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87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是否需要</a:t>
            </a:r>
            <a:r>
              <a:rPr lang="en-US" altLang="zh-CN" dirty="0" smtClean="0"/>
              <a:t>successor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zh-CN" altLang="en-US" sz="2400" dirty="0">
                <a:cs typeface="+mn-cs"/>
                <a:sym typeface="Wingdings" pitchFamily="2" charset="2"/>
              </a:rPr>
              <a:t>无需</a:t>
            </a:r>
            <a:r>
              <a:rPr lang="en-US" altLang="zh-CN" sz="2400" dirty="0">
                <a:cs typeface="+mn-cs"/>
                <a:sym typeface="Wingdings" pitchFamily="2" charset="2"/>
              </a:rPr>
              <a:t>successor</a:t>
            </a:r>
            <a:r>
              <a:rPr lang="zh-CN" altLang="en-US" sz="2400" dirty="0">
                <a:cs typeface="+mn-cs"/>
                <a:sym typeface="Wingdings" pitchFamily="2" charset="2"/>
              </a:rPr>
              <a:t>，直接</a:t>
            </a:r>
            <a:r>
              <a:rPr lang="zh-CN" altLang="en-US" sz="2400" dirty="0" smtClean="0">
                <a:cs typeface="+mn-cs"/>
                <a:sym typeface="Wingdings" pitchFamily="2" charset="2"/>
              </a:rPr>
              <a:t>删除</a:t>
            </a:r>
            <a:r>
              <a:rPr lang="en-US" altLang="zh-CN" sz="2400" dirty="0" smtClean="0">
                <a:cs typeface="+mn-cs"/>
                <a:sym typeface="Wingdings" pitchFamily="2" charset="2"/>
              </a:rPr>
              <a:t>(</a:t>
            </a:r>
            <a:r>
              <a:rPr lang="zh-CN" altLang="en-US" sz="2400" dirty="0" smtClean="0">
                <a:cs typeface="+mn-cs"/>
                <a:sym typeface="Wingdings" pitchFamily="2" charset="2"/>
              </a:rPr>
              <a:t>调整</a:t>
            </a:r>
            <a:r>
              <a:rPr lang="en-US" altLang="zh-CN" sz="2400" dirty="0" smtClean="0">
                <a:cs typeface="+mn-cs"/>
                <a:sym typeface="Wingdings" pitchFamily="2" charset="2"/>
              </a:rPr>
              <a:t>)</a:t>
            </a:r>
            <a:r>
              <a:rPr lang="zh-CN" altLang="en-US" sz="2400" dirty="0" smtClean="0">
                <a:cs typeface="+mn-cs"/>
                <a:sym typeface="Wingdings" pitchFamily="2" charset="2"/>
              </a:rPr>
              <a:t>节点</a:t>
            </a:r>
            <a:r>
              <a:rPr lang="en-US" altLang="zh-CN" sz="2400" dirty="0">
                <a:cs typeface="+mn-cs"/>
                <a:sym typeface="Wingdings" pitchFamily="2" charset="2"/>
              </a:rPr>
              <a:t>P</a:t>
            </a:r>
            <a:r>
              <a:rPr lang="zh-CN" altLang="en-US" sz="2400" dirty="0">
                <a:cs typeface="+mn-cs"/>
                <a:sym typeface="Wingdings" pitchFamily="2" charset="2"/>
              </a:rPr>
              <a:t>本身</a:t>
            </a:r>
            <a:endParaRPr lang="en-US" altLang="zh-CN" sz="2400" dirty="0">
              <a:cs typeface="+mn-cs"/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zh-CN" altLang="en-US" sz="2400" dirty="0">
                <a:cs typeface="+mn-cs"/>
                <a:sym typeface="Wingdings" pitchFamily="2" charset="2"/>
              </a:rPr>
              <a:t>用</a:t>
            </a:r>
            <a:r>
              <a:rPr lang="en-US" altLang="zh-CN" sz="2400" dirty="0">
                <a:cs typeface="+mn-cs"/>
                <a:sym typeface="Wingdings" pitchFamily="2" charset="2"/>
              </a:rPr>
              <a:t>successor</a:t>
            </a:r>
            <a:r>
              <a:rPr lang="zh-CN" altLang="en-US" sz="2400" dirty="0">
                <a:cs typeface="+mn-cs"/>
                <a:sym typeface="Wingdings" pitchFamily="2" charset="2"/>
              </a:rPr>
              <a:t>代替</a:t>
            </a:r>
            <a:r>
              <a:rPr lang="en-US" altLang="zh-CN" sz="2400" dirty="0">
                <a:cs typeface="+mn-cs"/>
                <a:sym typeface="Wingdings" pitchFamily="2" charset="2"/>
              </a:rPr>
              <a:t>p</a:t>
            </a:r>
            <a:r>
              <a:rPr lang="zh-CN" altLang="en-US" sz="2400" dirty="0">
                <a:cs typeface="+mn-cs"/>
                <a:sym typeface="Wingdings" pitchFamily="2" charset="2"/>
              </a:rPr>
              <a:t>，再进行删除</a:t>
            </a:r>
            <a:endParaRPr lang="en-US" altLang="zh-CN" sz="2400" dirty="0">
              <a:cs typeface="+mn-cs"/>
              <a:sym typeface="Wingdings" pitchFamily="2" charset="2"/>
            </a:endParaRPr>
          </a:p>
          <a:p>
            <a:pPr marL="471487" lvl="1" indent="0" eaLnBrk="1" hangingPunct="1"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627784" y="2227355"/>
            <a:ext cx="2592288" cy="1095323"/>
            <a:chOff x="2627784" y="2775017"/>
            <a:chExt cx="2592288" cy="1095323"/>
          </a:xfrm>
        </p:grpSpPr>
        <p:grpSp>
          <p:nvGrpSpPr>
            <p:cNvPr id="12" name="组合 11"/>
            <p:cNvGrpSpPr/>
            <p:nvPr/>
          </p:nvGrpSpPr>
          <p:grpSpPr>
            <a:xfrm>
              <a:off x="3275856" y="2775017"/>
              <a:ext cx="1944216" cy="1095323"/>
              <a:chOff x="3275856" y="2775017"/>
              <a:chExt cx="1944216" cy="1095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017122" y="277501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27585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71601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17</a:t>
                </a:r>
                <a:endParaRPr lang="zh-CN" altLang="en-US" dirty="0"/>
              </a:p>
            </p:txBody>
          </p:sp>
          <p:cxnSp>
            <p:nvCxnSpPr>
              <p:cNvPr id="7" name="直接连接符 6"/>
              <p:cNvCxnSpPr>
                <a:stCxn id="5" idx="2"/>
                <a:endCxn id="9" idx="0"/>
              </p:cNvCxnSpPr>
              <p:nvPr/>
            </p:nvCxnSpPr>
            <p:spPr>
              <a:xfrm flipH="1">
                <a:off x="3527884" y="3144349"/>
                <a:ext cx="741266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5" idx="2"/>
              </p:cNvCxnSpPr>
              <p:nvPr/>
            </p:nvCxnSpPr>
            <p:spPr>
              <a:xfrm>
                <a:off x="4269150" y="3144349"/>
                <a:ext cx="698894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右箭头 13"/>
            <p:cNvSpPr/>
            <p:nvPr/>
          </p:nvSpPr>
          <p:spPr>
            <a:xfrm>
              <a:off x="2627784" y="3501008"/>
              <a:ext cx="648072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000898" y="3969833"/>
            <a:ext cx="1944216" cy="1897792"/>
            <a:chOff x="3275856" y="2775017"/>
            <a:chExt cx="1944216" cy="1897792"/>
          </a:xfrm>
        </p:grpSpPr>
        <p:grpSp>
          <p:nvGrpSpPr>
            <p:cNvPr id="19" name="组合 18"/>
            <p:cNvGrpSpPr/>
            <p:nvPr/>
          </p:nvGrpSpPr>
          <p:grpSpPr>
            <a:xfrm>
              <a:off x="3275856" y="2775017"/>
              <a:ext cx="1944216" cy="1897792"/>
              <a:chOff x="3275856" y="2775017"/>
              <a:chExt cx="1944216" cy="189779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017122" y="277501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27585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1601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17</a:t>
                </a:r>
                <a:endParaRPr lang="zh-CN" altLang="en-US" dirty="0"/>
              </a:p>
            </p:txBody>
          </p:sp>
          <p:cxnSp>
            <p:nvCxnSpPr>
              <p:cNvPr id="24" name="直接连接符 23"/>
              <p:cNvCxnSpPr>
                <a:stCxn id="21" idx="2"/>
                <a:endCxn id="22" idx="0"/>
              </p:cNvCxnSpPr>
              <p:nvPr/>
            </p:nvCxnSpPr>
            <p:spPr>
              <a:xfrm flipH="1">
                <a:off x="3527884" y="3144349"/>
                <a:ext cx="741266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21" idx="2"/>
              </p:cNvCxnSpPr>
              <p:nvPr/>
            </p:nvCxnSpPr>
            <p:spPr>
              <a:xfrm>
                <a:off x="4269150" y="3144349"/>
                <a:ext cx="698894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017122" y="430347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8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7" name="直接连接符 26"/>
              <p:cNvCxnSpPr>
                <a:stCxn id="23" idx="2"/>
                <a:endCxn id="26" idx="0"/>
              </p:cNvCxnSpPr>
              <p:nvPr/>
            </p:nvCxnSpPr>
            <p:spPr>
              <a:xfrm flipH="1">
                <a:off x="4269150" y="3870340"/>
                <a:ext cx="698894" cy="43313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右箭头 19"/>
            <p:cNvSpPr/>
            <p:nvPr/>
          </p:nvSpPr>
          <p:spPr>
            <a:xfrm>
              <a:off x="3275856" y="2775017"/>
              <a:ext cx="648072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184068" y="3969833"/>
            <a:ext cx="1944216" cy="1897792"/>
            <a:chOff x="3275856" y="2775017"/>
            <a:chExt cx="1944216" cy="1897792"/>
          </a:xfrm>
        </p:grpSpPr>
        <p:grpSp>
          <p:nvGrpSpPr>
            <p:cNvPr id="30" name="组合 29"/>
            <p:cNvGrpSpPr/>
            <p:nvPr/>
          </p:nvGrpSpPr>
          <p:grpSpPr>
            <a:xfrm>
              <a:off x="3275856" y="2775017"/>
              <a:ext cx="1944216" cy="1897792"/>
              <a:chOff x="3275856" y="2775017"/>
              <a:chExt cx="1944216" cy="189779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17122" y="277501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7585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71601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17</a:t>
                </a:r>
                <a:endParaRPr lang="zh-CN" altLang="en-US" dirty="0"/>
              </a:p>
            </p:txBody>
          </p:sp>
          <p:cxnSp>
            <p:nvCxnSpPr>
              <p:cNvPr id="35" name="直接连接符 34"/>
              <p:cNvCxnSpPr>
                <a:stCxn id="32" idx="2"/>
                <a:endCxn id="33" idx="0"/>
              </p:cNvCxnSpPr>
              <p:nvPr/>
            </p:nvCxnSpPr>
            <p:spPr>
              <a:xfrm flipH="1">
                <a:off x="3527884" y="3144349"/>
                <a:ext cx="741266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32" idx="2"/>
              </p:cNvCxnSpPr>
              <p:nvPr/>
            </p:nvCxnSpPr>
            <p:spPr>
              <a:xfrm>
                <a:off x="4269150" y="3144349"/>
                <a:ext cx="698894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4017122" y="430347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8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8" name="直接连接符 37"/>
              <p:cNvCxnSpPr>
                <a:stCxn id="34" idx="2"/>
                <a:endCxn id="37" idx="0"/>
              </p:cNvCxnSpPr>
              <p:nvPr/>
            </p:nvCxnSpPr>
            <p:spPr>
              <a:xfrm flipH="1">
                <a:off x="4269150" y="3870340"/>
                <a:ext cx="698894" cy="43313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右箭头 30"/>
            <p:cNvSpPr/>
            <p:nvPr/>
          </p:nvSpPr>
          <p:spPr>
            <a:xfrm>
              <a:off x="3319264" y="4303477"/>
              <a:ext cx="648072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7971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删除源码的其它注意点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en-US" altLang="zh-CN" sz="2400" dirty="0" smtClean="0">
                <a:cs typeface="+mn-cs"/>
                <a:sym typeface="Wingdings" pitchFamily="2" charset="2"/>
              </a:rPr>
              <a:t>BST</a:t>
            </a:r>
            <a:r>
              <a:rPr lang="zh-CN" altLang="en-US" sz="2400" dirty="0" smtClean="0">
                <a:cs typeface="+mn-cs"/>
                <a:sym typeface="Wingdings" pitchFamily="2" charset="2"/>
              </a:rPr>
              <a:t>删除的情况</a:t>
            </a:r>
            <a:r>
              <a:rPr lang="en-US" altLang="zh-CN" sz="2400" dirty="0" smtClean="0">
                <a:cs typeface="+mn-cs"/>
                <a:sym typeface="Wingdings" pitchFamily="2" charset="2"/>
              </a:rPr>
              <a:t>1</a:t>
            </a:r>
            <a:r>
              <a:rPr lang="zh-CN" altLang="en-US" sz="2400" dirty="0" smtClean="0">
                <a:cs typeface="+mn-cs"/>
                <a:sym typeface="Wingdings" pitchFamily="2" charset="2"/>
              </a:rPr>
              <a:t>和情况</a:t>
            </a:r>
            <a:r>
              <a:rPr lang="en-US" altLang="zh-CN" sz="2400" dirty="0" smtClean="0">
                <a:cs typeface="+mn-cs"/>
                <a:sym typeface="Wingdings" pitchFamily="2" charset="2"/>
              </a:rPr>
              <a:t>2</a:t>
            </a:r>
            <a:r>
              <a:rPr lang="zh-CN" altLang="en-US" sz="2400" dirty="0" smtClean="0">
                <a:cs typeface="+mn-cs"/>
                <a:sym typeface="Wingdings" pitchFamily="2" charset="2"/>
              </a:rPr>
              <a:t>的执行顺序略有不同：</a:t>
            </a:r>
            <a:endParaRPr lang="en-US" altLang="zh-CN" sz="2400" dirty="0" smtClean="0">
              <a:cs typeface="+mn-cs"/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：先调整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，再删除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cs typeface="+mn-cs"/>
                <a:sym typeface="Wingdings" pitchFamily="2" charset="2"/>
              </a:rPr>
              <a:t>情况</a:t>
            </a:r>
            <a:r>
              <a:rPr lang="en-US" altLang="zh-CN" sz="2400" dirty="0" smtClean="0">
                <a:solidFill>
                  <a:srgbClr val="000000"/>
                </a:solidFill>
                <a:cs typeface="+mn-cs"/>
                <a:sym typeface="Wingdings" pitchFamily="2" charset="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cs typeface="+mn-cs"/>
                <a:sym typeface="Wingdings" pitchFamily="2" charset="2"/>
              </a:rPr>
              <a:t>：先删除</a:t>
            </a:r>
            <a:r>
              <a:rPr lang="en-US" altLang="zh-CN" sz="2400" dirty="0" smtClean="0">
                <a:solidFill>
                  <a:srgbClr val="000000"/>
                </a:solidFill>
                <a:cs typeface="+mn-cs"/>
                <a:sym typeface="Wingdings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cs typeface="+mn-cs"/>
                <a:sym typeface="Wingdings" pitchFamily="2" charset="2"/>
              </a:rPr>
              <a:t>，再调整</a:t>
            </a:r>
            <a:r>
              <a:rPr lang="en-US" altLang="zh-CN" sz="2400" dirty="0" smtClean="0">
                <a:solidFill>
                  <a:srgbClr val="000000"/>
                </a:solidFill>
                <a:cs typeface="+mn-cs"/>
                <a:sym typeface="Wingdings" pitchFamily="2" charset="2"/>
              </a:rPr>
              <a:t>replacement</a:t>
            </a:r>
            <a:endParaRPr lang="en-US" altLang="zh-CN" sz="2400" dirty="0" smtClean="0">
              <a:cs typeface="+mn-cs"/>
              <a:sym typeface="Wingdings" pitchFamily="2" charset="2"/>
            </a:endParaRPr>
          </a:p>
          <a:p>
            <a:pPr marL="471487" lvl="1" indent="0" eaLnBrk="1" hangingPunct="1"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307" y="3325082"/>
            <a:ext cx="3524250" cy="2286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936" y="3325082"/>
            <a:ext cx="50101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1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BST</a:t>
            </a:r>
            <a:r>
              <a:rPr lang="zh-CN" altLang="en-US" dirty="0" smtClean="0"/>
              <a:t>删除的情况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zh-CN" altLang="en-US" sz="2400" dirty="0" smtClean="0">
                <a:cs typeface="+mn-cs"/>
                <a:sym typeface="Wingdings" pitchFamily="2" charset="2"/>
              </a:rPr>
              <a:t>先调整，后删除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643921" y="2762262"/>
            <a:ext cx="2662081" cy="1910682"/>
            <a:chOff x="2557991" y="2775017"/>
            <a:chExt cx="2662081" cy="1910682"/>
          </a:xfrm>
        </p:grpSpPr>
        <p:grpSp>
          <p:nvGrpSpPr>
            <p:cNvPr id="30" name="组合 29"/>
            <p:cNvGrpSpPr/>
            <p:nvPr/>
          </p:nvGrpSpPr>
          <p:grpSpPr>
            <a:xfrm>
              <a:off x="2557991" y="2775017"/>
              <a:ext cx="2662081" cy="1910682"/>
              <a:chOff x="2557991" y="2775017"/>
              <a:chExt cx="2662081" cy="191068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17122" y="277501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17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7585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71601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17</a:t>
                </a:r>
                <a:endParaRPr lang="zh-CN" altLang="en-US" dirty="0"/>
              </a:p>
            </p:txBody>
          </p:sp>
          <p:cxnSp>
            <p:nvCxnSpPr>
              <p:cNvPr id="35" name="直接连接符 34"/>
              <p:cNvCxnSpPr>
                <a:stCxn id="32" idx="2"/>
                <a:endCxn id="33" idx="0"/>
              </p:cNvCxnSpPr>
              <p:nvPr/>
            </p:nvCxnSpPr>
            <p:spPr>
              <a:xfrm flipH="1">
                <a:off x="3527884" y="3144349"/>
                <a:ext cx="741266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32" idx="2"/>
              </p:cNvCxnSpPr>
              <p:nvPr/>
            </p:nvCxnSpPr>
            <p:spPr>
              <a:xfrm>
                <a:off x="4269150" y="3144349"/>
                <a:ext cx="698894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557991" y="431636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cxnSp>
            <p:nvCxnSpPr>
              <p:cNvPr id="38" name="直接连接符 37"/>
              <p:cNvCxnSpPr>
                <a:endCxn id="37" idx="0"/>
              </p:cNvCxnSpPr>
              <p:nvPr/>
            </p:nvCxnSpPr>
            <p:spPr>
              <a:xfrm flipH="1">
                <a:off x="2810019" y="3883230"/>
                <a:ext cx="698894" cy="43313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33" idx="2"/>
              </p:cNvCxnSpPr>
              <p:nvPr/>
            </p:nvCxnSpPr>
            <p:spPr>
              <a:xfrm>
                <a:off x="3527884" y="3870340"/>
                <a:ext cx="631763" cy="4460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3779912" y="431636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</p:grpSp>
        <p:sp>
          <p:nvSpPr>
            <p:cNvPr id="31" name="右箭头 30"/>
            <p:cNvSpPr/>
            <p:nvPr/>
          </p:nvSpPr>
          <p:spPr>
            <a:xfrm rot="16200000">
              <a:off x="4606539" y="4022600"/>
              <a:ext cx="648072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784370" y="2762262"/>
            <a:ext cx="2403756" cy="2536059"/>
            <a:chOff x="3275856" y="2775017"/>
            <a:chExt cx="2403756" cy="2536059"/>
          </a:xfrm>
        </p:grpSpPr>
        <p:grpSp>
          <p:nvGrpSpPr>
            <p:cNvPr id="42" name="组合 41"/>
            <p:cNvGrpSpPr/>
            <p:nvPr/>
          </p:nvGrpSpPr>
          <p:grpSpPr>
            <a:xfrm>
              <a:off x="3275856" y="2775017"/>
              <a:ext cx="2403756" cy="1863243"/>
              <a:chOff x="3275856" y="2775017"/>
              <a:chExt cx="2403756" cy="1863243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4017122" y="277501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27585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71601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17</a:t>
                </a:r>
                <a:endParaRPr lang="zh-CN" altLang="en-US" dirty="0"/>
              </a:p>
            </p:txBody>
          </p:sp>
          <p:cxnSp>
            <p:nvCxnSpPr>
              <p:cNvPr id="47" name="直接连接符 46"/>
              <p:cNvCxnSpPr>
                <a:stCxn id="44" idx="2"/>
                <a:endCxn id="45" idx="0"/>
              </p:cNvCxnSpPr>
              <p:nvPr/>
            </p:nvCxnSpPr>
            <p:spPr>
              <a:xfrm flipH="1">
                <a:off x="3527884" y="3144349"/>
                <a:ext cx="741266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stCxn id="44" idx="2"/>
              </p:cNvCxnSpPr>
              <p:nvPr/>
            </p:nvCxnSpPr>
            <p:spPr>
              <a:xfrm>
                <a:off x="4269150" y="3144349"/>
                <a:ext cx="698894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5175556" y="426892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17</a:t>
                </a:r>
                <a:endParaRPr lang="zh-CN" altLang="en-US" dirty="0"/>
              </a:p>
            </p:txBody>
          </p:sp>
          <p:cxnSp>
            <p:nvCxnSpPr>
              <p:cNvPr id="50" name="直接连接符 49"/>
              <p:cNvCxnSpPr>
                <a:stCxn id="46" idx="2"/>
              </p:cNvCxnSpPr>
              <p:nvPr/>
            </p:nvCxnSpPr>
            <p:spPr>
              <a:xfrm>
                <a:off x="4968044" y="3870340"/>
                <a:ext cx="415024" cy="398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stCxn id="46" idx="2"/>
              </p:cNvCxnSpPr>
              <p:nvPr/>
            </p:nvCxnSpPr>
            <p:spPr>
              <a:xfrm flipH="1">
                <a:off x="4521044" y="3870340"/>
                <a:ext cx="447000" cy="398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240488" y="426892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8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3" name="右箭头 42"/>
            <p:cNvSpPr/>
            <p:nvPr/>
          </p:nvSpPr>
          <p:spPr>
            <a:xfrm rot="16200000">
              <a:off x="5059032" y="4802374"/>
              <a:ext cx="648072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452864" y="2741297"/>
            <a:ext cx="1944216" cy="1863243"/>
            <a:chOff x="3275856" y="2775017"/>
            <a:chExt cx="1944216" cy="1863243"/>
          </a:xfrm>
        </p:grpSpPr>
        <p:sp>
          <p:nvSpPr>
            <p:cNvPr id="61" name="TextBox 60"/>
            <p:cNvSpPr txBox="1"/>
            <p:nvPr/>
          </p:nvSpPr>
          <p:spPr>
            <a:xfrm>
              <a:off x="4017122" y="277501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75856" y="350100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16016" y="350100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64" name="直接连接符 63"/>
            <p:cNvCxnSpPr>
              <a:stCxn id="61" idx="2"/>
              <a:endCxn id="62" idx="0"/>
            </p:cNvCxnSpPr>
            <p:nvPr/>
          </p:nvCxnSpPr>
          <p:spPr>
            <a:xfrm flipH="1">
              <a:off x="3527884" y="3144349"/>
              <a:ext cx="741266" cy="3566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61" idx="2"/>
            </p:cNvCxnSpPr>
            <p:nvPr/>
          </p:nvCxnSpPr>
          <p:spPr>
            <a:xfrm>
              <a:off x="4269150" y="3144349"/>
              <a:ext cx="698894" cy="3566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3" idx="2"/>
            </p:cNvCxnSpPr>
            <p:nvPr/>
          </p:nvCxnSpPr>
          <p:spPr>
            <a:xfrm flipH="1">
              <a:off x="4521044" y="3870340"/>
              <a:ext cx="447000" cy="39858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240488" y="4268928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405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小试</a:t>
            </a:r>
            <a:r>
              <a:rPr lang="zh-CN" altLang="en-US" dirty="0" smtClean="0"/>
              <a:t>牛刀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反转二叉树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LeetCode 226</a:t>
            </a:r>
            <a:r>
              <a:rPr lang="en-US" altLang="zh-CN" dirty="0"/>
              <a:t>. Invert Binary </a:t>
            </a:r>
            <a:r>
              <a:rPr lang="en-US" altLang="zh-CN" dirty="0" smtClean="0"/>
              <a:t>Tree</a:t>
            </a:r>
          </a:p>
          <a:p>
            <a:pPr eaLnBrk="1" hangingPunct="1"/>
            <a:r>
              <a:rPr lang="zh-CN" altLang="en-US" dirty="0" smtClean="0"/>
              <a:t>交换所有节点的左右子树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先</a:t>
            </a:r>
            <a:r>
              <a:rPr lang="zh-CN" altLang="en-US" dirty="0" smtClean="0"/>
              <a:t>序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中序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后序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层序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28428" y="4005064"/>
            <a:ext cx="1444052" cy="15121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56176" y="4081102"/>
            <a:ext cx="1427423" cy="1360092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900457" y="4524153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547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BST</a:t>
            </a:r>
            <a:r>
              <a:rPr lang="zh-CN" altLang="en-US" dirty="0" smtClean="0"/>
              <a:t>删除的情况</a:t>
            </a:r>
            <a:r>
              <a:rPr lang="en-US" altLang="zh-CN" dirty="0"/>
              <a:t>2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zh-CN" altLang="en-US" sz="2400" dirty="0" smtClean="0">
                <a:cs typeface="+mn-cs"/>
                <a:sym typeface="Wingdings" pitchFamily="2" charset="2"/>
              </a:rPr>
              <a:t>先删除，后调整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431809" y="2252965"/>
            <a:ext cx="3492273" cy="1910682"/>
            <a:chOff x="300864" y="2389426"/>
            <a:chExt cx="3492273" cy="1910682"/>
          </a:xfrm>
        </p:grpSpPr>
        <p:sp>
          <p:nvSpPr>
            <p:cNvPr id="9" name="TextBox 8"/>
            <p:cNvSpPr txBox="1"/>
            <p:nvPr/>
          </p:nvSpPr>
          <p:spPr>
            <a:xfrm>
              <a:off x="2760033" y="2780928"/>
              <a:ext cx="44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300864" y="2389426"/>
              <a:ext cx="3492272" cy="1910682"/>
              <a:chOff x="2797936" y="2775017"/>
              <a:chExt cx="3492272" cy="1910682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2797936" y="2775017"/>
                <a:ext cx="2786598" cy="1910682"/>
                <a:chOff x="2797936" y="2775017"/>
                <a:chExt cx="2786598" cy="1910682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4017122" y="277501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16</a:t>
                  </a:r>
                  <a:endParaRPr lang="zh-CN" altLang="en-US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3436049" y="3501008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C00000"/>
                      </a:solidFill>
                    </a:rPr>
                    <a:t>6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4536348" y="3501008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16</a:t>
                  </a:r>
                  <a:endParaRPr lang="zh-CN" altLang="en-US" dirty="0"/>
                </a:p>
              </p:txBody>
            </p:sp>
            <p:cxnSp>
              <p:nvCxnSpPr>
                <p:cNvPr id="70" name="直接连接符 69"/>
                <p:cNvCxnSpPr>
                  <a:stCxn id="60" idx="2"/>
                  <a:endCxn id="66" idx="0"/>
                </p:cNvCxnSpPr>
                <p:nvPr/>
              </p:nvCxnSpPr>
              <p:spPr>
                <a:xfrm flipH="1">
                  <a:off x="3688077" y="3144349"/>
                  <a:ext cx="581073" cy="35665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0" idx="2"/>
                </p:cNvCxnSpPr>
                <p:nvPr/>
              </p:nvCxnSpPr>
              <p:spPr>
                <a:xfrm>
                  <a:off x="4269150" y="3144349"/>
                  <a:ext cx="514228" cy="35665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2797936" y="431636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cxnSp>
              <p:nvCxnSpPr>
                <p:cNvPr id="73" name="直接连接符 72"/>
                <p:cNvCxnSpPr>
                  <a:stCxn id="66" idx="2"/>
                  <a:endCxn id="72" idx="0"/>
                </p:cNvCxnSpPr>
                <p:nvPr/>
              </p:nvCxnSpPr>
              <p:spPr>
                <a:xfrm flipH="1">
                  <a:off x="3049964" y="3870340"/>
                  <a:ext cx="638113" cy="4460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>
                  <a:stCxn id="66" idx="2"/>
                  <a:endCxn id="75" idx="0"/>
                </p:cNvCxnSpPr>
                <p:nvPr/>
              </p:nvCxnSpPr>
              <p:spPr>
                <a:xfrm>
                  <a:off x="3688077" y="3870340"/>
                  <a:ext cx="343863" cy="4460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3779912" y="431636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8</a:t>
                  </a:r>
                  <a:endParaRPr lang="zh-CN" altLang="en-US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5080478" y="4255123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17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77" name="直接连接符 76"/>
                <p:cNvCxnSpPr>
                  <a:stCxn id="67" idx="2"/>
                </p:cNvCxnSpPr>
                <p:nvPr/>
              </p:nvCxnSpPr>
              <p:spPr>
                <a:xfrm>
                  <a:off x="4788376" y="3870340"/>
                  <a:ext cx="548217" cy="384783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右箭头 57"/>
              <p:cNvSpPr/>
              <p:nvPr/>
            </p:nvSpPr>
            <p:spPr>
              <a:xfrm rot="10800000">
                <a:off x="5067253" y="3501007"/>
                <a:ext cx="705674" cy="2642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右箭头 78"/>
              <p:cNvSpPr/>
              <p:nvPr/>
            </p:nvSpPr>
            <p:spPr>
              <a:xfrm rot="10800000">
                <a:off x="5584534" y="4316383"/>
                <a:ext cx="705674" cy="2642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3117827" y="3645024"/>
              <a:ext cx="675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rep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033726" y="2247639"/>
            <a:ext cx="2974991" cy="1910682"/>
            <a:chOff x="300864" y="2389426"/>
            <a:chExt cx="2974991" cy="1910682"/>
          </a:xfrm>
        </p:grpSpPr>
        <p:sp>
          <p:nvSpPr>
            <p:cNvPr id="81" name="TextBox 80"/>
            <p:cNvSpPr txBox="1"/>
            <p:nvPr/>
          </p:nvSpPr>
          <p:spPr>
            <a:xfrm>
              <a:off x="2760033" y="2780928"/>
              <a:ext cx="44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300864" y="2389426"/>
              <a:ext cx="2974991" cy="1910682"/>
              <a:chOff x="2797936" y="2775017"/>
              <a:chExt cx="2974991" cy="1910682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2797936" y="2775017"/>
                <a:ext cx="2242468" cy="1910682"/>
                <a:chOff x="2797936" y="2775017"/>
                <a:chExt cx="2242468" cy="1910682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4017122" y="277501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16</a:t>
                  </a:r>
                  <a:endParaRPr lang="zh-CN" altLang="en-US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3436049" y="3501008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C00000"/>
                      </a:solidFill>
                    </a:rPr>
                    <a:t>6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536348" y="3501008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17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90" name="直接连接符 89"/>
                <p:cNvCxnSpPr>
                  <a:stCxn id="87" idx="2"/>
                  <a:endCxn id="88" idx="0"/>
                </p:cNvCxnSpPr>
                <p:nvPr/>
              </p:nvCxnSpPr>
              <p:spPr>
                <a:xfrm flipH="1">
                  <a:off x="3688077" y="3144349"/>
                  <a:ext cx="581073" cy="35665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>
                  <a:stCxn id="87" idx="2"/>
                </p:cNvCxnSpPr>
                <p:nvPr/>
              </p:nvCxnSpPr>
              <p:spPr>
                <a:xfrm>
                  <a:off x="4269150" y="3144349"/>
                  <a:ext cx="514228" cy="35665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2797936" y="431636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cxnSp>
              <p:nvCxnSpPr>
                <p:cNvPr id="93" name="直接连接符 92"/>
                <p:cNvCxnSpPr>
                  <a:stCxn id="88" idx="2"/>
                  <a:endCxn id="92" idx="0"/>
                </p:cNvCxnSpPr>
                <p:nvPr/>
              </p:nvCxnSpPr>
              <p:spPr>
                <a:xfrm flipH="1">
                  <a:off x="3049964" y="3870340"/>
                  <a:ext cx="638113" cy="4460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>
                  <a:stCxn id="88" idx="2"/>
                  <a:endCxn id="95" idx="0"/>
                </p:cNvCxnSpPr>
                <p:nvPr/>
              </p:nvCxnSpPr>
              <p:spPr>
                <a:xfrm>
                  <a:off x="3688077" y="3870340"/>
                  <a:ext cx="343863" cy="4460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3779912" y="431636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8</a:t>
                  </a:r>
                  <a:endParaRPr lang="zh-CN" altLang="en-US" dirty="0"/>
                </a:p>
              </p:txBody>
            </p:sp>
          </p:grpSp>
          <p:sp>
            <p:nvSpPr>
              <p:cNvPr id="85" name="右箭头 84"/>
              <p:cNvSpPr/>
              <p:nvPr/>
            </p:nvSpPr>
            <p:spPr>
              <a:xfrm rot="10800000">
                <a:off x="5067253" y="3501007"/>
                <a:ext cx="705674" cy="2642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2970466" y="4229125"/>
            <a:ext cx="2974991" cy="1910682"/>
            <a:chOff x="300864" y="2389426"/>
            <a:chExt cx="2974991" cy="1910682"/>
          </a:xfrm>
        </p:grpSpPr>
        <p:sp>
          <p:nvSpPr>
            <p:cNvPr id="99" name="TextBox 98"/>
            <p:cNvSpPr txBox="1"/>
            <p:nvPr/>
          </p:nvSpPr>
          <p:spPr>
            <a:xfrm>
              <a:off x="2760033" y="2780928"/>
              <a:ext cx="44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300864" y="2389426"/>
              <a:ext cx="2974991" cy="1910682"/>
              <a:chOff x="2797936" y="2775017"/>
              <a:chExt cx="2974991" cy="1910682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2797936" y="2775017"/>
                <a:ext cx="2242468" cy="1910682"/>
                <a:chOff x="2797936" y="2775017"/>
                <a:chExt cx="2242468" cy="1910682"/>
              </a:xfrm>
            </p:grpSpPr>
            <p:sp>
              <p:nvSpPr>
                <p:cNvPr id="103" name="TextBox 102"/>
                <p:cNvSpPr txBox="1"/>
                <p:nvPr/>
              </p:nvSpPr>
              <p:spPr>
                <a:xfrm>
                  <a:off x="4017122" y="277501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16</a:t>
                  </a:r>
                  <a:endParaRPr lang="zh-CN" altLang="en-US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3436049" y="3501008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C00000"/>
                      </a:solidFill>
                    </a:rPr>
                    <a:t>6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4536348" y="3501008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17</a:t>
                  </a:r>
                  <a:endParaRPr lang="zh-CN" altLang="en-US" dirty="0"/>
                </a:p>
              </p:txBody>
            </p:sp>
            <p:cxnSp>
              <p:nvCxnSpPr>
                <p:cNvPr id="106" name="直接连接符 105"/>
                <p:cNvCxnSpPr>
                  <a:stCxn id="103" idx="2"/>
                  <a:endCxn id="104" idx="0"/>
                </p:cNvCxnSpPr>
                <p:nvPr/>
              </p:nvCxnSpPr>
              <p:spPr>
                <a:xfrm flipH="1">
                  <a:off x="3688077" y="3144349"/>
                  <a:ext cx="581073" cy="35665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>
                  <a:stCxn id="103" idx="2"/>
                </p:cNvCxnSpPr>
                <p:nvPr/>
              </p:nvCxnSpPr>
              <p:spPr>
                <a:xfrm>
                  <a:off x="4269150" y="3144349"/>
                  <a:ext cx="514228" cy="35665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2797936" y="431636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cxnSp>
              <p:nvCxnSpPr>
                <p:cNvPr id="109" name="直接连接符 108"/>
                <p:cNvCxnSpPr>
                  <a:stCxn id="104" idx="2"/>
                  <a:endCxn id="108" idx="0"/>
                </p:cNvCxnSpPr>
                <p:nvPr/>
              </p:nvCxnSpPr>
              <p:spPr>
                <a:xfrm flipH="1">
                  <a:off x="3049964" y="3870340"/>
                  <a:ext cx="638113" cy="4460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>
                  <a:stCxn id="104" idx="2"/>
                  <a:endCxn id="111" idx="0"/>
                </p:cNvCxnSpPr>
                <p:nvPr/>
              </p:nvCxnSpPr>
              <p:spPr>
                <a:xfrm>
                  <a:off x="3688077" y="3870340"/>
                  <a:ext cx="343863" cy="4460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/>
                <p:cNvSpPr txBox="1"/>
                <p:nvPr/>
              </p:nvSpPr>
              <p:spPr>
                <a:xfrm>
                  <a:off x="3779912" y="431636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8</a:t>
                  </a:r>
                  <a:endParaRPr lang="zh-CN" altLang="en-US" dirty="0"/>
                </a:p>
              </p:txBody>
            </p:sp>
          </p:grpSp>
          <p:sp>
            <p:nvSpPr>
              <p:cNvPr id="102" name="右箭头 101"/>
              <p:cNvSpPr/>
              <p:nvPr/>
            </p:nvSpPr>
            <p:spPr>
              <a:xfrm rot="10800000">
                <a:off x="5067253" y="3501007"/>
                <a:ext cx="705674" cy="2642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1934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删除示例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zh-CN" altLang="en-US" sz="2800" dirty="0"/>
              <a:t>原料</a:t>
            </a:r>
            <a:r>
              <a:rPr lang="zh-CN" altLang="en-US" sz="2800" dirty="0" smtClean="0"/>
              <a:t>：依次插入</a:t>
            </a:r>
            <a:r>
              <a:rPr lang="en-US" altLang="zh-CN" sz="2800" dirty="0"/>
              <a:t>[12, 1, 9, 2, 0, 11, </a:t>
            </a:r>
            <a:r>
              <a:rPr lang="en-US" altLang="zh-CN" sz="2800" dirty="0" smtClean="0"/>
              <a:t>7, 19</a:t>
            </a:r>
            <a:r>
              <a:rPr lang="en-US" altLang="zh-CN" sz="2800" dirty="0"/>
              <a:t>, 4, 15, 18, 5, 14, 13, 10, 16, 6, 3, 8, 17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后生成的红黑树</a:t>
            </a:r>
            <a:endParaRPr lang="en-US" altLang="zh-CN" sz="2800" dirty="0" smtClean="0"/>
          </a:p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zh-CN" altLang="en-US" sz="2800" dirty="0" smtClean="0"/>
              <a:t>依次删除</a:t>
            </a:r>
            <a:r>
              <a:rPr lang="en-US" altLang="zh-CN" sz="2800" dirty="0" smtClean="0"/>
              <a:t>[</a:t>
            </a:r>
            <a:r>
              <a:rPr lang="en-US" altLang="zh-CN" sz="2800" dirty="0"/>
              <a:t>12, 1, 9, 2, 0, 11, 7,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|</a:t>
            </a:r>
            <a:r>
              <a:rPr lang="en-US" altLang="zh-CN" sz="2800" dirty="0" smtClean="0"/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19</a:t>
            </a:r>
            <a:r>
              <a:rPr lang="en-US" altLang="zh-CN" sz="2800" dirty="0"/>
              <a:t>, 4, 15, 18, </a:t>
            </a:r>
            <a:r>
              <a:rPr lang="en-US" altLang="zh-CN" sz="2800" dirty="0" smtClean="0"/>
              <a:t>5, 14</a:t>
            </a:r>
            <a:r>
              <a:rPr lang="en-US" altLang="zh-CN" sz="2800" dirty="0"/>
              <a:t>, 13, 10,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16</a:t>
            </a:r>
            <a:r>
              <a:rPr lang="en-US" altLang="zh-CN" sz="2800" dirty="0" smtClean="0"/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|</a:t>
            </a:r>
            <a:r>
              <a:rPr lang="en-US" altLang="zh-CN" sz="2800" dirty="0" smtClean="0"/>
              <a:t> , </a:t>
            </a:r>
            <a:r>
              <a:rPr lang="en-US" altLang="zh-CN" sz="2800" dirty="0"/>
              <a:t>6, 3, 8, 17]</a:t>
            </a:r>
          </a:p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zh-CN" altLang="en-US" sz="2800" dirty="0" smtClean="0">
                <a:solidFill>
                  <a:srgbClr val="000000"/>
                </a:solidFill>
                <a:sym typeface="Wingdings" pitchFamily="2" charset="2"/>
              </a:rPr>
              <a:t>从</a:t>
            </a:r>
            <a:r>
              <a:rPr lang="en-US" altLang="zh-CN" sz="2800" dirty="0" smtClean="0">
                <a:solidFill>
                  <a:srgbClr val="000000"/>
                </a:solidFill>
                <a:sym typeface="Wingdings" pitchFamily="2" charset="2"/>
              </a:rPr>
              <a:t>19</a:t>
            </a:r>
            <a:r>
              <a:rPr lang="zh-CN" altLang="en-US" sz="2800" dirty="0" smtClean="0">
                <a:solidFill>
                  <a:srgbClr val="000000"/>
                </a:solidFill>
                <a:sym typeface="Wingdings" pitchFamily="2" charset="2"/>
              </a:rPr>
              <a:t>演示到</a:t>
            </a:r>
            <a:r>
              <a:rPr lang="en-US" altLang="zh-CN" sz="2800" dirty="0" smtClean="0">
                <a:solidFill>
                  <a:srgbClr val="000000"/>
                </a:solidFill>
                <a:sym typeface="Wingdings" pitchFamily="2" charset="2"/>
              </a:rPr>
              <a:t>16</a:t>
            </a:r>
            <a:r>
              <a:rPr lang="zh-CN" altLang="en-US" sz="2800" dirty="0" smtClean="0">
                <a:solidFill>
                  <a:srgbClr val="000000"/>
                </a:solidFill>
                <a:sym typeface="Wingdings" pitchFamily="2" charset="2"/>
              </a:rPr>
              <a:t>，其它的留给同学们课后练习</a:t>
            </a:r>
            <a:endParaRPr lang="en-US" altLang="zh-CN" sz="28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418456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初始形态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zh-CN" altLang="en-US" sz="2800" dirty="0" smtClean="0"/>
              <a:t>依次删除</a:t>
            </a:r>
            <a:r>
              <a:rPr lang="en-US" altLang="zh-CN" sz="2800" dirty="0" smtClean="0"/>
              <a:t>[</a:t>
            </a:r>
            <a:r>
              <a:rPr lang="en-US" altLang="zh-CN" sz="2800" dirty="0"/>
              <a:t>12, 1, 9, 2, 0, 11, </a:t>
            </a:r>
            <a:r>
              <a:rPr lang="en-US" altLang="zh-CN" sz="2800" dirty="0" smtClean="0"/>
              <a:t>7]</a:t>
            </a:r>
            <a:r>
              <a:rPr lang="zh-CN" altLang="en-US" sz="2800" dirty="0" smtClean="0"/>
              <a:t>之后的红黑树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043608" y="2323050"/>
            <a:ext cx="6336704" cy="3779538"/>
            <a:chOff x="1043608" y="2323050"/>
            <a:chExt cx="6336704" cy="3779538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43708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56176" y="384031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76256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19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58362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80012" y="573325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04148" y="573325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7" idx="2"/>
            </p:cNvCxnSpPr>
            <p:nvPr/>
          </p:nvCxnSpPr>
          <p:spPr>
            <a:xfrm flipH="1">
              <a:off x="2143237" y="4209648"/>
              <a:ext cx="73657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3" idx="0"/>
              <a:endCxn id="10" idx="2"/>
            </p:cNvCxnSpPr>
            <p:nvPr/>
          </p:nvCxnSpPr>
          <p:spPr>
            <a:xfrm flipH="1" flipV="1">
              <a:off x="5184068" y="3440279"/>
              <a:ext cx="1224136" cy="4000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3" idx="2"/>
            </p:cNvCxnSpPr>
            <p:nvPr/>
          </p:nvCxnSpPr>
          <p:spPr>
            <a:xfrm flipH="1">
              <a:off x="5544108" y="4209648"/>
              <a:ext cx="864096" cy="49326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13" idx="2"/>
              <a:endCxn id="14" idx="0"/>
            </p:cNvCxnSpPr>
            <p:nvPr/>
          </p:nvCxnSpPr>
          <p:spPr>
            <a:xfrm>
              <a:off x="6408204" y="4209648"/>
              <a:ext cx="720080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</p:cNvCxnSpPr>
            <p:nvPr/>
          </p:nvCxnSpPr>
          <p:spPr>
            <a:xfrm flipH="1">
              <a:off x="4926314" y="5094476"/>
              <a:ext cx="684076" cy="638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2"/>
              <a:endCxn id="17" idx="0"/>
            </p:cNvCxnSpPr>
            <p:nvPr/>
          </p:nvCxnSpPr>
          <p:spPr>
            <a:xfrm>
              <a:off x="5610390" y="5094476"/>
              <a:ext cx="545786" cy="638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5835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19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en-US" altLang="zh-CN" sz="2800" dirty="0" smtClean="0"/>
              <a:t>BST</a:t>
            </a:r>
            <a:r>
              <a:rPr lang="zh-CN" altLang="en-US" sz="2800" dirty="0" smtClean="0"/>
              <a:t>的情况</a:t>
            </a:r>
            <a:r>
              <a:rPr lang="en-US" altLang="zh-CN" sz="2800" dirty="0" smtClean="0"/>
              <a:t>1</a:t>
            </a:r>
            <a:r>
              <a:rPr lang="en-US" altLang="zh-CN" sz="2800" dirty="0" smtClean="0">
                <a:sym typeface="Wingdings" pitchFamily="2" charset="2"/>
              </a:rPr>
              <a:t>fix(p)rightCase4-1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223628" y="2385766"/>
            <a:ext cx="7208070" cy="3779538"/>
            <a:chOff x="1223628" y="2385766"/>
            <a:chExt cx="7208070" cy="3779538"/>
          </a:xfrm>
        </p:grpSpPr>
        <p:grpSp>
          <p:nvGrpSpPr>
            <p:cNvPr id="19" name="组合 18"/>
            <p:cNvGrpSpPr/>
            <p:nvPr/>
          </p:nvGrpSpPr>
          <p:grpSpPr>
            <a:xfrm>
              <a:off x="1223628" y="2385766"/>
              <a:ext cx="6336704" cy="3779538"/>
              <a:chOff x="1043608" y="2323050"/>
              <a:chExt cx="6336704" cy="377953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347864" y="2323050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10</a:t>
                </a:r>
                <a:endParaRPr lang="zh-CN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943708" y="3057199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43608" y="384031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27784" y="384031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6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43708" y="472514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131840" y="472514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32040" y="307094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14</a:t>
                </a:r>
                <a:endParaRPr lang="zh-CN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67944" y="385406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13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156176" y="384031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18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876256" y="472514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19</a:t>
                </a:r>
                <a:endParaRPr lang="zh-CN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58362" y="472514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16</a:t>
                </a:r>
                <a:endParaRPr lang="zh-CN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680012" y="573325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15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904148" y="573325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17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" name="直接连接符 3"/>
              <p:cNvCxnSpPr>
                <a:endCxn id="5" idx="0"/>
              </p:cNvCxnSpPr>
              <p:nvPr/>
            </p:nvCxnSpPr>
            <p:spPr>
              <a:xfrm flipH="1">
                <a:off x="2195736" y="2692382"/>
                <a:ext cx="1404156" cy="36481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5" idx="2"/>
              </p:cNvCxnSpPr>
              <p:nvPr/>
            </p:nvCxnSpPr>
            <p:spPr>
              <a:xfrm flipH="1">
                <a:off x="1223628" y="3426531"/>
                <a:ext cx="972108" cy="400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7" idx="0"/>
              </p:cNvCxnSpPr>
              <p:nvPr/>
            </p:nvCxnSpPr>
            <p:spPr>
              <a:xfrm flipH="1" flipV="1">
                <a:off x="2167405" y="3422016"/>
                <a:ext cx="712407" cy="4183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7" idx="2"/>
              </p:cNvCxnSpPr>
              <p:nvPr/>
            </p:nvCxnSpPr>
            <p:spPr>
              <a:xfrm flipH="1">
                <a:off x="2143237" y="4209648"/>
                <a:ext cx="736575" cy="5154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7" idx="2"/>
              </p:cNvCxnSpPr>
              <p:nvPr/>
            </p:nvCxnSpPr>
            <p:spPr>
              <a:xfrm>
                <a:off x="2879812" y="4209648"/>
                <a:ext cx="466825" cy="5154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" idx="2"/>
                <a:endCxn id="10" idx="0"/>
              </p:cNvCxnSpPr>
              <p:nvPr/>
            </p:nvCxnSpPr>
            <p:spPr>
              <a:xfrm>
                <a:off x="3599892" y="2692382"/>
                <a:ext cx="1584176" cy="37856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endCxn id="10" idx="2"/>
              </p:cNvCxnSpPr>
              <p:nvPr/>
            </p:nvCxnSpPr>
            <p:spPr>
              <a:xfrm flipV="1">
                <a:off x="4278242" y="3440279"/>
                <a:ext cx="905826" cy="41378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13" idx="0"/>
                <a:endCxn id="10" idx="2"/>
              </p:cNvCxnSpPr>
              <p:nvPr/>
            </p:nvCxnSpPr>
            <p:spPr>
              <a:xfrm flipH="1" flipV="1">
                <a:off x="5184068" y="3440279"/>
                <a:ext cx="1224136" cy="40003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13" idx="2"/>
              </p:cNvCxnSpPr>
              <p:nvPr/>
            </p:nvCxnSpPr>
            <p:spPr>
              <a:xfrm flipH="1">
                <a:off x="5544108" y="4209648"/>
                <a:ext cx="864096" cy="49326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13" idx="2"/>
                <a:endCxn id="14" idx="0"/>
              </p:cNvCxnSpPr>
              <p:nvPr/>
            </p:nvCxnSpPr>
            <p:spPr>
              <a:xfrm>
                <a:off x="6408204" y="4209648"/>
                <a:ext cx="720080" cy="5154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15" idx="2"/>
              </p:cNvCxnSpPr>
              <p:nvPr/>
            </p:nvCxnSpPr>
            <p:spPr>
              <a:xfrm flipH="1">
                <a:off x="4926314" y="5094476"/>
                <a:ext cx="684076" cy="63878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15" idx="2"/>
                <a:endCxn id="17" idx="0"/>
              </p:cNvCxnSpPr>
              <p:nvPr/>
            </p:nvCxnSpPr>
            <p:spPr>
              <a:xfrm>
                <a:off x="5610390" y="5094476"/>
                <a:ext cx="545786" cy="63878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左箭头 11"/>
            <p:cNvSpPr/>
            <p:nvPr/>
          </p:nvSpPr>
          <p:spPr>
            <a:xfrm>
              <a:off x="7639610" y="4765633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61989" y="4499828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537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19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en-US" altLang="zh-CN" sz="2800" dirty="0" smtClean="0">
                <a:sym typeface="Wingdings" pitchFamily="2" charset="2"/>
              </a:rPr>
              <a:t>18</a:t>
            </a:r>
            <a:r>
              <a:rPr lang="zh-CN" altLang="en-US" sz="2800" dirty="0" smtClean="0">
                <a:sym typeface="Wingdings" pitchFamily="2" charset="2"/>
              </a:rPr>
              <a:t>染黑、</a:t>
            </a:r>
            <a:r>
              <a:rPr lang="en-US" altLang="zh-CN" sz="2800" dirty="0" smtClean="0">
                <a:sym typeface="Wingdings" pitchFamily="2" charset="2"/>
              </a:rPr>
              <a:t>16</a:t>
            </a:r>
            <a:r>
              <a:rPr lang="zh-CN" altLang="en-US" sz="2800" dirty="0" smtClean="0">
                <a:sym typeface="Wingdings" pitchFamily="2" charset="2"/>
              </a:rPr>
              <a:t>染红、</a:t>
            </a:r>
            <a:r>
              <a:rPr lang="en-US" altLang="zh-CN" sz="2800" dirty="0" smtClean="0">
                <a:sym typeface="Wingdings" pitchFamily="2" charset="2"/>
              </a:rPr>
              <a:t>15</a:t>
            </a:r>
            <a:r>
              <a:rPr lang="zh-CN" altLang="en-US" sz="2800" dirty="0" smtClean="0">
                <a:sym typeface="Wingdings" pitchFamily="2" charset="2"/>
              </a:rPr>
              <a:t>染黑，右旋</a:t>
            </a:r>
            <a:r>
              <a:rPr lang="en-US" altLang="zh-CN" sz="2800" dirty="0" smtClean="0">
                <a:sym typeface="Wingdings" pitchFamily="2" charset="2"/>
              </a:rPr>
              <a:t>18p=null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863588" y="2323050"/>
            <a:ext cx="7380820" cy="3416244"/>
            <a:chOff x="863588" y="2323050"/>
            <a:chExt cx="7380820" cy="3416244"/>
          </a:xfrm>
        </p:grpSpPr>
        <p:grpSp>
          <p:nvGrpSpPr>
            <p:cNvPr id="19" name="组合 18"/>
            <p:cNvGrpSpPr/>
            <p:nvPr/>
          </p:nvGrpSpPr>
          <p:grpSpPr>
            <a:xfrm>
              <a:off x="863588" y="2323050"/>
              <a:ext cx="6588732" cy="3413225"/>
              <a:chOff x="1043608" y="2323050"/>
              <a:chExt cx="6588732" cy="341322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347864" y="2323050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10</a:t>
                </a:r>
                <a:endParaRPr lang="zh-CN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943708" y="3057199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43608" y="384031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27784" y="384031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6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43708" y="472514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131840" y="472514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32040" y="307094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14</a:t>
                </a:r>
                <a:endParaRPr lang="zh-CN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67944" y="385406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13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624228" y="4580219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18</a:t>
                </a:r>
                <a:endParaRPr lang="zh-CN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128284" y="5366943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19</a:t>
                </a:r>
                <a:endParaRPr lang="zh-CN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062972" y="3862152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16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436096" y="4573032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15</a:t>
                </a:r>
                <a:endParaRPr lang="zh-CN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156176" y="536392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17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" name="直接连接符 3"/>
              <p:cNvCxnSpPr>
                <a:endCxn id="5" idx="0"/>
              </p:cNvCxnSpPr>
              <p:nvPr/>
            </p:nvCxnSpPr>
            <p:spPr>
              <a:xfrm flipH="1">
                <a:off x="2195736" y="2692382"/>
                <a:ext cx="1404156" cy="36481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5" idx="2"/>
              </p:cNvCxnSpPr>
              <p:nvPr/>
            </p:nvCxnSpPr>
            <p:spPr>
              <a:xfrm flipH="1">
                <a:off x="1223628" y="3426531"/>
                <a:ext cx="972108" cy="400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7" idx="0"/>
              </p:cNvCxnSpPr>
              <p:nvPr/>
            </p:nvCxnSpPr>
            <p:spPr>
              <a:xfrm flipH="1" flipV="1">
                <a:off x="2167405" y="3422016"/>
                <a:ext cx="712407" cy="4183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7" idx="2"/>
              </p:cNvCxnSpPr>
              <p:nvPr/>
            </p:nvCxnSpPr>
            <p:spPr>
              <a:xfrm flipH="1">
                <a:off x="2143237" y="4209648"/>
                <a:ext cx="736575" cy="5154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7" idx="2"/>
              </p:cNvCxnSpPr>
              <p:nvPr/>
            </p:nvCxnSpPr>
            <p:spPr>
              <a:xfrm>
                <a:off x="2879812" y="4209648"/>
                <a:ext cx="466825" cy="5154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" idx="2"/>
                <a:endCxn id="10" idx="0"/>
              </p:cNvCxnSpPr>
              <p:nvPr/>
            </p:nvCxnSpPr>
            <p:spPr>
              <a:xfrm>
                <a:off x="3599892" y="2692382"/>
                <a:ext cx="1584176" cy="37856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endCxn id="10" idx="2"/>
              </p:cNvCxnSpPr>
              <p:nvPr/>
            </p:nvCxnSpPr>
            <p:spPr>
              <a:xfrm flipV="1">
                <a:off x="4278242" y="3440279"/>
                <a:ext cx="905826" cy="41378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endCxn id="10" idx="2"/>
              </p:cNvCxnSpPr>
              <p:nvPr/>
            </p:nvCxnSpPr>
            <p:spPr>
              <a:xfrm flipH="1" flipV="1">
                <a:off x="5184068" y="3440279"/>
                <a:ext cx="1224136" cy="4137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13" idx="2"/>
              </p:cNvCxnSpPr>
              <p:nvPr/>
            </p:nvCxnSpPr>
            <p:spPr>
              <a:xfrm flipH="1">
                <a:off x="6408204" y="4949551"/>
                <a:ext cx="468052" cy="41739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13" idx="2"/>
                <a:endCxn id="14" idx="0"/>
              </p:cNvCxnSpPr>
              <p:nvPr/>
            </p:nvCxnSpPr>
            <p:spPr>
              <a:xfrm>
                <a:off x="6876256" y="4949551"/>
                <a:ext cx="504056" cy="41739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15" idx="2"/>
                <a:endCxn id="16" idx="0"/>
              </p:cNvCxnSpPr>
              <p:nvPr/>
            </p:nvCxnSpPr>
            <p:spPr>
              <a:xfrm flipH="1">
                <a:off x="5688124" y="4231484"/>
                <a:ext cx="626876" cy="34154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15" idx="2"/>
                <a:endCxn id="13" idx="0"/>
              </p:cNvCxnSpPr>
              <p:nvPr/>
            </p:nvCxnSpPr>
            <p:spPr>
              <a:xfrm>
                <a:off x="6315000" y="4231484"/>
                <a:ext cx="561256" cy="34873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左箭头 36"/>
            <p:cNvSpPr/>
            <p:nvPr/>
          </p:nvSpPr>
          <p:spPr>
            <a:xfrm>
              <a:off x="7452320" y="5369962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74699" y="5104157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3479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19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zh-CN" altLang="en-US" sz="2800" dirty="0">
                <a:sym typeface="Wingdings" pitchFamily="2" charset="2"/>
              </a:rPr>
              <a:t>删除</a:t>
            </a:r>
            <a:r>
              <a:rPr lang="zh-CN" altLang="en-US" sz="2800" dirty="0" smtClean="0">
                <a:sym typeface="Wingdings" pitchFamily="2" charset="2"/>
              </a:rPr>
              <a:t>节点</a:t>
            </a:r>
            <a:r>
              <a:rPr lang="en-US" altLang="zh-CN" sz="2800" dirty="0" smtClean="0">
                <a:sym typeface="Wingdings" pitchFamily="2" charset="2"/>
              </a:rPr>
              <a:t>19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863588" y="2323050"/>
            <a:ext cx="6084676" cy="3410206"/>
            <a:chOff x="1043608" y="2323050"/>
            <a:chExt cx="6084676" cy="3410206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43708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4228" y="458021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2972" y="3862152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6096" y="457303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6176" y="53639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7" idx="2"/>
            </p:cNvCxnSpPr>
            <p:nvPr/>
          </p:nvCxnSpPr>
          <p:spPr>
            <a:xfrm flipH="1">
              <a:off x="2143237" y="4209648"/>
              <a:ext cx="73657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10" idx="2"/>
            </p:cNvCxnSpPr>
            <p:nvPr/>
          </p:nvCxnSpPr>
          <p:spPr>
            <a:xfrm flipH="1" flipV="1">
              <a:off x="5184068" y="3440279"/>
              <a:ext cx="1224136" cy="4137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3" idx="2"/>
            </p:cNvCxnSpPr>
            <p:nvPr/>
          </p:nvCxnSpPr>
          <p:spPr>
            <a:xfrm flipH="1">
              <a:off x="6408204" y="4949551"/>
              <a:ext cx="468052" cy="417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flipH="1">
              <a:off x="5688124" y="4231484"/>
              <a:ext cx="626876" cy="3415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2"/>
              <a:endCxn id="13" idx="0"/>
            </p:cNvCxnSpPr>
            <p:nvPr/>
          </p:nvCxnSpPr>
          <p:spPr>
            <a:xfrm>
              <a:off x="6315000" y="4231484"/>
              <a:ext cx="561256" cy="34873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8559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/>
              <a:t>4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en-US" altLang="zh-CN" sz="2800" dirty="0" smtClean="0">
                <a:sym typeface="Wingdings" pitchFamily="2" charset="2"/>
              </a:rPr>
              <a:t>BST</a:t>
            </a:r>
            <a:r>
              <a:rPr lang="zh-CN" altLang="en-US" sz="2800" dirty="0" smtClean="0">
                <a:sym typeface="Wingdings" pitchFamily="2" charset="2"/>
              </a:rPr>
              <a:t>的情况</a:t>
            </a:r>
            <a:r>
              <a:rPr lang="en-US" altLang="zh-CN" sz="2800" dirty="0" smtClean="0">
                <a:sym typeface="Wingdings" pitchFamily="2" charset="2"/>
              </a:rPr>
              <a:t>3: successor=5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349642" y="2504545"/>
            <a:ext cx="6084676" cy="3410206"/>
            <a:chOff x="1349642" y="2504545"/>
            <a:chExt cx="6084676" cy="3410206"/>
          </a:xfrm>
        </p:grpSpPr>
        <p:grpSp>
          <p:nvGrpSpPr>
            <p:cNvPr id="19" name="组合 18"/>
            <p:cNvGrpSpPr/>
            <p:nvPr/>
          </p:nvGrpSpPr>
          <p:grpSpPr>
            <a:xfrm>
              <a:off x="1349642" y="2504545"/>
              <a:ext cx="6084676" cy="3410206"/>
              <a:chOff x="1043608" y="2323050"/>
              <a:chExt cx="6084676" cy="341020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347864" y="2323050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10</a:t>
                </a:r>
                <a:endParaRPr lang="zh-CN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943708" y="3057199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43608" y="384031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27784" y="384031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6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43708" y="472514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131840" y="472514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32040" y="307094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14</a:t>
                </a:r>
                <a:endParaRPr lang="zh-CN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67944" y="385406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13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624228" y="4580219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18</a:t>
                </a:r>
                <a:endParaRPr lang="zh-CN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062972" y="3862152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16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436096" y="4573032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15</a:t>
                </a:r>
                <a:endParaRPr lang="zh-CN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156176" y="536392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17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" name="直接连接符 3"/>
              <p:cNvCxnSpPr>
                <a:endCxn id="5" idx="0"/>
              </p:cNvCxnSpPr>
              <p:nvPr/>
            </p:nvCxnSpPr>
            <p:spPr>
              <a:xfrm flipH="1">
                <a:off x="2195736" y="2692382"/>
                <a:ext cx="1404156" cy="36481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5" idx="2"/>
              </p:cNvCxnSpPr>
              <p:nvPr/>
            </p:nvCxnSpPr>
            <p:spPr>
              <a:xfrm flipH="1">
                <a:off x="1223628" y="3426531"/>
                <a:ext cx="972108" cy="400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7" idx="0"/>
              </p:cNvCxnSpPr>
              <p:nvPr/>
            </p:nvCxnSpPr>
            <p:spPr>
              <a:xfrm flipH="1" flipV="1">
                <a:off x="2167405" y="3422016"/>
                <a:ext cx="712407" cy="4183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7" idx="2"/>
              </p:cNvCxnSpPr>
              <p:nvPr/>
            </p:nvCxnSpPr>
            <p:spPr>
              <a:xfrm flipH="1">
                <a:off x="2143237" y="4209648"/>
                <a:ext cx="736575" cy="5154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7" idx="2"/>
              </p:cNvCxnSpPr>
              <p:nvPr/>
            </p:nvCxnSpPr>
            <p:spPr>
              <a:xfrm>
                <a:off x="2879812" y="4209648"/>
                <a:ext cx="466825" cy="5154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" idx="2"/>
                <a:endCxn id="10" idx="0"/>
              </p:cNvCxnSpPr>
              <p:nvPr/>
            </p:nvCxnSpPr>
            <p:spPr>
              <a:xfrm>
                <a:off x="3599892" y="2692382"/>
                <a:ext cx="1584176" cy="37856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endCxn id="10" idx="2"/>
              </p:cNvCxnSpPr>
              <p:nvPr/>
            </p:nvCxnSpPr>
            <p:spPr>
              <a:xfrm flipV="1">
                <a:off x="4278242" y="3440279"/>
                <a:ext cx="905826" cy="41378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endCxn id="10" idx="2"/>
              </p:cNvCxnSpPr>
              <p:nvPr/>
            </p:nvCxnSpPr>
            <p:spPr>
              <a:xfrm flipH="1" flipV="1">
                <a:off x="5184068" y="3440279"/>
                <a:ext cx="1224136" cy="4137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13" idx="2"/>
              </p:cNvCxnSpPr>
              <p:nvPr/>
            </p:nvCxnSpPr>
            <p:spPr>
              <a:xfrm flipH="1">
                <a:off x="6408204" y="4949551"/>
                <a:ext cx="468052" cy="41739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15" idx="2"/>
                <a:endCxn id="16" idx="0"/>
              </p:cNvCxnSpPr>
              <p:nvPr/>
            </p:nvCxnSpPr>
            <p:spPr>
              <a:xfrm flipH="1">
                <a:off x="5688124" y="4231484"/>
                <a:ext cx="626876" cy="34154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15" idx="2"/>
                <a:endCxn id="13" idx="0"/>
              </p:cNvCxnSpPr>
              <p:nvPr/>
            </p:nvCxnSpPr>
            <p:spPr>
              <a:xfrm>
                <a:off x="6315000" y="4231484"/>
                <a:ext cx="561256" cy="34873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左箭头 27"/>
            <p:cNvSpPr/>
            <p:nvPr/>
          </p:nvSpPr>
          <p:spPr>
            <a:xfrm>
              <a:off x="2753798" y="3335684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76177" y="3059668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75057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/>
              <a:t>4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itchFamily="2" charset="2"/>
              <a:buChar char="o"/>
            </a:pPr>
            <a:endParaRPr lang="en-US" altLang="zh-CN" sz="2800" dirty="0" smtClean="0">
              <a:sym typeface="Wingdings" pitchFamily="2" charset="2"/>
            </a:endParaRPr>
          </a:p>
          <a:p>
            <a:pPr marL="469900" lvl="1" indent="-469900" eaLnBrk="1" hangingPunct="1">
              <a:buFont typeface="Wingdings" pitchFamily="2" charset="2"/>
              <a:buChar char="o"/>
            </a:pPr>
            <a:endParaRPr lang="en-US" altLang="zh-CN" sz="2800" dirty="0">
              <a:sym typeface="Wingdings" pitchFamily="2" charset="2"/>
            </a:endParaRPr>
          </a:p>
          <a:p>
            <a:pPr marL="469900" lvl="1" indent="-469900" eaLnBrk="1" hangingPunct="1">
              <a:buFont typeface="Wingdings" pitchFamily="2" charset="2"/>
              <a:buChar char="o"/>
            </a:pPr>
            <a:endParaRPr lang="en-US" altLang="zh-CN" sz="2800" dirty="0" smtClean="0">
              <a:sym typeface="Wingdings" pitchFamily="2" charset="2"/>
            </a:endParaRPr>
          </a:p>
          <a:p>
            <a:pPr marL="469900" lvl="1" indent="-469900" eaLnBrk="1" hangingPunct="1">
              <a:buFont typeface="Wingdings" pitchFamily="2" charset="2"/>
              <a:buChar char="o"/>
            </a:pPr>
            <a:endParaRPr lang="en-US" altLang="zh-CN" sz="2800" dirty="0">
              <a:sym typeface="Wingdings" pitchFamily="2" charset="2"/>
            </a:endParaRPr>
          </a:p>
          <a:p>
            <a:pPr marL="469900" lvl="1" indent="-469900" eaLnBrk="1" hangingPunct="1">
              <a:buFont typeface="Wingdings" pitchFamily="2" charset="2"/>
              <a:buChar char="o"/>
            </a:pPr>
            <a:endParaRPr lang="en-US" altLang="zh-CN" sz="2800" dirty="0" smtClean="0">
              <a:sym typeface="Wingdings" pitchFamily="2" charset="2"/>
            </a:endParaRPr>
          </a:p>
          <a:p>
            <a:pPr marL="469900" lvl="1" indent="-469900" eaLnBrk="1" hangingPunct="1">
              <a:buFont typeface="Wingdings" pitchFamily="2" charset="2"/>
              <a:buChar char="o"/>
            </a:pPr>
            <a:endParaRPr lang="en-US" altLang="zh-CN" sz="2800" dirty="0">
              <a:sym typeface="Wingdings" pitchFamily="2" charset="2"/>
            </a:endParaRPr>
          </a:p>
          <a:p>
            <a:pPr marL="469900" lvl="1" indent="-469900" eaLnBrk="1" hangingPunct="1">
              <a:buFont typeface="Wingdings" pitchFamily="2" charset="2"/>
              <a:buChar char="o"/>
            </a:pPr>
            <a:endParaRPr lang="en-US" altLang="zh-CN" sz="2800" dirty="0" smtClean="0">
              <a:sym typeface="Wingdings" pitchFamily="2" charset="2"/>
            </a:endParaRPr>
          </a:p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en-US" altLang="zh-CN" sz="2800" dirty="0" smtClean="0">
                <a:sym typeface="Wingdings" pitchFamily="2" charset="2"/>
              </a:rPr>
              <a:t>BST</a:t>
            </a:r>
            <a:r>
              <a:rPr lang="zh-CN" altLang="en-US" sz="2800" dirty="0" smtClean="0">
                <a:sym typeface="Wingdings" pitchFamily="2" charset="2"/>
              </a:rPr>
              <a:t>的情况</a:t>
            </a:r>
            <a:r>
              <a:rPr lang="en-US" altLang="zh-CN" sz="2800" dirty="0" smtClean="0">
                <a:sym typeface="Wingdings" pitchFamily="2" charset="2"/>
              </a:rPr>
              <a:t>1fix(p)leftCase2-2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49642" y="1948418"/>
            <a:ext cx="6084676" cy="3410206"/>
            <a:chOff x="1043608" y="2323050"/>
            <a:chExt cx="6084676" cy="3410206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43708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4228" y="458021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2972" y="3862152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6096" y="457303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6176" y="53639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7" idx="2"/>
            </p:cNvCxnSpPr>
            <p:nvPr/>
          </p:nvCxnSpPr>
          <p:spPr>
            <a:xfrm flipH="1">
              <a:off x="2143237" y="4209648"/>
              <a:ext cx="73657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10" idx="2"/>
            </p:cNvCxnSpPr>
            <p:nvPr/>
          </p:nvCxnSpPr>
          <p:spPr>
            <a:xfrm flipH="1" flipV="1">
              <a:off x="5184068" y="3440279"/>
              <a:ext cx="1224136" cy="4137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3" idx="2"/>
            </p:cNvCxnSpPr>
            <p:nvPr/>
          </p:nvCxnSpPr>
          <p:spPr>
            <a:xfrm flipH="1">
              <a:off x="6408204" y="4949551"/>
              <a:ext cx="468052" cy="417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flipH="1">
              <a:off x="5688124" y="4231484"/>
              <a:ext cx="626876" cy="3415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2"/>
              <a:endCxn id="13" idx="0"/>
            </p:cNvCxnSpPr>
            <p:nvPr/>
          </p:nvCxnSpPr>
          <p:spPr>
            <a:xfrm>
              <a:off x="6315000" y="4231484"/>
              <a:ext cx="561256" cy="34873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左箭头 27"/>
          <p:cNvSpPr/>
          <p:nvPr/>
        </p:nvSpPr>
        <p:spPr>
          <a:xfrm rot="10800000">
            <a:off x="1445963" y="4349761"/>
            <a:ext cx="79208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17971" y="4061729"/>
            <a:ext cx="54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415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/>
              <a:t>4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en-US" altLang="zh-CN" sz="2800" dirty="0" smtClean="0">
                <a:sym typeface="Wingdings" pitchFamily="2" charset="2"/>
              </a:rPr>
              <a:t>8</a:t>
            </a:r>
            <a:r>
              <a:rPr lang="zh-CN" altLang="en-US" sz="2800" dirty="0" smtClean="0">
                <a:sym typeface="Wingdings" pitchFamily="2" charset="2"/>
              </a:rPr>
              <a:t>染红，</a:t>
            </a:r>
            <a:r>
              <a:rPr lang="en-US" altLang="zh-CN" sz="2800" dirty="0">
                <a:sym typeface="Wingdings" pitchFamily="2" charset="2"/>
              </a:rPr>
              <a:t>x</a:t>
            </a:r>
            <a:r>
              <a:rPr lang="zh-CN" altLang="en-US" sz="2800" dirty="0" smtClean="0">
                <a:sym typeface="Wingdings" pitchFamily="2" charset="2"/>
              </a:rPr>
              <a:t>回溯至</a:t>
            </a:r>
            <a:r>
              <a:rPr lang="en-US" altLang="zh-CN" sz="2800" dirty="0" smtClean="0">
                <a:sym typeface="Wingdings" pitchFamily="2" charset="2"/>
              </a:rPr>
              <a:t>6redOver, 6</a:t>
            </a:r>
            <a:r>
              <a:rPr lang="zh-CN" altLang="en-US" sz="2800" dirty="0" smtClean="0">
                <a:sym typeface="Wingdings" pitchFamily="2" charset="2"/>
              </a:rPr>
              <a:t>染黑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49642" y="2504545"/>
            <a:ext cx="6084676" cy="3410206"/>
            <a:chOff x="1043608" y="2323050"/>
            <a:chExt cx="6084676" cy="3410206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43708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4228" y="458021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2972" y="3862152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6096" y="457303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6176" y="53639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7" idx="2"/>
            </p:cNvCxnSpPr>
            <p:nvPr/>
          </p:nvCxnSpPr>
          <p:spPr>
            <a:xfrm flipH="1">
              <a:off x="2143237" y="4209648"/>
              <a:ext cx="73657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10" idx="2"/>
            </p:cNvCxnSpPr>
            <p:nvPr/>
          </p:nvCxnSpPr>
          <p:spPr>
            <a:xfrm flipH="1" flipV="1">
              <a:off x="5184068" y="3440279"/>
              <a:ext cx="1224136" cy="4137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3" idx="2"/>
            </p:cNvCxnSpPr>
            <p:nvPr/>
          </p:nvCxnSpPr>
          <p:spPr>
            <a:xfrm flipH="1">
              <a:off x="6408204" y="4949551"/>
              <a:ext cx="468052" cy="417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flipH="1">
              <a:off x="5688124" y="4231484"/>
              <a:ext cx="626876" cy="3415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2"/>
              <a:endCxn id="13" idx="0"/>
            </p:cNvCxnSpPr>
            <p:nvPr/>
          </p:nvCxnSpPr>
          <p:spPr>
            <a:xfrm>
              <a:off x="6315000" y="4231484"/>
              <a:ext cx="561256" cy="34873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422378" y="4587346"/>
            <a:ext cx="792088" cy="657364"/>
            <a:chOff x="2134460" y="3742431"/>
            <a:chExt cx="792088" cy="657364"/>
          </a:xfrm>
        </p:grpSpPr>
        <p:sp>
          <p:nvSpPr>
            <p:cNvPr id="28" name="左箭头 27"/>
            <p:cNvSpPr/>
            <p:nvPr/>
          </p:nvSpPr>
          <p:spPr>
            <a:xfrm rot="10800000">
              <a:off x="2134460" y="4030463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6468" y="3742431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93724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96762E-6 L 0.08073 -0.101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8" y="-5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/>
              <a:t>4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itchFamily="2" charset="2"/>
              <a:buChar char="o"/>
            </a:pPr>
            <a:endParaRPr lang="en-US" altLang="zh-CN" sz="2800" dirty="0" smtClean="0"/>
          </a:p>
          <a:p>
            <a:pPr marL="469900" lvl="1" indent="-469900" eaLnBrk="1" hangingPunct="1">
              <a:buFont typeface="Wingdings" pitchFamily="2" charset="2"/>
              <a:buChar char="o"/>
            </a:pPr>
            <a:endParaRPr lang="en-US" altLang="zh-CN" sz="2800" dirty="0"/>
          </a:p>
          <a:p>
            <a:pPr marL="469900" lvl="1" indent="-469900" eaLnBrk="1" hangingPunct="1">
              <a:buFont typeface="Wingdings" pitchFamily="2" charset="2"/>
              <a:buChar char="o"/>
            </a:pPr>
            <a:endParaRPr lang="en-US" altLang="zh-CN" sz="2800" dirty="0" smtClean="0"/>
          </a:p>
          <a:p>
            <a:pPr marL="469900" lvl="1" indent="-469900" eaLnBrk="1" hangingPunct="1">
              <a:buFont typeface="Wingdings" pitchFamily="2" charset="2"/>
              <a:buChar char="o"/>
            </a:pPr>
            <a:endParaRPr lang="en-US" altLang="zh-CN" sz="2800" dirty="0"/>
          </a:p>
          <a:p>
            <a:pPr marL="469900" lvl="1" indent="-469900" eaLnBrk="1" hangingPunct="1">
              <a:buFont typeface="Wingdings" pitchFamily="2" charset="2"/>
              <a:buChar char="o"/>
            </a:pPr>
            <a:endParaRPr lang="en-US" altLang="zh-CN" sz="2800" dirty="0" smtClean="0"/>
          </a:p>
          <a:p>
            <a:pPr marL="469900" lvl="1" indent="-469900" eaLnBrk="1" hangingPunct="1">
              <a:buFont typeface="Wingdings" pitchFamily="2" charset="2"/>
              <a:buChar char="o"/>
            </a:pPr>
            <a:endParaRPr lang="en-US" altLang="zh-CN" sz="2800" dirty="0"/>
          </a:p>
          <a:p>
            <a:pPr marL="469900" lvl="1" indent="-469900" eaLnBrk="1" hangingPunct="1">
              <a:buFont typeface="Wingdings" pitchFamily="2" charset="2"/>
              <a:buChar char="o"/>
            </a:pPr>
            <a:endParaRPr lang="en-US" altLang="zh-CN" sz="2800" dirty="0" smtClean="0"/>
          </a:p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en-US" altLang="zh-CN" sz="2800" dirty="0" smtClean="0"/>
              <a:t>p=null,</a:t>
            </a:r>
            <a:r>
              <a:rPr lang="zh-CN" altLang="en-US" sz="2800" dirty="0" smtClean="0"/>
              <a:t>删除节点</a:t>
            </a:r>
            <a:r>
              <a:rPr lang="en-US" altLang="zh-CN" sz="2800" dirty="0" smtClean="0"/>
              <a:t>5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152000" y="2138400"/>
            <a:ext cx="6084676" cy="3410206"/>
            <a:chOff x="1043608" y="2323050"/>
            <a:chExt cx="6084676" cy="3410206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43708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4228" y="458021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2972" y="3862152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6096" y="457303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6176" y="53639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7" idx="2"/>
            </p:cNvCxnSpPr>
            <p:nvPr/>
          </p:nvCxnSpPr>
          <p:spPr>
            <a:xfrm flipH="1">
              <a:off x="2143237" y="4209648"/>
              <a:ext cx="73657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10" idx="2"/>
            </p:cNvCxnSpPr>
            <p:nvPr/>
          </p:nvCxnSpPr>
          <p:spPr>
            <a:xfrm flipH="1" flipV="1">
              <a:off x="5184068" y="3440279"/>
              <a:ext cx="1224136" cy="4137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3" idx="2"/>
            </p:cNvCxnSpPr>
            <p:nvPr/>
          </p:nvCxnSpPr>
          <p:spPr>
            <a:xfrm flipH="1">
              <a:off x="6408204" y="4949551"/>
              <a:ext cx="468052" cy="417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flipH="1">
              <a:off x="5688124" y="4231484"/>
              <a:ext cx="626876" cy="3415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2"/>
              <a:endCxn id="13" idx="0"/>
            </p:cNvCxnSpPr>
            <p:nvPr/>
          </p:nvCxnSpPr>
          <p:spPr>
            <a:xfrm>
              <a:off x="6315000" y="4231484"/>
              <a:ext cx="561256" cy="34873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251041" y="4244366"/>
            <a:ext cx="792088" cy="657364"/>
            <a:chOff x="2134460" y="3742431"/>
            <a:chExt cx="792088" cy="657364"/>
          </a:xfrm>
        </p:grpSpPr>
        <p:sp>
          <p:nvSpPr>
            <p:cNvPr id="28" name="左箭头 27"/>
            <p:cNvSpPr/>
            <p:nvPr/>
          </p:nvSpPr>
          <p:spPr>
            <a:xfrm rot="10800000">
              <a:off x="2134460" y="4030463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6468" y="3742431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8389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JDK</a:t>
            </a:r>
            <a:r>
              <a:rPr lang="zh-CN" altLang="en-US" sz="3600" dirty="0" smtClean="0"/>
              <a:t>源码剖析与实战之红黑树</a:t>
            </a:r>
            <a:r>
              <a:rPr lang="en-US" altLang="zh-CN" sz="3600" dirty="0" smtClean="0"/>
              <a:t>TreeMap</a:t>
            </a:r>
            <a:br>
              <a:rPr lang="en-US" altLang="zh-CN" sz="3600" dirty="0" smtClean="0"/>
            </a:br>
            <a:r>
              <a:rPr lang="en-US" altLang="zh-CN" sz="3600" dirty="0" smtClean="0"/>
              <a:t>                                                   ——BST</a:t>
            </a:r>
            <a:endParaRPr lang="zh-CN" altLang="en-US" sz="3600" dirty="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43438" y="4076700"/>
            <a:ext cx="3700462" cy="1600200"/>
          </a:xfrm>
          <a:noFill/>
        </p:spPr>
        <p:txBody>
          <a:bodyPr/>
          <a:lstStyle/>
          <a:p>
            <a:pPr eaLnBrk="1" hangingPunct="1"/>
            <a:r>
              <a:rPr lang="zh-CN" altLang="en-US" sz="2400" dirty="0" smtClean="0">
                <a:ea typeface="华文新魏" pitchFamily="2" charset="-122"/>
              </a:rPr>
              <a:t>七月在线</a:t>
            </a:r>
            <a:r>
              <a:rPr lang="zh-CN" altLang="en-US" dirty="0" smtClean="0"/>
              <a:t>     </a:t>
            </a:r>
            <a:r>
              <a:rPr lang="en-US" altLang="zh-CN" dirty="0" err="1">
                <a:ea typeface="华文行楷" pitchFamily="2" charset="-122"/>
              </a:rPr>
              <a:t>k</a:t>
            </a:r>
            <a:r>
              <a:rPr lang="en-US" altLang="zh-CN" dirty="0" err="1" smtClean="0">
                <a:ea typeface="华文行楷" pitchFamily="2" charset="-122"/>
              </a:rPr>
              <a:t>osora</a:t>
            </a:r>
            <a:endParaRPr lang="zh-CN" altLang="en-US" dirty="0" smtClean="0">
              <a:ea typeface="华文行楷" pitchFamily="2" charset="-122"/>
            </a:endParaRPr>
          </a:p>
          <a:p>
            <a:pPr eaLnBrk="1" hangingPunct="1"/>
            <a:r>
              <a:rPr lang="zh-CN" altLang="en-US" dirty="0" smtClean="0"/>
              <a:t>    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xmlns="" val="8267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/>
              <a:t>4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151620" y="2137795"/>
            <a:ext cx="6084676" cy="3410206"/>
            <a:chOff x="1043608" y="2323050"/>
            <a:chExt cx="6084676" cy="3410206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4228" y="458021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2972" y="3862152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6096" y="457303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6176" y="53639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10" idx="2"/>
            </p:cNvCxnSpPr>
            <p:nvPr/>
          </p:nvCxnSpPr>
          <p:spPr>
            <a:xfrm flipH="1" flipV="1">
              <a:off x="5184068" y="3440279"/>
              <a:ext cx="1224136" cy="4137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3" idx="2"/>
            </p:cNvCxnSpPr>
            <p:nvPr/>
          </p:nvCxnSpPr>
          <p:spPr>
            <a:xfrm flipH="1">
              <a:off x="6408204" y="4949551"/>
              <a:ext cx="468052" cy="417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flipH="1">
              <a:off x="5688124" y="4231484"/>
              <a:ext cx="626876" cy="3415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2"/>
              <a:endCxn id="13" idx="0"/>
            </p:cNvCxnSpPr>
            <p:nvPr/>
          </p:nvCxnSpPr>
          <p:spPr>
            <a:xfrm>
              <a:off x="6315000" y="4231484"/>
              <a:ext cx="561256" cy="34873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8476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</a:rPr>
              <a:t>的情况</a:t>
            </a:r>
            <a:r>
              <a:rPr lang="en-US" altLang="zh-CN" sz="2400" dirty="0" smtClean="0">
                <a:solidFill>
                  <a:srgbClr val="000000"/>
                </a:solidFill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fix(p)</a:t>
            </a: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</a:rPr>
              <a:t>leftCase3</a:t>
            </a:r>
            <a:r>
              <a:rPr lang="en-US" altLang="zh-CN" sz="2400" dirty="0">
                <a:solidFill>
                  <a:srgbClr val="000000"/>
                </a:solidFill>
              </a:rPr>
              <a:t>: 18</a:t>
            </a:r>
            <a:r>
              <a:rPr lang="zh-CN" altLang="en-US" sz="2400" dirty="0">
                <a:solidFill>
                  <a:srgbClr val="000000"/>
                </a:solidFill>
              </a:rPr>
              <a:t>染红、</a:t>
            </a:r>
            <a:r>
              <a:rPr lang="en-US" altLang="zh-CN" sz="2400" dirty="0">
                <a:solidFill>
                  <a:srgbClr val="000000"/>
                </a:solidFill>
              </a:rPr>
              <a:t>17</a:t>
            </a:r>
            <a:r>
              <a:rPr lang="zh-CN" altLang="en-US" sz="2400" dirty="0">
                <a:solidFill>
                  <a:srgbClr val="000000"/>
                </a:solidFill>
              </a:rPr>
              <a:t>染黑、右旋</a:t>
            </a:r>
            <a:r>
              <a:rPr lang="en-US" altLang="zh-CN" sz="2400" dirty="0">
                <a:solidFill>
                  <a:srgbClr val="000000"/>
                </a:solidFill>
              </a:rPr>
              <a:t>18</a:t>
            </a: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49642" y="2276872"/>
            <a:ext cx="6084676" cy="3410206"/>
            <a:chOff x="1043608" y="2323050"/>
            <a:chExt cx="6084676" cy="3410206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4228" y="458021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2972" y="3862152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6096" y="457303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6176" y="53639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10" idx="2"/>
            </p:cNvCxnSpPr>
            <p:nvPr/>
          </p:nvCxnSpPr>
          <p:spPr>
            <a:xfrm flipH="1" flipV="1">
              <a:off x="5184068" y="3440279"/>
              <a:ext cx="1224136" cy="4137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3" idx="2"/>
            </p:cNvCxnSpPr>
            <p:nvPr/>
          </p:nvCxnSpPr>
          <p:spPr>
            <a:xfrm flipH="1">
              <a:off x="6408204" y="4949551"/>
              <a:ext cx="468052" cy="417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flipH="1">
              <a:off x="5688124" y="4231484"/>
              <a:ext cx="626876" cy="3415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2"/>
              <a:endCxn id="13" idx="0"/>
            </p:cNvCxnSpPr>
            <p:nvPr/>
          </p:nvCxnSpPr>
          <p:spPr>
            <a:xfrm>
              <a:off x="6315000" y="4231484"/>
              <a:ext cx="561256" cy="34873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4950042" y="4221088"/>
            <a:ext cx="792088" cy="657364"/>
            <a:chOff x="2134460" y="3742431"/>
            <a:chExt cx="792088" cy="657364"/>
          </a:xfrm>
        </p:grpSpPr>
        <p:sp>
          <p:nvSpPr>
            <p:cNvPr id="28" name="左箭头 27"/>
            <p:cNvSpPr/>
            <p:nvPr/>
          </p:nvSpPr>
          <p:spPr>
            <a:xfrm rot="10800000">
              <a:off x="2134460" y="4030463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6468" y="3742431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09608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 smtClean="0"/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leftCase4-2: 16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染黑，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17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染红，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18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染黑，左旋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16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49642" y="1844824"/>
            <a:ext cx="6606734" cy="3382008"/>
            <a:chOff x="1043608" y="2323050"/>
            <a:chExt cx="6606734" cy="3382008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46286" y="533572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2972" y="3862152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6096" y="457303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29857" y="46296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10" idx="2"/>
            </p:cNvCxnSpPr>
            <p:nvPr/>
          </p:nvCxnSpPr>
          <p:spPr>
            <a:xfrm flipH="1" flipV="1">
              <a:off x="5184068" y="3440279"/>
              <a:ext cx="1224136" cy="4137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7" idx="2"/>
            </p:cNvCxnSpPr>
            <p:nvPr/>
          </p:nvCxnSpPr>
          <p:spPr>
            <a:xfrm>
              <a:off x="6881885" y="4999013"/>
              <a:ext cx="466835" cy="3587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flipH="1">
              <a:off x="5688124" y="4231484"/>
              <a:ext cx="626876" cy="3415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2"/>
              <a:endCxn id="17" idx="0"/>
            </p:cNvCxnSpPr>
            <p:nvPr/>
          </p:nvCxnSpPr>
          <p:spPr>
            <a:xfrm>
              <a:off x="6315000" y="4231484"/>
              <a:ext cx="566885" cy="3981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4950042" y="3806774"/>
            <a:ext cx="792088" cy="657364"/>
            <a:chOff x="2134460" y="3742431"/>
            <a:chExt cx="792088" cy="657364"/>
          </a:xfrm>
        </p:grpSpPr>
        <p:sp>
          <p:nvSpPr>
            <p:cNvPr id="28" name="左箭头 27"/>
            <p:cNvSpPr/>
            <p:nvPr/>
          </p:nvSpPr>
          <p:spPr>
            <a:xfrm rot="10800000">
              <a:off x="2134460" y="4030463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6468" y="3742431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5653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 smtClean="0"/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=null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49642" y="1844824"/>
            <a:ext cx="6196307" cy="3446255"/>
            <a:chOff x="1043608" y="2323050"/>
            <a:chExt cx="6196307" cy="3446255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859" y="4558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6096" y="452516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82553" y="5399973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31803" y="384031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7" idx="0"/>
              <a:endCxn id="10" idx="2"/>
            </p:cNvCxnSpPr>
            <p:nvPr/>
          </p:nvCxnSpPr>
          <p:spPr>
            <a:xfrm flipH="1" flipV="1">
              <a:off x="5184068" y="3440279"/>
              <a:ext cx="1299763" cy="4000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7" idx="2"/>
            </p:cNvCxnSpPr>
            <p:nvPr/>
          </p:nvCxnSpPr>
          <p:spPr>
            <a:xfrm>
              <a:off x="6483831" y="4209647"/>
              <a:ext cx="466835" cy="358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flipH="1">
              <a:off x="5434581" y="4894492"/>
              <a:ext cx="253543" cy="5054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0"/>
              <a:endCxn id="17" idx="2"/>
            </p:cNvCxnSpPr>
            <p:nvPr/>
          </p:nvCxnSpPr>
          <p:spPr>
            <a:xfrm flipV="1">
              <a:off x="5688124" y="4209648"/>
              <a:ext cx="795707" cy="3155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4626006" y="4593065"/>
            <a:ext cx="792088" cy="657364"/>
            <a:chOff x="2134460" y="3742431"/>
            <a:chExt cx="792088" cy="657364"/>
          </a:xfrm>
        </p:grpSpPr>
        <p:sp>
          <p:nvSpPr>
            <p:cNvPr id="28" name="左箭头 27"/>
            <p:cNvSpPr/>
            <p:nvPr/>
          </p:nvSpPr>
          <p:spPr>
            <a:xfrm rot="10800000">
              <a:off x="2134460" y="4030463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6468" y="3742431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3966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50000" y="1846800"/>
            <a:ext cx="6196307" cy="2771426"/>
            <a:chOff x="1043608" y="2323050"/>
            <a:chExt cx="6196307" cy="2771426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859" y="4558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6096" y="452516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31803" y="384031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7" idx="0"/>
              <a:endCxn id="10" idx="2"/>
            </p:cNvCxnSpPr>
            <p:nvPr/>
          </p:nvCxnSpPr>
          <p:spPr>
            <a:xfrm flipH="1" flipV="1">
              <a:off x="5184068" y="3440279"/>
              <a:ext cx="1299763" cy="4000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7" idx="2"/>
            </p:cNvCxnSpPr>
            <p:nvPr/>
          </p:nvCxnSpPr>
          <p:spPr>
            <a:xfrm>
              <a:off x="6483831" y="4209647"/>
              <a:ext cx="466835" cy="358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0"/>
              <a:endCxn id="17" idx="2"/>
            </p:cNvCxnSpPr>
            <p:nvPr/>
          </p:nvCxnSpPr>
          <p:spPr>
            <a:xfrm flipV="1">
              <a:off x="5688124" y="4209648"/>
              <a:ext cx="795707" cy="3155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5417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18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删除的情况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1fix(p)</a:t>
            </a: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rightCase2-2: 16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染红，指针回溯至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17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259632" y="2276872"/>
            <a:ext cx="6196307" cy="2771426"/>
            <a:chOff x="1043608" y="2323050"/>
            <a:chExt cx="6196307" cy="2771426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859" y="4558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6096" y="452516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31803" y="384031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7" idx="0"/>
              <a:endCxn id="10" idx="2"/>
            </p:cNvCxnSpPr>
            <p:nvPr/>
          </p:nvCxnSpPr>
          <p:spPr>
            <a:xfrm flipH="1" flipV="1">
              <a:off x="5184068" y="3440279"/>
              <a:ext cx="1299763" cy="4000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7" idx="2"/>
            </p:cNvCxnSpPr>
            <p:nvPr/>
          </p:nvCxnSpPr>
          <p:spPr>
            <a:xfrm>
              <a:off x="6483831" y="4209647"/>
              <a:ext cx="466835" cy="358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0"/>
              <a:endCxn id="17" idx="2"/>
            </p:cNvCxnSpPr>
            <p:nvPr/>
          </p:nvCxnSpPr>
          <p:spPr>
            <a:xfrm flipV="1">
              <a:off x="5688124" y="4209648"/>
              <a:ext cx="795707" cy="3155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455939" y="4237445"/>
            <a:ext cx="792088" cy="657364"/>
            <a:chOff x="2134460" y="3742431"/>
            <a:chExt cx="792088" cy="657364"/>
          </a:xfrm>
        </p:grpSpPr>
        <p:sp>
          <p:nvSpPr>
            <p:cNvPr id="25" name="左箭头 24"/>
            <p:cNvSpPr/>
            <p:nvPr/>
          </p:nvSpPr>
          <p:spPr>
            <a:xfrm>
              <a:off x="2134460" y="4030463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06468" y="3742431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90831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18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r>
              <a:rPr lang="en-US" altLang="zh-CN" sz="2400" dirty="0" err="1">
                <a:solidFill>
                  <a:srgbClr val="000000"/>
                </a:solidFill>
                <a:sym typeface="Wingdings" pitchFamily="2" charset="2"/>
              </a:rPr>
              <a:t>redOver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38" name="组合 37"/>
          <p:cNvGrpSpPr/>
          <p:nvPr/>
        </p:nvGrpSpPr>
        <p:grpSpPr>
          <a:xfrm>
            <a:off x="539552" y="2722861"/>
            <a:ext cx="4022945" cy="2426225"/>
            <a:chOff x="762117" y="2755754"/>
            <a:chExt cx="4022945" cy="2426225"/>
          </a:xfrm>
        </p:grpSpPr>
        <p:grpSp>
          <p:nvGrpSpPr>
            <p:cNvPr id="19" name="组合 18"/>
            <p:cNvGrpSpPr/>
            <p:nvPr/>
          </p:nvGrpSpPr>
          <p:grpSpPr>
            <a:xfrm>
              <a:off x="762117" y="2755754"/>
              <a:ext cx="3921545" cy="2426225"/>
              <a:chOff x="1748486" y="2323050"/>
              <a:chExt cx="3921545" cy="242622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347864" y="2323050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10</a:t>
                </a:r>
                <a:endParaRPr lang="zh-CN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375756" y="2886281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748486" y="3661455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756598" y="3638121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08626" y="436982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8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220544" y="289255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14</a:t>
                </a:r>
                <a:endParaRPr lang="zh-CN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76678" y="3649492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13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165975" y="4366295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18</a:t>
                </a:r>
                <a:endParaRPr lang="zh-CN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00639" y="4379943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16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680012" y="362464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17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" name="直接连接符 3"/>
              <p:cNvCxnSpPr/>
              <p:nvPr/>
            </p:nvCxnSpPr>
            <p:spPr>
              <a:xfrm flipH="1">
                <a:off x="2627784" y="2692382"/>
                <a:ext cx="972108" cy="18928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5" idx="2"/>
              </p:cNvCxnSpPr>
              <p:nvPr/>
            </p:nvCxnSpPr>
            <p:spPr>
              <a:xfrm flipH="1">
                <a:off x="2000514" y="3255613"/>
                <a:ext cx="627270" cy="400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endCxn id="5" idx="2"/>
              </p:cNvCxnSpPr>
              <p:nvPr/>
            </p:nvCxnSpPr>
            <p:spPr>
              <a:xfrm flipH="1" flipV="1">
                <a:off x="2627784" y="3255613"/>
                <a:ext cx="380842" cy="38468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7" idx="2"/>
                <a:endCxn id="9" idx="0"/>
              </p:cNvCxnSpPr>
              <p:nvPr/>
            </p:nvCxnSpPr>
            <p:spPr>
              <a:xfrm>
                <a:off x="3008626" y="4007453"/>
                <a:ext cx="252028" cy="36237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" idx="2"/>
              </p:cNvCxnSpPr>
              <p:nvPr/>
            </p:nvCxnSpPr>
            <p:spPr>
              <a:xfrm>
                <a:off x="3599892" y="2692382"/>
                <a:ext cx="792088" cy="19389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1" idx="0"/>
                <a:endCxn id="10" idx="2"/>
              </p:cNvCxnSpPr>
              <p:nvPr/>
            </p:nvCxnSpPr>
            <p:spPr>
              <a:xfrm flipV="1">
                <a:off x="3728706" y="3261890"/>
                <a:ext cx="743866" cy="38760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17" idx="0"/>
                <a:endCxn id="10" idx="2"/>
              </p:cNvCxnSpPr>
              <p:nvPr/>
            </p:nvCxnSpPr>
            <p:spPr>
              <a:xfrm flipH="1" flipV="1">
                <a:off x="4472572" y="3261890"/>
                <a:ext cx="459468" cy="36275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17" idx="2"/>
              </p:cNvCxnSpPr>
              <p:nvPr/>
            </p:nvCxnSpPr>
            <p:spPr>
              <a:xfrm>
                <a:off x="4932040" y="3993977"/>
                <a:ext cx="466835" cy="35870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endCxn id="17" idx="2"/>
              </p:cNvCxnSpPr>
              <p:nvPr/>
            </p:nvCxnSpPr>
            <p:spPr>
              <a:xfrm flipV="1">
                <a:off x="4391980" y="3993978"/>
                <a:ext cx="540060" cy="37584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4165724" y="3802468"/>
              <a:ext cx="619338" cy="657363"/>
              <a:chOff x="3861985" y="4464259"/>
              <a:chExt cx="619338" cy="657363"/>
            </a:xfrm>
          </p:grpSpPr>
          <p:sp>
            <p:nvSpPr>
              <p:cNvPr id="25" name="左箭头 24"/>
              <p:cNvSpPr/>
              <p:nvPr/>
            </p:nvSpPr>
            <p:spPr>
              <a:xfrm>
                <a:off x="3861985" y="4752290"/>
                <a:ext cx="619338" cy="3693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933993" y="4464259"/>
                <a:ext cx="547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x</a:t>
                </a:r>
                <a:endParaRPr lang="zh-CN" altLang="en-US" dirty="0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4716016" y="2629966"/>
            <a:ext cx="4022945" cy="2426225"/>
            <a:chOff x="762117" y="2755754"/>
            <a:chExt cx="4022945" cy="2426225"/>
          </a:xfrm>
        </p:grpSpPr>
        <p:grpSp>
          <p:nvGrpSpPr>
            <p:cNvPr id="44" name="组合 43"/>
            <p:cNvGrpSpPr/>
            <p:nvPr/>
          </p:nvGrpSpPr>
          <p:grpSpPr>
            <a:xfrm>
              <a:off x="762117" y="2755754"/>
              <a:ext cx="3921545" cy="2426225"/>
              <a:chOff x="1748486" y="2323050"/>
              <a:chExt cx="3921545" cy="2426225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3347864" y="2323050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10</a:t>
                </a:r>
                <a:endParaRPr lang="zh-CN" alt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375756" y="2886281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748486" y="3661455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756598" y="3638121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008626" y="436982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8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220544" y="289255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14</a:t>
                </a:r>
                <a:endParaRPr lang="zh-CN" alt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476678" y="3649492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13</a:t>
                </a:r>
                <a:endParaRPr lang="zh-CN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65975" y="4366295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18</a:t>
                </a:r>
                <a:endParaRPr lang="zh-CN" alt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00639" y="4379943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16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680012" y="362464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17</a:t>
                </a:r>
                <a:endParaRPr lang="zh-CN" altLang="en-US" dirty="0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 flipH="1">
                <a:off x="2627784" y="2692382"/>
                <a:ext cx="972108" cy="18928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49" idx="2"/>
              </p:cNvCxnSpPr>
              <p:nvPr/>
            </p:nvCxnSpPr>
            <p:spPr>
              <a:xfrm flipH="1">
                <a:off x="2000514" y="3255613"/>
                <a:ext cx="627270" cy="400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endCxn id="49" idx="2"/>
              </p:cNvCxnSpPr>
              <p:nvPr/>
            </p:nvCxnSpPr>
            <p:spPr>
              <a:xfrm flipH="1" flipV="1">
                <a:off x="2627784" y="3255613"/>
                <a:ext cx="380842" cy="38468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51" idx="2"/>
                <a:endCxn id="52" idx="0"/>
              </p:cNvCxnSpPr>
              <p:nvPr/>
            </p:nvCxnSpPr>
            <p:spPr>
              <a:xfrm>
                <a:off x="3008626" y="4007453"/>
                <a:ext cx="252028" cy="36237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48" idx="2"/>
              </p:cNvCxnSpPr>
              <p:nvPr/>
            </p:nvCxnSpPr>
            <p:spPr>
              <a:xfrm>
                <a:off x="3599892" y="2692382"/>
                <a:ext cx="792088" cy="19389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4" idx="0"/>
                <a:endCxn id="53" idx="2"/>
              </p:cNvCxnSpPr>
              <p:nvPr/>
            </p:nvCxnSpPr>
            <p:spPr>
              <a:xfrm flipV="1">
                <a:off x="3728706" y="3261890"/>
                <a:ext cx="743866" cy="38760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57" idx="0"/>
                <a:endCxn id="53" idx="2"/>
              </p:cNvCxnSpPr>
              <p:nvPr/>
            </p:nvCxnSpPr>
            <p:spPr>
              <a:xfrm flipH="1" flipV="1">
                <a:off x="4472572" y="3261890"/>
                <a:ext cx="459468" cy="36275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57" idx="2"/>
              </p:cNvCxnSpPr>
              <p:nvPr/>
            </p:nvCxnSpPr>
            <p:spPr>
              <a:xfrm>
                <a:off x="4932040" y="3993977"/>
                <a:ext cx="466835" cy="35870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endCxn id="57" idx="2"/>
              </p:cNvCxnSpPr>
              <p:nvPr/>
            </p:nvCxnSpPr>
            <p:spPr>
              <a:xfrm flipV="1">
                <a:off x="4391980" y="3993978"/>
                <a:ext cx="540060" cy="37584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/>
            <p:cNvGrpSpPr/>
            <p:nvPr/>
          </p:nvGrpSpPr>
          <p:grpSpPr>
            <a:xfrm>
              <a:off x="4165724" y="3802468"/>
              <a:ext cx="619338" cy="657363"/>
              <a:chOff x="3861985" y="4464259"/>
              <a:chExt cx="619338" cy="657363"/>
            </a:xfrm>
          </p:grpSpPr>
          <p:sp>
            <p:nvSpPr>
              <p:cNvPr id="46" name="左箭头 45"/>
              <p:cNvSpPr/>
              <p:nvPr/>
            </p:nvSpPr>
            <p:spPr>
              <a:xfrm>
                <a:off x="3861985" y="4752290"/>
                <a:ext cx="619338" cy="3693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933993" y="4464259"/>
                <a:ext cx="547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x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3967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18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=null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3" name="组合 42"/>
          <p:cNvGrpSpPr/>
          <p:nvPr/>
        </p:nvGrpSpPr>
        <p:grpSpPr>
          <a:xfrm>
            <a:off x="323528" y="2598619"/>
            <a:ext cx="4540883" cy="2426225"/>
            <a:chOff x="762117" y="2755754"/>
            <a:chExt cx="4540883" cy="2426225"/>
          </a:xfrm>
        </p:grpSpPr>
        <p:grpSp>
          <p:nvGrpSpPr>
            <p:cNvPr id="44" name="组合 43"/>
            <p:cNvGrpSpPr/>
            <p:nvPr/>
          </p:nvGrpSpPr>
          <p:grpSpPr>
            <a:xfrm>
              <a:off x="762117" y="2755754"/>
              <a:ext cx="3921545" cy="2426225"/>
              <a:chOff x="1748486" y="2323050"/>
              <a:chExt cx="3921545" cy="2426225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3347864" y="2323050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10</a:t>
                </a:r>
                <a:endParaRPr lang="zh-CN" alt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375756" y="2886281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748486" y="3661455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756598" y="3638121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008626" y="436982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8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220544" y="289255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14</a:t>
                </a:r>
                <a:endParaRPr lang="zh-CN" alt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476678" y="3649492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13</a:t>
                </a:r>
                <a:endParaRPr lang="zh-CN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65975" y="4366295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18</a:t>
                </a:r>
                <a:endParaRPr lang="zh-CN" alt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00639" y="4379943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16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680012" y="362464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17</a:t>
                </a:r>
                <a:endParaRPr lang="zh-CN" altLang="en-US" dirty="0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 flipH="1">
                <a:off x="2627784" y="2692382"/>
                <a:ext cx="972108" cy="18928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49" idx="2"/>
              </p:cNvCxnSpPr>
              <p:nvPr/>
            </p:nvCxnSpPr>
            <p:spPr>
              <a:xfrm flipH="1">
                <a:off x="2000514" y="3255613"/>
                <a:ext cx="627270" cy="400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endCxn id="49" idx="2"/>
              </p:cNvCxnSpPr>
              <p:nvPr/>
            </p:nvCxnSpPr>
            <p:spPr>
              <a:xfrm flipH="1" flipV="1">
                <a:off x="2627784" y="3255613"/>
                <a:ext cx="380842" cy="38468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51" idx="2"/>
                <a:endCxn id="52" idx="0"/>
              </p:cNvCxnSpPr>
              <p:nvPr/>
            </p:nvCxnSpPr>
            <p:spPr>
              <a:xfrm>
                <a:off x="3008626" y="4007453"/>
                <a:ext cx="252028" cy="36237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48" idx="2"/>
              </p:cNvCxnSpPr>
              <p:nvPr/>
            </p:nvCxnSpPr>
            <p:spPr>
              <a:xfrm>
                <a:off x="3599892" y="2692382"/>
                <a:ext cx="792088" cy="19389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4" idx="0"/>
                <a:endCxn id="53" idx="2"/>
              </p:cNvCxnSpPr>
              <p:nvPr/>
            </p:nvCxnSpPr>
            <p:spPr>
              <a:xfrm flipV="1">
                <a:off x="3728706" y="3261890"/>
                <a:ext cx="743866" cy="38760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57" idx="0"/>
                <a:endCxn id="53" idx="2"/>
              </p:cNvCxnSpPr>
              <p:nvPr/>
            </p:nvCxnSpPr>
            <p:spPr>
              <a:xfrm flipH="1" flipV="1">
                <a:off x="4472572" y="3261890"/>
                <a:ext cx="459468" cy="36275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57" idx="2"/>
              </p:cNvCxnSpPr>
              <p:nvPr/>
            </p:nvCxnSpPr>
            <p:spPr>
              <a:xfrm>
                <a:off x="4932040" y="3993977"/>
                <a:ext cx="466835" cy="35870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endCxn id="57" idx="2"/>
              </p:cNvCxnSpPr>
              <p:nvPr/>
            </p:nvCxnSpPr>
            <p:spPr>
              <a:xfrm flipV="1">
                <a:off x="4391980" y="3993978"/>
                <a:ext cx="540060" cy="37584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/>
            <p:cNvGrpSpPr/>
            <p:nvPr/>
          </p:nvGrpSpPr>
          <p:grpSpPr>
            <a:xfrm>
              <a:off x="4683662" y="4470091"/>
              <a:ext cx="619338" cy="657363"/>
              <a:chOff x="4379923" y="5131882"/>
              <a:chExt cx="619338" cy="657363"/>
            </a:xfrm>
          </p:grpSpPr>
          <p:sp>
            <p:nvSpPr>
              <p:cNvPr id="46" name="左箭头 45"/>
              <p:cNvSpPr/>
              <p:nvPr/>
            </p:nvSpPr>
            <p:spPr>
              <a:xfrm>
                <a:off x="4379923" y="5419913"/>
                <a:ext cx="619338" cy="3693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51931" y="5131882"/>
                <a:ext cx="547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4827086" y="2544094"/>
            <a:ext cx="3435582" cy="2426225"/>
            <a:chOff x="1748486" y="2323050"/>
            <a:chExt cx="3435582" cy="2426225"/>
          </a:xfrm>
        </p:grpSpPr>
        <p:sp>
          <p:nvSpPr>
            <p:cNvPr id="72" name="TextBox 7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756598" y="363812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08626" y="43698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2627784" y="2692382"/>
              <a:ext cx="972108" cy="1892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3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endCxn id="73" idx="2"/>
            </p:cNvCxnSpPr>
            <p:nvPr/>
          </p:nvCxnSpPr>
          <p:spPr>
            <a:xfrm flipH="1" flipV="1">
              <a:off x="2627784" y="3255613"/>
              <a:ext cx="380842" cy="38468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75" idx="2"/>
              <a:endCxn id="76" idx="0"/>
            </p:cNvCxnSpPr>
            <p:nvPr/>
          </p:nvCxnSpPr>
          <p:spPr>
            <a:xfrm>
              <a:off x="3008626" y="4007453"/>
              <a:ext cx="252028" cy="36237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72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78" idx="0"/>
              <a:endCxn id="77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81" idx="0"/>
              <a:endCxn id="77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endCxn id="81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75049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/>
              <a:t>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3: successor=6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68" name="组合 67"/>
          <p:cNvGrpSpPr/>
          <p:nvPr/>
        </p:nvGrpSpPr>
        <p:grpSpPr>
          <a:xfrm>
            <a:off x="467544" y="2676247"/>
            <a:ext cx="3435582" cy="2426225"/>
            <a:chOff x="1748486" y="2323050"/>
            <a:chExt cx="3435582" cy="2426225"/>
          </a:xfrm>
        </p:grpSpPr>
        <p:sp>
          <p:nvSpPr>
            <p:cNvPr id="72" name="TextBox 7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756598" y="363812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08626" y="43698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2627784" y="2692382"/>
              <a:ext cx="972108" cy="1892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3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endCxn id="73" idx="2"/>
            </p:cNvCxnSpPr>
            <p:nvPr/>
          </p:nvCxnSpPr>
          <p:spPr>
            <a:xfrm flipH="1" flipV="1">
              <a:off x="2627784" y="3255613"/>
              <a:ext cx="380842" cy="38468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75" idx="2"/>
              <a:endCxn id="76" idx="0"/>
            </p:cNvCxnSpPr>
            <p:nvPr/>
          </p:nvCxnSpPr>
          <p:spPr>
            <a:xfrm>
              <a:off x="3008626" y="4007453"/>
              <a:ext cx="252028" cy="36237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72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78" idx="0"/>
              <a:endCxn id="77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81" idx="0"/>
              <a:endCxn id="77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endCxn id="81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4499992" y="2650237"/>
            <a:ext cx="3435582" cy="2426225"/>
            <a:chOff x="1748486" y="2323050"/>
            <a:chExt cx="3435582" cy="2426225"/>
          </a:xfrm>
        </p:grpSpPr>
        <p:sp>
          <p:nvSpPr>
            <p:cNvPr id="92" name="TextBox 9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56598" y="363812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008626" y="43698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101" name="直接连接符 100"/>
            <p:cNvCxnSpPr/>
            <p:nvPr/>
          </p:nvCxnSpPr>
          <p:spPr>
            <a:xfrm flipH="1">
              <a:off x="2627784" y="2692382"/>
              <a:ext cx="972108" cy="1892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3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endCxn id="93" idx="2"/>
            </p:cNvCxnSpPr>
            <p:nvPr/>
          </p:nvCxnSpPr>
          <p:spPr>
            <a:xfrm flipH="1" flipV="1">
              <a:off x="2627784" y="3255613"/>
              <a:ext cx="380842" cy="38468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5" idx="2"/>
              <a:endCxn id="96" idx="0"/>
            </p:cNvCxnSpPr>
            <p:nvPr/>
          </p:nvCxnSpPr>
          <p:spPr>
            <a:xfrm>
              <a:off x="3008626" y="4007453"/>
              <a:ext cx="252028" cy="36237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92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98" idx="0"/>
              <a:endCxn id="97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100" idx="0"/>
              <a:endCxn id="97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endCxn id="100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5059276" y="4372021"/>
            <a:ext cx="700856" cy="619338"/>
            <a:chOff x="7913102" y="3839708"/>
            <a:chExt cx="700856" cy="619338"/>
          </a:xfrm>
        </p:grpSpPr>
        <p:sp>
          <p:nvSpPr>
            <p:cNvPr id="109" name="左箭头 108"/>
            <p:cNvSpPr/>
            <p:nvPr/>
          </p:nvSpPr>
          <p:spPr>
            <a:xfrm rot="5400000">
              <a:off x="8119623" y="3964711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913102" y="3995772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67146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/>
              <a:t>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2: replacement=8p=null, fix(8)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91" name="组合 90"/>
          <p:cNvGrpSpPr/>
          <p:nvPr/>
        </p:nvGrpSpPr>
        <p:grpSpPr>
          <a:xfrm>
            <a:off x="632362" y="2775529"/>
            <a:ext cx="3435582" cy="2426225"/>
            <a:chOff x="1748486" y="2323050"/>
            <a:chExt cx="3435582" cy="2426225"/>
          </a:xfrm>
        </p:grpSpPr>
        <p:sp>
          <p:nvSpPr>
            <p:cNvPr id="92" name="TextBox 9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56598" y="363812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008626" y="43698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101" name="直接连接符 100"/>
            <p:cNvCxnSpPr/>
            <p:nvPr/>
          </p:nvCxnSpPr>
          <p:spPr>
            <a:xfrm flipH="1">
              <a:off x="2627784" y="2692382"/>
              <a:ext cx="972108" cy="1892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3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endCxn id="93" idx="2"/>
            </p:cNvCxnSpPr>
            <p:nvPr/>
          </p:nvCxnSpPr>
          <p:spPr>
            <a:xfrm flipH="1" flipV="1">
              <a:off x="2627784" y="3255613"/>
              <a:ext cx="380842" cy="38468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5" idx="2"/>
              <a:endCxn id="96" idx="0"/>
            </p:cNvCxnSpPr>
            <p:nvPr/>
          </p:nvCxnSpPr>
          <p:spPr>
            <a:xfrm>
              <a:off x="3008626" y="4007453"/>
              <a:ext cx="252028" cy="36237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92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98" idx="0"/>
              <a:endCxn id="97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100" idx="0"/>
              <a:endCxn id="97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endCxn id="100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413260" y="5201754"/>
            <a:ext cx="897758" cy="619338"/>
            <a:chOff x="7716200" y="3839708"/>
            <a:chExt cx="897758" cy="619338"/>
          </a:xfrm>
        </p:grpSpPr>
        <p:sp>
          <p:nvSpPr>
            <p:cNvPr id="44" name="左箭头 43"/>
            <p:cNvSpPr/>
            <p:nvPr/>
          </p:nvSpPr>
          <p:spPr>
            <a:xfrm rot="5400000">
              <a:off x="8119623" y="3964711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16200" y="399577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rep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592802" y="2775529"/>
            <a:ext cx="3435582" cy="2426225"/>
            <a:chOff x="1748486" y="2323050"/>
            <a:chExt cx="3435582" cy="2426225"/>
          </a:xfrm>
        </p:grpSpPr>
        <p:sp>
          <p:nvSpPr>
            <p:cNvPr id="47" name="TextBox 46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56" name="直接连接符 55"/>
            <p:cNvCxnSpPr>
              <a:endCxn id="48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8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8" idx="2"/>
              <a:endCxn id="51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7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3" idx="0"/>
              <a:endCxn id="52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5" idx="0"/>
              <a:endCxn id="52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endCxn id="55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5197783" y="4560723"/>
            <a:ext cx="897758" cy="619338"/>
            <a:chOff x="7716200" y="3839708"/>
            <a:chExt cx="897758" cy="619338"/>
          </a:xfrm>
        </p:grpSpPr>
        <p:sp>
          <p:nvSpPr>
            <p:cNvPr id="69" name="左箭头 68"/>
            <p:cNvSpPr/>
            <p:nvPr/>
          </p:nvSpPr>
          <p:spPr>
            <a:xfrm rot="5400000">
              <a:off x="8119623" y="3964711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716200" y="399577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rep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01002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红黑树</a:t>
            </a:r>
            <a:r>
              <a:rPr lang="en-US" altLang="zh-CN" dirty="0" smtClean="0"/>
              <a:t>(RBT)</a:t>
            </a:r>
            <a:r>
              <a:rPr lang="zh-CN" altLang="en-US" dirty="0" smtClean="0"/>
              <a:t>定义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是一个</a:t>
            </a:r>
            <a:r>
              <a:rPr lang="en-US" altLang="zh-CN" dirty="0"/>
              <a:t>BST</a:t>
            </a:r>
          </a:p>
          <a:p>
            <a:pPr eaLnBrk="1" hangingPunct="1"/>
            <a:r>
              <a:rPr lang="zh-CN" altLang="en-US" dirty="0"/>
              <a:t>每个结点要么是红的，要么是黑的。 </a:t>
            </a:r>
          </a:p>
          <a:p>
            <a:pPr eaLnBrk="1" hangingPunct="1"/>
            <a:r>
              <a:rPr lang="zh-CN" altLang="en-US" dirty="0"/>
              <a:t>根结点是黑的，并定义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为</a:t>
            </a:r>
            <a:r>
              <a:rPr lang="zh-CN" altLang="en-US" dirty="0"/>
              <a:t>黑色 </a:t>
            </a:r>
          </a:p>
          <a:p>
            <a:pPr eaLnBrk="1" hangingPunct="1"/>
            <a:r>
              <a:rPr lang="zh-CN" altLang="en-US" dirty="0"/>
              <a:t>如果一个子结点是红色，那么它的俩个儿子都是黑色，且父节点也必定是黑色</a:t>
            </a:r>
          </a:p>
          <a:p>
            <a:pPr eaLnBrk="1" hangingPunct="1"/>
            <a:r>
              <a:rPr lang="zh-CN" altLang="en-US" dirty="0"/>
              <a:t>对于任一结点而言</a:t>
            </a:r>
            <a:r>
              <a:rPr lang="zh-CN" altLang="en-US" dirty="0" smtClean="0"/>
              <a:t>，它到</a:t>
            </a:r>
            <a:r>
              <a:rPr lang="zh-CN" altLang="en-US" dirty="0"/>
              <a:t>叶结点的每一条路径都包含相同数目的</a:t>
            </a:r>
            <a:r>
              <a:rPr lang="zh-CN" altLang="en-US" dirty="0" smtClean="0"/>
              <a:t>黑色结点，称为</a:t>
            </a:r>
            <a:r>
              <a:rPr lang="zh-CN" altLang="en-US" dirty="0"/>
              <a:t>黑</a:t>
            </a:r>
            <a:r>
              <a:rPr lang="zh-CN" altLang="en-US" dirty="0" smtClean="0"/>
              <a:t>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定义与性质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二叉排序树、二叉搜索树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Binary Sort Tree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Binary Search Tree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BST</a:t>
            </a:r>
          </a:p>
          <a:p>
            <a:pPr eaLnBrk="1" hangingPunct="1"/>
            <a:r>
              <a:rPr lang="zh-CN" altLang="en-US" dirty="0" smtClean="0"/>
              <a:t>具有如下性质：</a:t>
            </a:r>
            <a:endParaRPr lang="en-US" altLang="zh-CN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dirty="0">
                <a:solidFill>
                  <a:srgbClr val="000000"/>
                </a:solidFill>
              </a:rPr>
              <a:t>定义</a:t>
            </a:r>
            <a:r>
              <a:rPr lang="zh-CN" altLang="en-US" dirty="0" smtClean="0">
                <a:solidFill>
                  <a:srgbClr val="000000"/>
                </a:solidFill>
              </a:rPr>
              <a:t>空树是一个</a:t>
            </a:r>
            <a:r>
              <a:rPr lang="en-US" altLang="zh-CN" dirty="0" smtClean="0">
                <a:solidFill>
                  <a:srgbClr val="000000"/>
                </a:solidFill>
              </a:rPr>
              <a:t>BST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左</a:t>
            </a:r>
            <a:r>
              <a:rPr lang="zh-CN" altLang="en-US" dirty="0"/>
              <a:t>子</a:t>
            </a:r>
            <a:r>
              <a:rPr lang="zh-CN" altLang="en-US" dirty="0" smtClean="0"/>
              <a:t>树所有</a:t>
            </a:r>
            <a:r>
              <a:rPr lang="zh-CN" altLang="en-US" dirty="0"/>
              <a:t>结点的值均</a:t>
            </a:r>
            <a:r>
              <a:rPr lang="zh-CN" altLang="en-US" dirty="0" smtClean="0"/>
              <a:t>小于根</a:t>
            </a:r>
            <a:r>
              <a:rPr lang="zh-CN" altLang="en-US" dirty="0"/>
              <a:t>结点的</a:t>
            </a:r>
            <a:r>
              <a:rPr lang="zh-CN" altLang="en-US" dirty="0" smtClean="0"/>
              <a:t>值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右子</a:t>
            </a:r>
            <a:r>
              <a:rPr lang="zh-CN" altLang="en-US" dirty="0"/>
              <a:t>树所有结点的值</a:t>
            </a:r>
            <a:r>
              <a:rPr lang="zh-CN" altLang="en-US" dirty="0" smtClean="0"/>
              <a:t>均大于根</a:t>
            </a:r>
            <a:r>
              <a:rPr lang="zh-CN" altLang="en-US" dirty="0"/>
              <a:t>结点的</a:t>
            </a:r>
            <a:r>
              <a:rPr lang="zh-CN" altLang="en-US" dirty="0" smtClean="0"/>
              <a:t>值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左右子树都是</a:t>
            </a:r>
            <a:r>
              <a:rPr lang="en-US" altLang="zh-CN" dirty="0" smtClean="0"/>
              <a:t>BST(</a:t>
            </a:r>
            <a:r>
              <a:rPr lang="zh-CN" altLang="en-US" dirty="0" smtClean="0"/>
              <a:t>递归定义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zh-CN" altLang="en-US" dirty="0"/>
              <a:t>中</a:t>
            </a:r>
            <a:r>
              <a:rPr lang="zh-CN" altLang="en-US" dirty="0" smtClean="0"/>
              <a:t>序遍历序列为升序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9375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/>
              <a:t>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redOver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395536" y="2659894"/>
            <a:ext cx="3435582" cy="2426225"/>
            <a:chOff x="1748486" y="2323050"/>
            <a:chExt cx="3435582" cy="2426225"/>
          </a:xfrm>
        </p:grpSpPr>
        <p:sp>
          <p:nvSpPr>
            <p:cNvPr id="47" name="TextBox 46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56" name="直接连接符 55"/>
            <p:cNvCxnSpPr>
              <a:endCxn id="48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8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8" idx="2"/>
              <a:endCxn id="51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7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3" idx="0"/>
              <a:endCxn id="52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5" idx="0"/>
              <a:endCxn id="52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endCxn id="55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1000517" y="4445088"/>
            <a:ext cx="897758" cy="619338"/>
            <a:chOff x="7716200" y="3839708"/>
            <a:chExt cx="897758" cy="619338"/>
          </a:xfrm>
        </p:grpSpPr>
        <p:sp>
          <p:nvSpPr>
            <p:cNvPr id="69" name="左箭头 68"/>
            <p:cNvSpPr/>
            <p:nvPr/>
          </p:nvSpPr>
          <p:spPr>
            <a:xfrm rot="5400000">
              <a:off x="8119623" y="3964711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716200" y="399577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rep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860032" y="2659894"/>
            <a:ext cx="3435582" cy="2426225"/>
            <a:chOff x="1748486" y="2323050"/>
            <a:chExt cx="3435582" cy="2426225"/>
          </a:xfrm>
        </p:grpSpPr>
        <p:sp>
          <p:nvSpPr>
            <p:cNvPr id="58" name="TextBox 57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74" name="直接连接符 73"/>
            <p:cNvCxnSpPr>
              <a:endCxn id="64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64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64" idx="2"/>
              <a:endCxn id="66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58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71" idx="0"/>
              <a:endCxn id="68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3" idx="0"/>
              <a:endCxn id="68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endCxn id="73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5465013" y="4445088"/>
            <a:ext cx="897758" cy="619338"/>
            <a:chOff x="7716200" y="3839708"/>
            <a:chExt cx="897758" cy="619338"/>
          </a:xfrm>
        </p:grpSpPr>
        <p:sp>
          <p:nvSpPr>
            <p:cNvPr id="82" name="左箭头 81"/>
            <p:cNvSpPr/>
            <p:nvPr/>
          </p:nvSpPr>
          <p:spPr>
            <a:xfrm rot="5400000">
              <a:off x="8119623" y="3964711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16200" y="399577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rep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070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14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删除的情况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successor=16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p=16</a:t>
            </a: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650556" y="2799406"/>
            <a:ext cx="3435582" cy="2426225"/>
            <a:chOff x="1748486" y="2323050"/>
            <a:chExt cx="3435582" cy="2426225"/>
          </a:xfrm>
        </p:grpSpPr>
        <p:sp>
          <p:nvSpPr>
            <p:cNvPr id="58" name="TextBox 57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74" name="直接连接符 73"/>
            <p:cNvCxnSpPr>
              <a:endCxn id="64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64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64" idx="2"/>
              <a:endCxn id="66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58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endCxn id="68" idx="2"/>
            </p:cNvCxnSpPr>
            <p:nvPr/>
          </p:nvCxnSpPr>
          <p:spPr>
            <a:xfrm flipV="1">
              <a:off x="3728706" y="3261890"/>
              <a:ext cx="743866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3" idx="0"/>
              <a:endCxn id="68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endCxn id="73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3607824" y="3052758"/>
            <a:ext cx="748152" cy="619757"/>
            <a:chOff x="8091259" y="3898952"/>
            <a:chExt cx="748152" cy="619757"/>
          </a:xfrm>
        </p:grpSpPr>
        <p:sp>
          <p:nvSpPr>
            <p:cNvPr id="82" name="左箭头 81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568039" y="2828316"/>
            <a:ext cx="3435582" cy="2426225"/>
            <a:chOff x="1748486" y="2323050"/>
            <a:chExt cx="3435582" cy="2426225"/>
          </a:xfrm>
        </p:grpSpPr>
        <p:sp>
          <p:nvSpPr>
            <p:cNvPr id="43" name="TextBox 42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89" name="直接连接符 88"/>
            <p:cNvCxnSpPr>
              <a:endCxn id="44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44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44" idx="2"/>
              <a:endCxn id="84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43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86" idx="0"/>
              <a:endCxn id="85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8" idx="0"/>
              <a:endCxn id="85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endCxn id="88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7424248" y="4680765"/>
            <a:ext cx="748152" cy="619757"/>
            <a:chOff x="8091259" y="3898952"/>
            <a:chExt cx="748152" cy="619757"/>
          </a:xfrm>
        </p:grpSpPr>
        <p:sp>
          <p:nvSpPr>
            <p:cNvPr id="100" name="左箭头 99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6541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14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删除的情况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1+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红色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: p=null</a:t>
            </a: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683568" y="2916799"/>
            <a:ext cx="3435582" cy="2426225"/>
            <a:chOff x="1748486" y="2323050"/>
            <a:chExt cx="3435582" cy="2426225"/>
          </a:xfrm>
        </p:grpSpPr>
        <p:sp>
          <p:nvSpPr>
            <p:cNvPr id="43" name="TextBox 42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89" name="直接连接符 88"/>
            <p:cNvCxnSpPr>
              <a:endCxn id="44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44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44" idx="2"/>
              <a:endCxn id="84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43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86" idx="0"/>
              <a:endCxn id="85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8" idx="0"/>
              <a:endCxn id="85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endCxn id="88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3539777" y="4769248"/>
            <a:ext cx="748152" cy="619757"/>
            <a:chOff x="8091259" y="3898952"/>
            <a:chExt cx="748152" cy="619757"/>
          </a:xfrm>
        </p:grpSpPr>
        <p:sp>
          <p:nvSpPr>
            <p:cNvPr id="100" name="左箭头 99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860032" y="2916799"/>
            <a:ext cx="3435582" cy="1721957"/>
            <a:chOff x="1748486" y="2323050"/>
            <a:chExt cx="3435582" cy="1721957"/>
          </a:xfrm>
        </p:grpSpPr>
        <p:sp>
          <p:nvSpPr>
            <p:cNvPr id="47" name="TextBox 46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56" name="直接连接符 55"/>
            <p:cNvCxnSpPr>
              <a:endCxn id="48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8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8" idx="2"/>
              <a:endCxn id="51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7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3" idx="0"/>
              <a:endCxn id="52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5" idx="0"/>
              <a:endCxn id="52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44029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13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删除的情况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1fix(p)leftCase2-1rightCase2-1</a:t>
            </a:r>
          </a:p>
          <a:p>
            <a:pPr marL="0" lvl="1" indent="0" eaLnBrk="1" hangingPunct="1">
              <a:buClr>
                <a:srgbClr val="CC0000"/>
              </a:buClr>
              <a:buNone/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      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rootOver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删除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13(BH--)</a:t>
            </a: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99" name="组合 98"/>
          <p:cNvGrpSpPr/>
          <p:nvPr/>
        </p:nvGrpSpPr>
        <p:grpSpPr>
          <a:xfrm>
            <a:off x="2843808" y="3789040"/>
            <a:ext cx="748152" cy="619757"/>
            <a:chOff x="8091259" y="3898952"/>
            <a:chExt cx="748152" cy="619757"/>
          </a:xfrm>
        </p:grpSpPr>
        <p:sp>
          <p:nvSpPr>
            <p:cNvPr id="100" name="左箭头 99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11560" y="2667949"/>
            <a:ext cx="3435582" cy="1721957"/>
            <a:chOff x="1748486" y="2323050"/>
            <a:chExt cx="3435582" cy="1721957"/>
          </a:xfrm>
        </p:grpSpPr>
        <p:sp>
          <p:nvSpPr>
            <p:cNvPr id="47" name="TextBox 46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56" name="直接连接符 55"/>
            <p:cNvCxnSpPr>
              <a:endCxn id="48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8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8" idx="2"/>
              <a:endCxn id="51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7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3" idx="0"/>
              <a:endCxn id="52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5" idx="0"/>
              <a:endCxn id="52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7527260" y="2848196"/>
            <a:ext cx="748152" cy="619757"/>
            <a:chOff x="8091259" y="3898952"/>
            <a:chExt cx="748152" cy="619757"/>
          </a:xfrm>
        </p:grpSpPr>
        <p:sp>
          <p:nvSpPr>
            <p:cNvPr id="39" name="左箭头 38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599369" y="2571139"/>
            <a:ext cx="3435582" cy="1721957"/>
            <a:chOff x="1748486" y="2323050"/>
            <a:chExt cx="3435582" cy="1721957"/>
          </a:xfrm>
        </p:grpSpPr>
        <p:sp>
          <p:nvSpPr>
            <p:cNvPr id="50" name="TextBox 49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7" name="直接连接符 66"/>
            <p:cNvCxnSpPr>
              <a:endCxn id="54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54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4" idx="2"/>
              <a:endCxn id="63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50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5" idx="0"/>
              <a:endCxn id="64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6" idx="0"/>
              <a:endCxn id="64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1278856" y="4321411"/>
            <a:ext cx="700856" cy="619757"/>
            <a:chOff x="8054089" y="3898952"/>
            <a:chExt cx="700856" cy="619757"/>
          </a:xfrm>
        </p:grpSpPr>
        <p:sp>
          <p:nvSpPr>
            <p:cNvPr id="74" name="左箭头 73"/>
            <p:cNvSpPr/>
            <p:nvPr/>
          </p:nvSpPr>
          <p:spPr>
            <a:xfrm rot="10800000"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054089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38730" y="4509120"/>
            <a:ext cx="3435582" cy="1695774"/>
            <a:chOff x="1748486" y="2323050"/>
            <a:chExt cx="3435582" cy="1695774"/>
          </a:xfrm>
        </p:grpSpPr>
        <p:sp>
          <p:nvSpPr>
            <p:cNvPr id="77" name="TextBox 76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6" name="直接连接符 95"/>
            <p:cNvCxnSpPr>
              <a:endCxn id="78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78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78" idx="2"/>
              <a:endCxn id="80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77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82" idx="0"/>
              <a:endCxn id="81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83" idx="0"/>
              <a:endCxn id="81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4441505" y="4477738"/>
            <a:ext cx="3435582" cy="1670928"/>
            <a:chOff x="1748486" y="2323050"/>
            <a:chExt cx="3435582" cy="1670928"/>
          </a:xfrm>
        </p:grpSpPr>
        <p:sp>
          <p:nvSpPr>
            <p:cNvPr id="106" name="TextBox 105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3" name="直接连接符 112"/>
            <p:cNvCxnSpPr>
              <a:endCxn id="107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07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07" idx="2"/>
              <a:endCxn id="109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06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12" idx="0"/>
              <a:endCxn id="110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1872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10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删除的情况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3: successor=16,p=16</a:t>
            </a: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删除的情况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2: replacement=17p=null, fix(17)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05" name="组合 104"/>
          <p:cNvGrpSpPr/>
          <p:nvPr/>
        </p:nvGrpSpPr>
        <p:grpSpPr>
          <a:xfrm>
            <a:off x="673167" y="2694176"/>
            <a:ext cx="3435582" cy="1670928"/>
            <a:chOff x="1748486" y="2323050"/>
            <a:chExt cx="3435582" cy="1670928"/>
          </a:xfrm>
        </p:grpSpPr>
        <p:sp>
          <p:nvSpPr>
            <p:cNvPr id="106" name="TextBox 105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3" name="直接连接符 112"/>
            <p:cNvCxnSpPr>
              <a:endCxn id="107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07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07" idx="2"/>
              <a:endCxn id="109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06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12" idx="0"/>
              <a:endCxn id="110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4788024" y="2668587"/>
            <a:ext cx="3435582" cy="1670928"/>
            <a:chOff x="1748486" y="2323050"/>
            <a:chExt cx="3435582" cy="1670928"/>
          </a:xfrm>
        </p:grpSpPr>
        <p:sp>
          <p:nvSpPr>
            <p:cNvPr id="85" name="TextBox 84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1" name="直接连接符 90"/>
            <p:cNvCxnSpPr>
              <a:endCxn id="86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86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86" idx="2"/>
              <a:endCxn id="88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5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0" idx="0"/>
              <a:endCxn id="89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/>
          <p:cNvGrpSpPr/>
          <p:nvPr/>
        </p:nvGrpSpPr>
        <p:grpSpPr>
          <a:xfrm>
            <a:off x="7764911" y="2987670"/>
            <a:ext cx="748152" cy="619757"/>
            <a:chOff x="8091259" y="3898952"/>
            <a:chExt cx="748152" cy="619757"/>
          </a:xfrm>
        </p:grpSpPr>
        <p:sp>
          <p:nvSpPr>
            <p:cNvPr id="117" name="左箭头 116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344330" y="4437112"/>
            <a:ext cx="3435582" cy="1670928"/>
            <a:chOff x="1748486" y="2323050"/>
            <a:chExt cx="3435582" cy="1670928"/>
          </a:xfrm>
        </p:grpSpPr>
        <p:sp>
          <p:nvSpPr>
            <p:cNvPr id="121" name="TextBox 120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7" name="直接连接符 126"/>
            <p:cNvCxnSpPr>
              <a:endCxn id="122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22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2" idx="2"/>
              <a:endCxn id="124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1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26" idx="0"/>
              <a:endCxn id="125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3297615" y="4725144"/>
            <a:ext cx="748152" cy="619757"/>
            <a:chOff x="8091259" y="3898952"/>
            <a:chExt cx="748152" cy="619757"/>
          </a:xfrm>
        </p:grpSpPr>
        <p:sp>
          <p:nvSpPr>
            <p:cNvPr id="133" name="左箭头 132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779912" y="5488283"/>
            <a:ext cx="748152" cy="619757"/>
            <a:chOff x="8091259" y="3898952"/>
            <a:chExt cx="748152" cy="619757"/>
          </a:xfrm>
        </p:grpSpPr>
        <p:sp>
          <p:nvSpPr>
            <p:cNvPr id="136" name="左箭头 135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rep</a:t>
              </a:r>
              <a:endParaRPr lang="zh-CN" altLang="en-US" dirty="0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4794790" y="4367829"/>
            <a:ext cx="2960107" cy="1670928"/>
            <a:chOff x="1748486" y="2323050"/>
            <a:chExt cx="2960107" cy="1670928"/>
          </a:xfrm>
        </p:grpSpPr>
        <p:sp>
          <p:nvSpPr>
            <p:cNvPr id="139" name="TextBox 138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204537" y="2930790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5" name="直接连接符 144"/>
            <p:cNvCxnSpPr>
              <a:endCxn id="140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140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40" idx="2"/>
              <a:endCxn id="142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39" idx="2"/>
              <a:endCxn id="144" idx="0"/>
            </p:cNvCxnSpPr>
            <p:nvPr/>
          </p:nvCxnSpPr>
          <p:spPr>
            <a:xfrm>
              <a:off x="3599892" y="2692382"/>
              <a:ext cx="856673" cy="2384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7856296" y="4696741"/>
            <a:ext cx="748152" cy="619757"/>
            <a:chOff x="8091259" y="3898952"/>
            <a:chExt cx="748152" cy="619757"/>
          </a:xfrm>
        </p:grpSpPr>
        <p:sp>
          <p:nvSpPr>
            <p:cNvPr id="154" name="左箭头 153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rep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6602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10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redOver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38" name="组合 137"/>
          <p:cNvGrpSpPr/>
          <p:nvPr/>
        </p:nvGrpSpPr>
        <p:grpSpPr>
          <a:xfrm>
            <a:off x="545406" y="2511395"/>
            <a:ext cx="2960107" cy="1670928"/>
            <a:chOff x="1748486" y="2323050"/>
            <a:chExt cx="2960107" cy="1670928"/>
          </a:xfrm>
        </p:grpSpPr>
        <p:sp>
          <p:nvSpPr>
            <p:cNvPr id="139" name="TextBox 138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204537" y="2930790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5" name="直接连接符 144"/>
            <p:cNvCxnSpPr>
              <a:endCxn id="140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140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40" idx="2"/>
              <a:endCxn id="142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39" idx="2"/>
              <a:endCxn id="144" idx="0"/>
            </p:cNvCxnSpPr>
            <p:nvPr/>
          </p:nvCxnSpPr>
          <p:spPr>
            <a:xfrm>
              <a:off x="3599892" y="2692382"/>
              <a:ext cx="856673" cy="2384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3488990" y="2840307"/>
            <a:ext cx="748152" cy="619757"/>
            <a:chOff x="8091259" y="3898952"/>
            <a:chExt cx="748152" cy="619757"/>
          </a:xfrm>
        </p:grpSpPr>
        <p:sp>
          <p:nvSpPr>
            <p:cNvPr id="154" name="左箭头 153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237142" y="2511395"/>
            <a:ext cx="2960107" cy="1670928"/>
            <a:chOff x="1748486" y="2323050"/>
            <a:chExt cx="2960107" cy="1670928"/>
          </a:xfrm>
        </p:grpSpPr>
        <p:sp>
          <p:nvSpPr>
            <p:cNvPr id="63" name="TextBox 62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04537" y="293079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endCxn id="64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64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4" idx="2"/>
              <a:endCxn id="66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3" idx="2"/>
              <a:endCxn id="67" idx="0"/>
            </p:cNvCxnSpPr>
            <p:nvPr/>
          </p:nvCxnSpPr>
          <p:spPr>
            <a:xfrm>
              <a:off x="3599892" y="2692382"/>
              <a:ext cx="856673" cy="2384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8021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16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删除的情况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3: successor=17, p=17</a:t>
            </a: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fix(p)rightCase1: 6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染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黑，根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17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染红，右旋根节点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17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53" name="组合 152"/>
          <p:cNvGrpSpPr/>
          <p:nvPr/>
        </p:nvGrpSpPr>
        <p:grpSpPr>
          <a:xfrm>
            <a:off x="2806510" y="2492896"/>
            <a:ext cx="748152" cy="619757"/>
            <a:chOff x="8091259" y="3898952"/>
            <a:chExt cx="748152" cy="619757"/>
          </a:xfrm>
        </p:grpSpPr>
        <p:sp>
          <p:nvSpPr>
            <p:cNvPr id="154" name="左箭头 153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03076" y="2743321"/>
            <a:ext cx="2960107" cy="1670928"/>
            <a:chOff x="1748486" y="2323050"/>
            <a:chExt cx="2960107" cy="1670928"/>
          </a:xfrm>
        </p:grpSpPr>
        <p:sp>
          <p:nvSpPr>
            <p:cNvPr id="63" name="TextBox 62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04537" y="293079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endCxn id="64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64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4" idx="2"/>
              <a:endCxn id="66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3" idx="2"/>
              <a:endCxn id="67" idx="0"/>
            </p:cNvCxnSpPr>
            <p:nvPr/>
          </p:nvCxnSpPr>
          <p:spPr>
            <a:xfrm>
              <a:off x="3599892" y="2692382"/>
              <a:ext cx="856673" cy="2384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788024" y="2636912"/>
            <a:ext cx="2960107" cy="1670928"/>
            <a:chOff x="1748486" y="2323050"/>
            <a:chExt cx="2960107" cy="1670928"/>
          </a:xfrm>
        </p:grpSpPr>
        <p:sp>
          <p:nvSpPr>
            <p:cNvPr id="28" name="TextBox 27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04537" y="293079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33" name="直接连接符 32"/>
            <p:cNvCxnSpPr>
              <a:endCxn id="29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9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9" idx="2"/>
              <a:endCxn id="31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8" idx="2"/>
              <a:endCxn id="32" idx="0"/>
            </p:cNvCxnSpPr>
            <p:nvPr/>
          </p:nvCxnSpPr>
          <p:spPr>
            <a:xfrm>
              <a:off x="3599892" y="2692382"/>
              <a:ext cx="856673" cy="2384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7745141" y="2930293"/>
            <a:ext cx="748152" cy="619757"/>
            <a:chOff x="8091259" y="3898952"/>
            <a:chExt cx="748152" cy="619757"/>
          </a:xfrm>
        </p:grpSpPr>
        <p:sp>
          <p:nvSpPr>
            <p:cNvPr id="38" name="左箭头 37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03076" y="4509120"/>
            <a:ext cx="2960107" cy="1670928"/>
            <a:chOff x="1748486" y="2323050"/>
            <a:chExt cx="2960107" cy="1670928"/>
          </a:xfrm>
        </p:grpSpPr>
        <p:sp>
          <p:nvSpPr>
            <p:cNvPr id="41" name="TextBox 40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04537" y="293079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46" name="直接连接符 45"/>
            <p:cNvCxnSpPr>
              <a:endCxn id="42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2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2" idx="2"/>
              <a:endCxn id="44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1" idx="2"/>
              <a:endCxn id="45" idx="0"/>
            </p:cNvCxnSpPr>
            <p:nvPr/>
          </p:nvCxnSpPr>
          <p:spPr>
            <a:xfrm>
              <a:off x="3599892" y="2692382"/>
              <a:ext cx="856673" cy="2384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660193" y="4802501"/>
            <a:ext cx="748152" cy="619757"/>
            <a:chOff x="8091259" y="3898952"/>
            <a:chExt cx="748152" cy="619757"/>
          </a:xfrm>
        </p:grpSpPr>
        <p:sp>
          <p:nvSpPr>
            <p:cNvPr id="51" name="左箭头 50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814560" y="4306176"/>
            <a:ext cx="2112451" cy="1801864"/>
            <a:chOff x="2824417" y="2192114"/>
            <a:chExt cx="2112451" cy="1801864"/>
          </a:xfrm>
        </p:grpSpPr>
        <p:sp>
          <p:nvSpPr>
            <p:cNvPr id="54" name="TextBox 53"/>
            <p:cNvSpPr txBox="1"/>
            <p:nvPr/>
          </p:nvSpPr>
          <p:spPr>
            <a:xfrm>
              <a:off x="3969130" y="288359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83076" y="219211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24417" y="289024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365313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328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59" name="直接连接符 58"/>
            <p:cNvCxnSpPr>
              <a:stCxn id="54" idx="0"/>
            </p:cNvCxnSpPr>
            <p:nvPr/>
          </p:nvCxnSpPr>
          <p:spPr>
            <a:xfrm flipH="1" flipV="1">
              <a:off x="3688803" y="2588957"/>
              <a:ext cx="532355" cy="2946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5" idx="2"/>
              <a:endCxn id="56" idx="0"/>
            </p:cNvCxnSpPr>
            <p:nvPr/>
          </p:nvCxnSpPr>
          <p:spPr>
            <a:xfrm flipH="1">
              <a:off x="3076445" y="2561446"/>
              <a:ext cx="658659" cy="3287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4" idx="2"/>
              <a:endCxn id="57" idx="0"/>
            </p:cNvCxnSpPr>
            <p:nvPr/>
          </p:nvCxnSpPr>
          <p:spPr>
            <a:xfrm flipH="1">
              <a:off x="3617341" y="3252926"/>
              <a:ext cx="603817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54" idx="2"/>
              <a:endCxn id="58" idx="0"/>
            </p:cNvCxnSpPr>
            <p:nvPr/>
          </p:nvCxnSpPr>
          <p:spPr>
            <a:xfrm>
              <a:off x="4221158" y="3252926"/>
              <a:ext cx="463682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7990403" y="5449799"/>
            <a:ext cx="748152" cy="619757"/>
            <a:chOff x="8091259" y="3898952"/>
            <a:chExt cx="748152" cy="619757"/>
          </a:xfrm>
        </p:grpSpPr>
        <p:sp>
          <p:nvSpPr>
            <p:cNvPr id="74" name="左箭头 73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4676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16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rightCase2-2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8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染红，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回溯至红色的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17redOver</a:t>
            </a:r>
          </a:p>
          <a:p>
            <a:pPr marL="0" lvl="1" indent="0" eaLnBrk="1" hangingPunct="1">
              <a:buClr>
                <a:srgbClr val="CC0000"/>
              </a:buClr>
              <a:buNone/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p=null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53" name="组合 52"/>
          <p:cNvGrpSpPr/>
          <p:nvPr/>
        </p:nvGrpSpPr>
        <p:grpSpPr>
          <a:xfrm>
            <a:off x="1215957" y="2635248"/>
            <a:ext cx="2112451" cy="1801864"/>
            <a:chOff x="2824417" y="2192114"/>
            <a:chExt cx="2112451" cy="1801864"/>
          </a:xfrm>
        </p:grpSpPr>
        <p:sp>
          <p:nvSpPr>
            <p:cNvPr id="54" name="TextBox 53"/>
            <p:cNvSpPr txBox="1"/>
            <p:nvPr/>
          </p:nvSpPr>
          <p:spPr>
            <a:xfrm>
              <a:off x="3969130" y="288359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83076" y="219211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24417" y="289024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365313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328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59" name="直接连接符 58"/>
            <p:cNvCxnSpPr>
              <a:stCxn id="54" idx="0"/>
            </p:cNvCxnSpPr>
            <p:nvPr/>
          </p:nvCxnSpPr>
          <p:spPr>
            <a:xfrm flipH="1" flipV="1">
              <a:off x="3688803" y="2588957"/>
              <a:ext cx="532355" cy="2946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5" idx="2"/>
              <a:endCxn id="56" idx="0"/>
            </p:cNvCxnSpPr>
            <p:nvPr/>
          </p:nvCxnSpPr>
          <p:spPr>
            <a:xfrm flipH="1">
              <a:off x="3076445" y="2561446"/>
              <a:ext cx="658659" cy="3287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4" idx="2"/>
              <a:endCxn id="57" idx="0"/>
            </p:cNvCxnSpPr>
            <p:nvPr/>
          </p:nvCxnSpPr>
          <p:spPr>
            <a:xfrm flipH="1">
              <a:off x="3617341" y="3252926"/>
              <a:ext cx="603817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54" idx="2"/>
              <a:endCxn id="58" idx="0"/>
            </p:cNvCxnSpPr>
            <p:nvPr/>
          </p:nvCxnSpPr>
          <p:spPr>
            <a:xfrm>
              <a:off x="4221158" y="3252926"/>
              <a:ext cx="463682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3391800" y="3778871"/>
            <a:ext cx="748152" cy="619757"/>
            <a:chOff x="8091259" y="3898952"/>
            <a:chExt cx="748152" cy="619757"/>
          </a:xfrm>
        </p:grpSpPr>
        <p:sp>
          <p:nvSpPr>
            <p:cNvPr id="74" name="左箭头 73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115733" y="2635248"/>
            <a:ext cx="2112451" cy="1801864"/>
            <a:chOff x="2824417" y="2192114"/>
            <a:chExt cx="2112451" cy="1801864"/>
          </a:xfrm>
        </p:grpSpPr>
        <p:sp>
          <p:nvSpPr>
            <p:cNvPr id="77" name="TextBox 76"/>
            <p:cNvSpPr txBox="1"/>
            <p:nvPr/>
          </p:nvSpPr>
          <p:spPr>
            <a:xfrm>
              <a:off x="3969130" y="288359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83076" y="219211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24417" y="289024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65313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328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82" name="直接连接符 81"/>
            <p:cNvCxnSpPr>
              <a:stCxn id="77" idx="0"/>
            </p:cNvCxnSpPr>
            <p:nvPr/>
          </p:nvCxnSpPr>
          <p:spPr>
            <a:xfrm flipH="1" flipV="1">
              <a:off x="3688803" y="2588957"/>
              <a:ext cx="532355" cy="2946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8" idx="2"/>
              <a:endCxn id="79" idx="0"/>
            </p:cNvCxnSpPr>
            <p:nvPr/>
          </p:nvCxnSpPr>
          <p:spPr>
            <a:xfrm flipH="1">
              <a:off x="3076445" y="2561446"/>
              <a:ext cx="658659" cy="3287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7" idx="2"/>
              <a:endCxn id="80" idx="0"/>
            </p:cNvCxnSpPr>
            <p:nvPr/>
          </p:nvCxnSpPr>
          <p:spPr>
            <a:xfrm flipH="1">
              <a:off x="3617341" y="3252926"/>
              <a:ext cx="603817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77" idx="2"/>
              <a:endCxn id="81" idx="0"/>
            </p:cNvCxnSpPr>
            <p:nvPr/>
          </p:nvCxnSpPr>
          <p:spPr>
            <a:xfrm>
              <a:off x="4221158" y="3252926"/>
              <a:ext cx="463682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3048527" y="5641940"/>
            <a:ext cx="748152" cy="619757"/>
            <a:chOff x="8091259" y="3898952"/>
            <a:chExt cx="748152" cy="619757"/>
          </a:xfrm>
        </p:grpSpPr>
        <p:sp>
          <p:nvSpPr>
            <p:cNvPr id="87" name="左箭头 86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491997" y="2636478"/>
            <a:ext cx="2112451" cy="1801864"/>
            <a:chOff x="2824417" y="2192114"/>
            <a:chExt cx="2112451" cy="1801864"/>
          </a:xfrm>
        </p:grpSpPr>
        <p:sp>
          <p:nvSpPr>
            <p:cNvPr id="90" name="TextBox 89"/>
            <p:cNvSpPr txBox="1"/>
            <p:nvPr/>
          </p:nvSpPr>
          <p:spPr>
            <a:xfrm>
              <a:off x="3969130" y="288359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483076" y="219211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24417" y="289024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65313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4328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95" name="直接连接符 94"/>
            <p:cNvCxnSpPr>
              <a:stCxn id="90" idx="0"/>
            </p:cNvCxnSpPr>
            <p:nvPr/>
          </p:nvCxnSpPr>
          <p:spPr>
            <a:xfrm flipH="1" flipV="1">
              <a:off x="3688803" y="2588957"/>
              <a:ext cx="532355" cy="2946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1" idx="2"/>
              <a:endCxn id="92" idx="0"/>
            </p:cNvCxnSpPr>
            <p:nvPr/>
          </p:nvCxnSpPr>
          <p:spPr>
            <a:xfrm flipH="1">
              <a:off x="3076445" y="2561446"/>
              <a:ext cx="658659" cy="3287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0" idx="2"/>
              <a:endCxn id="93" idx="0"/>
            </p:cNvCxnSpPr>
            <p:nvPr/>
          </p:nvCxnSpPr>
          <p:spPr>
            <a:xfrm flipH="1">
              <a:off x="3617341" y="3252926"/>
              <a:ext cx="603817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90" idx="2"/>
              <a:endCxn id="94" idx="0"/>
            </p:cNvCxnSpPr>
            <p:nvPr/>
          </p:nvCxnSpPr>
          <p:spPr>
            <a:xfrm>
              <a:off x="4221158" y="3252926"/>
              <a:ext cx="463682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945658" y="4581128"/>
            <a:ext cx="2112451" cy="1801864"/>
            <a:chOff x="2824417" y="2192114"/>
            <a:chExt cx="2112451" cy="1801864"/>
          </a:xfrm>
        </p:grpSpPr>
        <p:sp>
          <p:nvSpPr>
            <p:cNvPr id="100" name="TextBox 99"/>
            <p:cNvSpPr txBox="1"/>
            <p:nvPr/>
          </p:nvSpPr>
          <p:spPr>
            <a:xfrm>
              <a:off x="3969130" y="288359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483076" y="219211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824417" y="289024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65313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4328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105" name="直接连接符 104"/>
            <p:cNvCxnSpPr>
              <a:stCxn id="100" idx="0"/>
            </p:cNvCxnSpPr>
            <p:nvPr/>
          </p:nvCxnSpPr>
          <p:spPr>
            <a:xfrm flipH="1" flipV="1">
              <a:off x="3688803" y="2588957"/>
              <a:ext cx="532355" cy="2946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1" idx="2"/>
              <a:endCxn id="102" idx="0"/>
            </p:cNvCxnSpPr>
            <p:nvPr/>
          </p:nvCxnSpPr>
          <p:spPr>
            <a:xfrm flipH="1">
              <a:off x="3076445" y="2561446"/>
              <a:ext cx="658659" cy="3287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100" idx="2"/>
              <a:endCxn id="103" idx="0"/>
            </p:cNvCxnSpPr>
            <p:nvPr/>
          </p:nvCxnSpPr>
          <p:spPr>
            <a:xfrm flipH="1">
              <a:off x="3617341" y="3252926"/>
              <a:ext cx="603817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100" idx="2"/>
              <a:endCxn id="104" idx="0"/>
            </p:cNvCxnSpPr>
            <p:nvPr/>
          </p:nvCxnSpPr>
          <p:spPr>
            <a:xfrm>
              <a:off x="4221158" y="3252926"/>
              <a:ext cx="463682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4155734" y="4562990"/>
            <a:ext cx="1648769" cy="1801864"/>
            <a:chOff x="2824417" y="2192114"/>
            <a:chExt cx="1648769" cy="1801864"/>
          </a:xfrm>
        </p:grpSpPr>
        <p:sp>
          <p:nvSpPr>
            <p:cNvPr id="110" name="TextBox 109"/>
            <p:cNvSpPr txBox="1"/>
            <p:nvPr/>
          </p:nvSpPr>
          <p:spPr>
            <a:xfrm>
              <a:off x="3969130" y="288359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483076" y="219211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824417" y="289024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365313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5" name="直接连接符 114"/>
            <p:cNvCxnSpPr>
              <a:stCxn id="110" idx="0"/>
            </p:cNvCxnSpPr>
            <p:nvPr/>
          </p:nvCxnSpPr>
          <p:spPr>
            <a:xfrm flipH="1" flipV="1">
              <a:off x="3688803" y="2588957"/>
              <a:ext cx="532355" cy="2946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11" idx="2"/>
              <a:endCxn id="112" idx="0"/>
            </p:cNvCxnSpPr>
            <p:nvPr/>
          </p:nvCxnSpPr>
          <p:spPr>
            <a:xfrm flipH="1">
              <a:off x="3076445" y="2561446"/>
              <a:ext cx="658659" cy="3287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10" idx="2"/>
              <a:endCxn id="113" idx="0"/>
            </p:cNvCxnSpPr>
            <p:nvPr/>
          </p:nvCxnSpPr>
          <p:spPr>
            <a:xfrm flipH="1">
              <a:off x="3617341" y="3252926"/>
              <a:ext cx="603817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4439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我们在这里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本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课程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代码的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Git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地址：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https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://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github.com/kosoraYintai/TreeMapSourceAnalysis</a:t>
            </a: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七月算法：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https://www.julyedu.com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/</a:t>
            </a: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微信公众号：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julyedu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40221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参考文献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dirty="0" smtClean="0"/>
              <a:t>CLRS. </a:t>
            </a:r>
            <a:r>
              <a:rPr lang="en-US" altLang="zh-CN" sz="1800" dirty="0"/>
              <a:t>Introduction to </a:t>
            </a:r>
            <a:r>
              <a:rPr lang="en-US" altLang="zh-CN" sz="1800" dirty="0" smtClean="0"/>
              <a:t>Algorithm[M]. 3</a:t>
            </a:r>
            <a:r>
              <a:rPr lang="zh-CN" altLang="en-US" sz="1800" dirty="0" smtClean="0"/>
              <a:t>版</a:t>
            </a:r>
            <a:r>
              <a:rPr lang="en-US" altLang="zh-CN" sz="1800" dirty="0" smtClean="0"/>
              <a:t>. </a:t>
            </a:r>
            <a:r>
              <a:rPr lang="zh-CN" altLang="en-US" sz="1800" dirty="0" smtClean="0"/>
              <a:t>北京：机械工业出版社，</a:t>
            </a:r>
            <a:r>
              <a:rPr lang="en-US" altLang="zh-CN" sz="1800" dirty="0" smtClean="0"/>
              <a:t>2013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 smtClean="0"/>
              <a:t>July. The Method of Programming[M]. </a:t>
            </a:r>
            <a:r>
              <a:rPr lang="zh-CN" altLang="en-US" sz="1800" dirty="0" smtClean="0"/>
              <a:t>北京：人民邮电出版社，</a:t>
            </a:r>
            <a:r>
              <a:rPr lang="en-US" altLang="zh-CN" sz="1800" dirty="0" smtClean="0"/>
              <a:t>2015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dirty="0" smtClean="0"/>
              <a:t>侯捷</a:t>
            </a:r>
            <a:r>
              <a:rPr lang="en-US" altLang="zh-CN" sz="1800" dirty="0" smtClean="0"/>
              <a:t>. STL </a:t>
            </a:r>
            <a:r>
              <a:rPr lang="zh-CN" altLang="en-US" sz="1800" dirty="0" smtClean="0"/>
              <a:t>源码剖析</a:t>
            </a:r>
            <a:r>
              <a:rPr lang="en-US" altLang="zh-CN" sz="1800" dirty="0" smtClean="0"/>
              <a:t>[M]. </a:t>
            </a:r>
            <a:r>
              <a:rPr lang="zh-CN" altLang="en-US" sz="1800" dirty="0" smtClean="0"/>
              <a:t>武汉：华中科技大学出版社，</a:t>
            </a:r>
            <a:r>
              <a:rPr lang="en-US" altLang="zh-CN" sz="1800" dirty="0" smtClean="0"/>
              <a:t>2002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>
                <a:hlinkClick r:id="rId2"/>
              </a:rPr>
              <a:t>https://</a:t>
            </a:r>
            <a:r>
              <a:rPr lang="en-US" altLang="zh-CN" sz="1800" dirty="0" smtClean="0">
                <a:hlinkClick r:id="rId2"/>
              </a:rPr>
              <a:t>blog.csdn.net/v_JULY_v/article/details/6105630</a:t>
            </a:r>
            <a:r>
              <a:rPr lang="en-US" altLang="zh-CN" sz="1800" dirty="0" smtClean="0"/>
              <a:t> 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(</a:t>
            </a:r>
            <a:r>
              <a:rPr lang="zh-CN" altLang="en-US" sz="1800" dirty="0"/>
              <a:t>教你初步了解红黑树</a:t>
            </a:r>
            <a:r>
              <a:rPr lang="en-US" altLang="zh-CN" sz="18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>
                <a:hlinkClick r:id="rId3"/>
              </a:rPr>
              <a:t>https://blog.csdn.net/v_JULY_v/article/details/6284050</a:t>
            </a:r>
            <a:r>
              <a:rPr lang="en-US" altLang="zh-CN" sz="1800" dirty="0"/>
              <a:t> 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红黑树全程演示</a:t>
            </a:r>
            <a:r>
              <a:rPr lang="en-US" altLang="zh-CN" sz="18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举例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7744" y="2204864"/>
            <a:ext cx="4823460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71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1258888" y="2781300"/>
            <a:ext cx="72739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>
                <a:ea typeface="华文行楷" pitchFamily="2" charset="-122"/>
              </a:rPr>
              <a:t>          </a:t>
            </a:r>
            <a:r>
              <a:rPr lang="zh-CN" altLang="en-US" sz="4000">
                <a:ea typeface="华文行楷" pitchFamily="2" charset="-122"/>
              </a:rPr>
              <a:t>感谢大家！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000">
                <a:ea typeface="华文行楷" pitchFamily="2" charset="-122"/>
              </a:rPr>
              <a:t>欢迎大家提出宝贵的意见！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依次插入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4283968" y="2420888"/>
            <a:ext cx="576064" cy="648072"/>
            <a:chOff x="4283968" y="2420888"/>
            <a:chExt cx="576064" cy="648072"/>
          </a:xfrm>
        </p:grpSpPr>
        <p:sp>
          <p:nvSpPr>
            <p:cNvPr id="4" name="椭圆 3"/>
            <p:cNvSpPr/>
            <p:nvPr/>
          </p:nvSpPr>
          <p:spPr>
            <a:xfrm>
              <a:off x="4283968" y="2420888"/>
              <a:ext cx="576064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55976" y="2420888"/>
              <a:ext cx="360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91880" y="3068960"/>
            <a:ext cx="1080120" cy="1080120"/>
            <a:chOff x="3491880" y="3068960"/>
            <a:chExt cx="1080120" cy="1080120"/>
          </a:xfrm>
        </p:grpSpPr>
        <p:grpSp>
          <p:nvGrpSpPr>
            <p:cNvPr id="9" name="组合 8"/>
            <p:cNvGrpSpPr/>
            <p:nvPr/>
          </p:nvGrpSpPr>
          <p:grpSpPr>
            <a:xfrm>
              <a:off x="3491880" y="3501008"/>
              <a:ext cx="576064" cy="648072"/>
              <a:chOff x="4283968" y="2420888"/>
              <a:chExt cx="576064" cy="648072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283968" y="2420888"/>
                <a:ext cx="576064" cy="64807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355976" y="2420888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2</a:t>
                </a:r>
                <a:endParaRPr lang="zh-CN" altLang="en-US" sz="3200" dirty="0"/>
              </a:p>
            </p:txBody>
          </p:sp>
        </p:grpSp>
        <p:cxnSp>
          <p:nvCxnSpPr>
            <p:cNvPr id="8" name="直接连接符 7"/>
            <p:cNvCxnSpPr>
              <a:stCxn id="4" idx="4"/>
              <a:endCxn id="11" idx="0"/>
            </p:cNvCxnSpPr>
            <p:nvPr/>
          </p:nvCxnSpPr>
          <p:spPr>
            <a:xfrm flipH="1">
              <a:off x="3743908" y="3068960"/>
              <a:ext cx="828092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4572000" y="3068960"/>
            <a:ext cx="1080120" cy="1080120"/>
            <a:chOff x="2987824" y="3068960"/>
            <a:chExt cx="1080120" cy="1080120"/>
          </a:xfrm>
        </p:grpSpPr>
        <p:grpSp>
          <p:nvGrpSpPr>
            <p:cNvPr id="16" name="组合 15"/>
            <p:cNvGrpSpPr/>
            <p:nvPr/>
          </p:nvGrpSpPr>
          <p:grpSpPr>
            <a:xfrm>
              <a:off x="3491880" y="3501008"/>
              <a:ext cx="576064" cy="648072"/>
              <a:chOff x="4283968" y="2420888"/>
              <a:chExt cx="576064" cy="648072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283968" y="2420888"/>
                <a:ext cx="576064" cy="64807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355976" y="2420888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6</a:t>
                </a:r>
                <a:endParaRPr lang="zh-CN" altLang="en-US" sz="3200" dirty="0"/>
              </a:p>
            </p:txBody>
          </p:sp>
        </p:grpSp>
        <p:cxnSp>
          <p:nvCxnSpPr>
            <p:cNvPr id="17" name="直接连接符 16"/>
            <p:cNvCxnSpPr>
              <a:stCxn id="4" idx="4"/>
              <a:endCxn id="19" idx="0"/>
            </p:cNvCxnSpPr>
            <p:nvPr/>
          </p:nvCxnSpPr>
          <p:spPr>
            <a:xfrm>
              <a:off x="2987824" y="3068960"/>
              <a:ext cx="75608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2771800" y="4149080"/>
            <a:ext cx="1008112" cy="1238293"/>
            <a:chOff x="3609137" y="2982795"/>
            <a:chExt cx="1008112" cy="1238293"/>
          </a:xfrm>
        </p:grpSpPr>
        <p:grpSp>
          <p:nvGrpSpPr>
            <p:cNvPr id="22" name="组合 21"/>
            <p:cNvGrpSpPr/>
            <p:nvPr/>
          </p:nvGrpSpPr>
          <p:grpSpPr>
            <a:xfrm>
              <a:off x="3609137" y="3573016"/>
              <a:ext cx="576064" cy="648072"/>
              <a:chOff x="4401225" y="2492896"/>
              <a:chExt cx="576064" cy="648072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401225" y="2492896"/>
                <a:ext cx="576064" cy="64807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73233" y="2492896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1</a:t>
                </a:r>
                <a:endParaRPr lang="zh-CN" altLang="en-US" sz="3200" dirty="0"/>
              </a:p>
            </p:txBody>
          </p:sp>
        </p:grpSp>
        <p:cxnSp>
          <p:nvCxnSpPr>
            <p:cNvPr id="23" name="直接连接符 22"/>
            <p:cNvCxnSpPr>
              <a:stCxn id="10" idx="4"/>
              <a:endCxn id="25" idx="0"/>
            </p:cNvCxnSpPr>
            <p:nvPr/>
          </p:nvCxnSpPr>
          <p:spPr>
            <a:xfrm flipH="1">
              <a:off x="3861165" y="2982795"/>
              <a:ext cx="756084" cy="59022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779912" y="4149080"/>
            <a:ext cx="866490" cy="1224136"/>
            <a:chOff x="3451775" y="2996952"/>
            <a:chExt cx="866490" cy="1224136"/>
          </a:xfrm>
        </p:grpSpPr>
        <p:grpSp>
          <p:nvGrpSpPr>
            <p:cNvPr id="28" name="组合 27"/>
            <p:cNvGrpSpPr/>
            <p:nvPr/>
          </p:nvGrpSpPr>
          <p:grpSpPr>
            <a:xfrm>
              <a:off x="3742201" y="3573016"/>
              <a:ext cx="576064" cy="648072"/>
              <a:chOff x="4534289" y="2492896"/>
              <a:chExt cx="576064" cy="64807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4534289" y="2492896"/>
                <a:ext cx="576064" cy="64807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89115" y="2492896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3</a:t>
                </a:r>
                <a:endParaRPr lang="zh-CN" altLang="en-US" sz="3200" dirty="0"/>
              </a:p>
            </p:txBody>
          </p:sp>
        </p:grpSp>
        <p:cxnSp>
          <p:nvCxnSpPr>
            <p:cNvPr id="29" name="直接连接符 28"/>
            <p:cNvCxnSpPr>
              <a:stCxn id="10" idx="4"/>
              <a:endCxn id="31" idx="0"/>
            </p:cNvCxnSpPr>
            <p:nvPr/>
          </p:nvCxnSpPr>
          <p:spPr>
            <a:xfrm>
              <a:off x="3451775" y="2996952"/>
              <a:ext cx="525272" cy="57606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4716016" y="4149080"/>
            <a:ext cx="648072" cy="1224136"/>
            <a:chOff x="2864759" y="3018799"/>
            <a:chExt cx="648072" cy="1224136"/>
          </a:xfrm>
        </p:grpSpPr>
        <p:grpSp>
          <p:nvGrpSpPr>
            <p:cNvPr id="39" name="组合 38"/>
            <p:cNvGrpSpPr/>
            <p:nvPr/>
          </p:nvGrpSpPr>
          <p:grpSpPr>
            <a:xfrm>
              <a:off x="2864759" y="3594863"/>
              <a:ext cx="576064" cy="648072"/>
              <a:chOff x="3656847" y="2514743"/>
              <a:chExt cx="576064" cy="648072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3656847" y="2514743"/>
                <a:ext cx="576064" cy="64807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711673" y="2514743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5</a:t>
                </a:r>
                <a:endParaRPr lang="zh-CN" altLang="en-US" sz="3200" dirty="0"/>
              </a:p>
            </p:txBody>
          </p:sp>
        </p:grpSp>
        <p:cxnSp>
          <p:nvCxnSpPr>
            <p:cNvPr id="40" name="直接连接符 39"/>
            <p:cNvCxnSpPr>
              <a:stCxn id="18" idx="4"/>
              <a:endCxn id="42" idx="0"/>
            </p:cNvCxnSpPr>
            <p:nvPr/>
          </p:nvCxnSpPr>
          <p:spPr>
            <a:xfrm flipH="1">
              <a:off x="3099605" y="3018799"/>
              <a:ext cx="413226" cy="57606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5350055" y="4141017"/>
            <a:ext cx="866490" cy="1224136"/>
            <a:chOff x="3451775" y="2996952"/>
            <a:chExt cx="866490" cy="1224136"/>
          </a:xfrm>
        </p:grpSpPr>
        <p:grpSp>
          <p:nvGrpSpPr>
            <p:cNvPr id="45" name="组合 44"/>
            <p:cNvGrpSpPr/>
            <p:nvPr/>
          </p:nvGrpSpPr>
          <p:grpSpPr>
            <a:xfrm>
              <a:off x="3742201" y="3573016"/>
              <a:ext cx="576064" cy="648072"/>
              <a:chOff x="4534289" y="2492896"/>
              <a:chExt cx="576064" cy="648072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4534289" y="2492896"/>
                <a:ext cx="576064" cy="64807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589115" y="2492896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7</a:t>
                </a:r>
                <a:endParaRPr lang="zh-CN" altLang="en-US" sz="3200" dirty="0"/>
              </a:p>
            </p:txBody>
          </p:sp>
        </p:grpSp>
        <p:cxnSp>
          <p:nvCxnSpPr>
            <p:cNvPr id="46" name="直接连接符 45"/>
            <p:cNvCxnSpPr>
              <a:endCxn id="48" idx="0"/>
            </p:cNvCxnSpPr>
            <p:nvPr/>
          </p:nvCxnSpPr>
          <p:spPr>
            <a:xfrm>
              <a:off x="3451775" y="2996952"/>
              <a:ext cx="525272" cy="57606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74364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键值</a:t>
            </a:r>
            <a:r>
              <a:rPr lang="zh-CN" altLang="en-US" dirty="0" smtClean="0"/>
              <a:t>对的情形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5927" y="2727482"/>
            <a:ext cx="5509260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764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键值对</a:t>
            </a:r>
            <a:r>
              <a:rPr lang="zh-CN" altLang="en-US" dirty="0" smtClean="0"/>
              <a:t>的插入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依次插入</a:t>
            </a:r>
            <a:r>
              <a:rPr lang="en-US" altLang="zh-CN" dirty="0" smtClean="0"/>
              <a:t>{4:a},{2:b},{6:c},{2:d},{1:a},{3:d},{5:e},{1:f}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4139952" y="2924944"/>
            <a:ext cx="1080120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4=a</a:t>
            </a:r>
            <a:endParaRPr lang="zh-CN" alt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2771800" y="3892021"/>
            <a:ext cx="1080120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2=b</a:t>
            </a:r>
            <a:endParaRPr lang="zh-CN" alt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5580112" y="3892021"/>
            <a:ext cx="1080120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6=c</a:t>
            </a:r>
            <a:endParaRPr lang="zh-CN" altLang="en-US" sz="2800" dirty="0"/>
          </a:p>
        </p:txBody>
      </p:sp>
      <p:cxnSp>
        <p:nvCxnSpPr>
          <p:cNvPr id="7" name="直接连接符 6"/>
          <p:cNvCxnSpPr>
            <a:stCxn id="2" idx="2"/>
            <a:endCxn id="43" idx="0"/>
          </p:cNvCxnSpPr>
          <p:nvPr/>
        </p:nvCxnSpPr>
        <p:spPr>
          <a:xfrm flipH="1">
            <a:off x="3311860" y="3448164"/>
            <a:ext cx="1368152" cy="44385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9" idx="0"/>
            <a:endCxn id="2" idx="2"/>
          </p:cNvCxnSpPr>
          <p:nvPr/>
        </p:nvCxnSpPr>
        <p:spPr>
          <a:xfrm flipH="1" flipV="1">
            <a:off x="4680012" y="3448164"/>
            <a:ext cx="1440160" cy="44385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1800" y="3894853"/>
            <a:ext cx="1080120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2=d</a:t>
            </a:r>
            <a:endParaRPr lang="zh-CN" alt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51029" y="4941168"/>
            <a:ext cx="1080120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1=a</a:t>
            </a:r>
            <a:endParaRPr lang="zh-CN" altLang="en-US" sz="2800" dirty="0"/>
          </a:p>
        </p:txBody>
      </p:sp>
      <p:cxnSp>
        <p:nvCxnSpPr>
          <p:cNvPr id="53" name="直接连接符 52"/>
          <p:cNvCxnSpPr>
            <a:stCxn id="52" idx="0"/>
            <a:endCxn id="51" idx="2"/>
          </p:cNvCxnSpPr>
          <p:nvPr/>
        </p:nvCxnSpPr>
        <p:spPr>
          <a:xfrm flipV="1">
            <a:off x="2291089" y="4418073"/>
            <a:ext cx="1020771" cy="5230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84684" y="4905629"/>
            <a:ext cx="1080120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3=d</a:t>
            </a:r>
            <a:endParaRPr lang="zh-CN" altLang="en-US" sz="2800" dirty="0"/>
          </a:p>
        </p:txBody>
      </p:sp>
      <p:cxnSp>
        <p:nvCxnSpPr>
          <p:cNvPr id="55" name="直接连接符 54"/>
          <p:cNvCxnSpPr>
            <a:stCxn id="54" idx="0"/>
            <a:endCxn id="51" idx="2"/>
          </p:cNvCxnSpPr>
          <p:nvPr/>
        </p:nvCxnSpPr>
        <p:spPr>
          <a:xfrm flipH="1" flipV="1">
            <a:off x="3311860" y="4418073"/>
            <a:ext cx="812884" cy="4875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45990" y="4905629"/>
            <a:ext cx="1080120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5=e</a:t>
            </a:r>
            <a:endParaRPr lang="zh-CN" altLang="en-US" sz="2800" dirty="0"/>
          </a:p>
        </p:txBody>
      </p:sp>
      <p:cxnSp>
        <p:nvCxnSpPr>
          <p:cNvPr id="57" name="直接连接符 56"/>
          <p:cNvCxnSpPr>
            <a:stCxn id="56" idx="0"/>
            <a:endCxn id="49" idx="2"/>
          </p:cNvCxnSpPr>
          <p:nvPr/>
        </p:nvCxnSpPr>
        <p:spPr>
          <a:xfrm flipV="1">
            <a:off x="5286050" y="4415241"/>
            <a:ext cx="834122" cy="4903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51029" y="4943800"/>
            <a:ext cx="1080120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1=f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61915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3" grpId="1" animBg="1"/>
      <p:bldP spid="49" grpId="0" animBg="1"/>
      <p:bldP spid="51" grpId="0" animBg="1"/>
      <p:bldP spid="52" grpId="0" animBg="1"/>
      <p:bldP spid="52" grpId="1" animBg="1"/>
      <p:bldP spid="54" grpId="0" animBg="1"/>
      <p:bldP spid="56" grpId="0" animBg="1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附加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域的插入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700808"/>
            <a:ext cx="4305300" cy="3078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1888" y="4802088"/>
            <a:ext cx="390906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93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代码实现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节点：</a:t>
            </a:r>
            <a:r>
              <a:rPr lang="en-US" altLang="zh-CN" dirty="0" err="1" smtClean="0"/>
              <a:t>AVLEntry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字典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AVLMap</a:t>
            </a:r>
            <a:endParaRPr lang="en-US" altLang="zh-CN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dirty="0">
                <a:solidFill>
                  <a:srgbClr val="000000"/>
                </a:solidFill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</a:rPr>
              <a:t>nt compare(K </a:t>
            </a:r>
            <a:r>
              <a:rPr lang="en-US" altLang="zh-CN" dirty="0" err="1" smtClean="0">
                <a:solidFill>
                  <a:srgbClr val="000000"/>
                </a:solidFill>
              </a:rPr>
              <a:t>a,K</a:t>
            </a:r>
            <a:r>
              <a:rPr lang="en-US" altLang="zh-CN" dirty="0" smtClean="0">
                <a:solidFill>
                  <a:srgbClr val="000000"/>
                </a:solidFill>
              </a:rPr>
              <a:t> b)</a:t>
            </a:r>
            <a:r>
              <a:rPr lang="zh-CN" altLang="en-US" dirty="0" smtClean="0">
                <a:solidFill>
                  <a:srgbClr val="000000"/>
                </a:solidFill>
              </a:rPr>
              <a:t>，比较关键字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</a:rPr>
              <a:t>的大小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b</a:t>
            </a:r>
            <a:r>
              <a:rPr lang="en-US" altLang="zh-CN" dirty="0" smtClean="0"/>
              <a:t>oolean isEmpty()</a:t>
            </a:r>
            <a:r>
              <a:rPr lang="zh-CN" altLang="en-US" dirty="0" smtClean="0"/>
              <a:t>，判断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是否为空</a:t>
            </a:r>
            <a:endParaRPr lang="en-US" altLang="zh-CN" dirty="0"/>
          </a:p>
          <a:p>
            <a:pPr lvl="1" eaLnBrk="1" hangingPunct="1"/>
            <a:r>
              <a:rPr lang="en-US" altLang="zh-CN" dirty="0" smtClean="0"/>
              <a:t>V put(K </a:t>
            </a:r>
            <a:r>
              <a:rPr lang="en-US" altLang="zh-CN" dirty="0" err="1" smtClean="0"/>
              <a:t>key,V</a:t>
            </a:r>
            <a:r>
              <a:rPr lang="en-US" altLang="zh-CN" dirty="0" smtClean="0"/>
              <a:t> value)</a:t>
            </a:r>
            <a:r>
              <a:rPr lang="zh-CN" altLang="en-US" dirty="0" smtClean="0"/>
              <a:t>，添加元素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96291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迭代器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LeetCode </a:t>
            </a:r>
            <a:r>
              <a:rPr lang="en-US" altLang="zh-CN" dirty="0"/>
              <a:t>173. Binary Search Tree Iterator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要点：利用中序遍历</a:t>
            </a:r>
            <a:endParaRPr lang="en-US" altLang="zh-CN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方案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</a:rPr>
              <a:t>递归添加进线性集合，迭代线性集合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方案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：非递归，使</a:t>
            </a:r>
            <a:r>
              <a:rPr lang="zh-CN" altLang="en-US" b="1" dirty="0" smtClean="0">
                <a:solidFill>
                  <a:srgbClr val="FF0000"/>
                </a:solidFill>
              </a:rPr>
              <a:t>左路径节点</a:t>
            </a:r>
            <a:r>
              <a:rPr lang="zh-CN" altLang="en-US" dirty="0" smtClean="0"/>
              <a:t>压栈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1169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中序</a:t>
            </a:r>
            <a:r>
              <a:rPr lang="zh-CN" altLang="en-US" dirty="0" smtClean="0"/>
              <a:t>遍历非递归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2466986" y="1700808"/>
            <a:ext cx="792088" cy="792088"/>
            <a:chOff x="2195736" y="1916832"/>
            <a:chExt cx="792088" cy="792088"/>
          </a:xfrm>
        </p:grpSpPr>
        <p:sp>
          <p:nvSpPr>
            <p:cNvPr id="2" name="椭圆 1"/>
            <p:cNvSpPr/>
            <p:nvPr/>
          </p:nvSpPr>
          <p:spPr>
            <a:xfrm>
              <a:off x="2195736" y="1916832"/>
              <a:ext cx="792088" cy="79208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39752" y="1989710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5</a:t>
              </a:r>
              <a:endParaRPr lang="zh-CN" altLang="en-US" sz="36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31640" y="2924944"/>
            <a:ext cx="792088" cy="792088"/>
            <a:chOff x="2195736" y="1916832"/>
            <a:chExt cx="792088" cy="792088"/>
          </a:xfrm>
        </p:grpSpPr>
        <p:sp>
          <p:nvSpPr>
            <p:cNvPr id="8" name="椭圆 7"/>
            <p:cNvSpPr/>
            <p:nvPr/>
          </p:nvSpPr>
          <p:spPr>
            <a:xfrm>
              <a:off x="2195736" y="1916832"/>
              <a:ext cx="792088" cy="79208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39752" y="1989710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2</a:t>
              </a:r>
              <a:endParaRPr lang="zh-CN" altLang="en-US" sz="36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39552" y="3969930"/>
            <a:ext cx="792088" cy="792088"/>
            <a:chOff x="2195736" y="1916832"/>
            <a:chExt cx="792088" cy="792088"/>
          </a:xfrm>
        </p:grpSpPr>
        <p:sp>
          <p:nvSpPr>
            <p:cNvPr id="11" name="椭圆 10"/>
            <p:cNvSpPr/>
            <p:nvPr/>
          </p:nvSpPr>
          <p:spPr>
            <a:xfrm>
              <a:off x="2195736" y="1916832"/>
              <a:ext cx="792088" cy="79208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39752" y="1989710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1</a:t>
              </a:r>
              <a:endParaRPr lang="zh-CN" altLang="en-US" sz="36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047930" y="4001898"/>
            <a:ext cx="792088" cy="792088"/>
            <a:chOff x="2195736" y="1916832"/>
            <a:chExt cx="792088" cy="792088"/>
          </a:xfrm>
        </p:grpSpPr>
        <p:sp>
          <p:nvSpPr>
            <p:cNvPr id="18" name="椭圆 17"/>
            <p:cNvSpPr/>
            <p:nvPr/>
          </p:nvSpPr>
          <p:spPr>
            <a:xfrm>
              <a:off x="2195736" y="1916832"/>
              <a:ext cx="792088" cy="79208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39752" y="1989710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4</a:t>
              </a:r>
              <a:endParaRPr lang="zh-CN" altLang="en-US" sz="36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307188" y="5122928"/>
            <a:ext cx="792088" cy="792088"/>
            <a:chOff x="2195736" y="1916832"/>
            <a:chExt cx="792088" cy="792088"/>
          </a:xfrm>
        </p:grpSpPr>
        <p:sp>
          <p:nvSpPr>
            <p:cNvPr id="21" name="椭圆 20"/>
            <p:cNvSpPr/>
            <p:nvPr/>
          </p:nvSpPr>
          <p:spPr>
            <a:xfrm>
              <a:off x="2195736" y="1916832"/>
              <a:ext cx="792088" cy="79208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39752" y="1989710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3</a:t>
              </a:r>
              <a:endParaRPr lang="zh-CN" altLang="en-US" sz="36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63888" y="2852065"/>
            <a:ext cx="792088" cy="792088"/>
            <a:chOff x="2195736" y="1916832"/>
            <a:chExt cx="792088" cy="792088"/>
          </a:xfrm>
        </p:grpSpPr>
        <p:sp>
          <p:nvSpPr>
            <p:cNvPr id="24" name="椭圆 23"/>
            <p:cNvSpPr/>
            <p:nvPr/>
          </p:nvSpPr>
          <p:spPr>
            <a:xfrm>
              <a:off x="2195736" y="1916832"/>
              <a:ext cx="792088" cy="79208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39752" y="1989710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6</a:t>
              </a:r>
              <a:endParaRPr lang="zh-CN" altLang="en-US" sz="3600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355976" y="3929019"/>
            <a:ext cx="792088" cy="792088"/>
            <a:chOff x="2195736" y="1916832"/>
            <a:chExt cx="792088" cy="792088"/>
          </a:xfrm>
        </p:grpSpPr>
        <p:sp>
          <p:nvSpPr>
            <p:cNvPr id="31" name="椭圆 30"/>
            <p:cNvSpPr/>
            <p:nvPr/>
          </p:nvSpPr>
          <p:spPr>
            <a:xfrm>
              <a:off x="2195736" y="1916832"/>
              <a:ext cx="792088" cy="79208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39752" y="1989710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7</a:t>
              </a:r>
              <a:endParaRPr lang="zh-CN" altLang="en-US" sz="3600" dirty="0"/>
            </a:p>
          </p:txBody>
        </p:sp>
      </p:grpSp>
      <p:cxnSp>
        <p:nvCxnSpPr>
          <p:cNvPr id="6" name="直接连接符 5"/>
          <p:cNvCxnSpPr>
            <a:endCxn id="8" idx="0"/>
          </p:cNvCxnSpPr>
          <p:nvPr/>
        </p:nvCxnSpPr>
        <p:spPr>
          <a:xfrm flipH="1">
            <a:off x="1727684" y="2492896"/>
            <a:ext cx="1112334" cy="4320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4" idx="0"/>
          </p:cNvCxnSpPr>
          <p:nvPr/>
        </p:nvCxnSpPr>
        <p:spPr>
          <a:xfrm flipH="1" flipV="1">
            <a:off x="2840018" y="2500916"/>
            <a:ext cx="1119914" cy="3511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1" idx="0"/>
          </p:cNvCxnSpPr>
          <p:nvPr/>
        </p:nvCxnSpPr>
        <p:spPr>
          <a:xfrm flipV="1">
            <a:off x="935596" y="3723628"/>
            <a:ext cx="696393" cy="2463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8" idx="4"/>
            <a:endCxn id="18" idx="0"/>
          </p:cNvCxnSpPr>
          <p:nvPr/>
        </p:nvCxnSpPr>
        <p:spPr>
          <a:xfrm>
            <a:off x="1727684" y="3717032"/>
            <a:ext cx="716290" cy="2848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4" idx="4"/>
            <a:endCxn id="31" idx="0"/>
          </p:cNvCxnSpPr>
          <p:nvPr/>
        </p:nvCxnSpPr>
        <p:spPr>
          <a:xfrm>
            <a:off x="3959932" y="3644153"/>
            <a:ext cx="792088" cy="2848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8" idx="4"/>
            <a:endCxn id="21" idx="0"/>
          </p:cNvCxnSpPr>
          <p:nvPr/>
        </p:nvCxnSpPr>
        <p:spPr>
          <a:xfrm flipH="1">
            <a:off x="1703232" y="4793986"/>
            <a:ext cx="740742" cy="328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092280" y="1916833"/>
            <a:ext cx="864096" cy="399818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272300" y="5122928"/>
            <a:ext cx="504056" cy="584775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7272300" y="4428719"/>
            <a:ext cx="504056" cy="584775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7287241" y="3859465"/>
            <a:ext cx="504056" cy="584775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7287241" y="3356553"/>
            <a:ext cx="504056" cy="584775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7287241" y="2785894"/>
            <a:ext cx="504056" cy="584775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7287241" y="2327425"/>
            <a:ext cx="504056" cy="584775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7287241" y="1916833"/>
            <a:ext cx="504056" cy="584775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70294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10731E-6 L -0.53715 0.2095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58" y="104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9.15819E-7 L -0.46441 0.126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29" y="6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61795E-6 L -0.4033 0.3552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74" y="177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35893E-6 L -0.32448 0.272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33" y="13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1397E-6 L -0.25972 0.004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8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933E-6 L -0.19063 0.4220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210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87697E-6 L -0.1276 0.492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9" y="2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迭代器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AVLIterator</a:t>
            </a:r>
            <a:endParaRPr lang="en-US" altLang="zh-CN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属性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，存储</a:t>
            </a:r>
            <a:r>
              <a:rPr lang="en-US" altLang="zh-CN" dirty="0" smtClean="0"/>
              <a:t>BST</a:t>
            </a:r>
            <a:r>
              <a:rPr lang="zh-CN" altLang="en-US" dirty="0"/>
              <a:t>的</a:t>
            </a:r>
            <a:r>
              <a:rPr lang="zh-CN" altLang="en-US" dirty="0" smtClean="0"/>
              <a:t>节点</a:t>
            </a:r>
            <a:endParaRPr lang="en-US" altLang="zh-CN" dirty="0"/>
          </a:p>
          <a:p>
            <a:pPr lvl="1" eaLnBrk="1" hangingPunct="1"/>
            <a:r>
              <a:rPr lang="en-US" altLang="zh-CN" dirty="0" err="1" smtClean="0"/>
              <a:t>hasNext</a:t>
            </a:r>
            <a:r>
              <a:rPr lang="zh-CN" altLang="en-US" dirty="0" smtClean="0"/>
              <a:t>，是否还有下一个节点</a:t>
            </a:r>
            <a:endParaRPr lang="en-US" altLang="zh-CN" dirty="0" smtClean="0"/>
          </a:p>
          <a:p>
            <a:pPr lvl="1" eaLnBrk="1" hangingPunct="1"/>
            <a:r>
              <a:rPr lang="en-US" altLang="zh-CN" dirty="0"/>
              <a:t>n</a:t>
            </a:r>
            <a:r>
              <a:rPr lang="en-US" altLang="zh-CN" dirty="0" smtClean="0"/>
              <a:t>ext</a:t>
            </a:r>
            <a:r>
              <a:rPr lang="zh-CN" altLang="en-US" dirty="0" smtClean="0"/>
              <a:t>，下一个节点的值</a:t>
            </a:r>
            <a:endParaRPr lang="en-US" altLang="zh-CN" dirty="0" smtClean="0"/>
          </a:p>
          <a:p>
            <a:pPr lvl="1" eaLnBrk="1" hangingPunct="1"/>
            <a:r>
              <a:rPr lang="en-US" altLang="zh-CN" dirty="0"/>
              <a:t>r</a:t>
            </a:r>
            <a:r>
              <a:rPr lang="en-US" altLang="zh-CN" dirty="0" smtClean="0"/>
              <a:t>emove</a:t>
            </a:r>
            <a:r>
              <a:rPr lang="zh-CN" altLang="en-US" dirty="0" smtClean="0"/>
              <a:t>，线程安全问题，暂时略过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621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隐含性质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任意一颗以黑色节点为根的子树也必定是一颗红黑树</a:t>
            </a:r>
            <a:r>
              <a:rPr lang="en-US" altLang="zh-CN" dirty="0"/>
              <a:t>(</a:t>
            </a:r>
            <a:r>
              <a:rPr lang="zh-CN" altLang="en-US" dirty="0"/>
              <a:t>递归定义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zh-CN" altLang="en-US" dirty="0"/>
              <a:t>左</a:t>
            </a:r>
            <a:r>
              <a:rPr lang="en-US" altLang="zh-CN" dirty="0"/>
              <a:t>(</a:t>
            </a:r>
            <a:r>
              <a:rPr lang="zh-CN" altLang="en-US" dirty="0"/>
              <a:t>右</a:t>
            </a:r>
            <a:r>
              <a:rPr lang="en-US" altLang="zh-CN" dirty="0"/>
              <a:t>)</a:t>
            </a:r>
            <a:r>
              <a:rPr lang="zh-CN" altLang="en-US" dirty="0"/>
              <a:t>子树的高度最多是右</a:t>
            </a:r>
            <a:r>
              <a:rPr lang="en-US" altLang="zh-CN" dirty="0"/>
              <a:t>(</a:t>
            </a:r>
            <a:r>
              <a:rPr lang="zh-CN" altLang="en-US" dirty="0"/>
              <a:t>左</a:t>
            </a:r>
            <a:r>
              <a:rPr lang="en-US" altLang="zh-CN" dirty="0"/>
              <a:t>)</a:t>
            </a:r>
            <a:r>
              <a:rPr lang="zh-CN" altLang="en-US" dirty="0"/>
              <a:t>子树的两倍，即：若</a:t>
            </a:r>
            <a:r>
              <a:rPr lang="en-US" altLang="zh-CN" dirty="0"/>
              <a:t>H(left)&gt;H(right)</a:t>
            </a:r>
            <a:r>
              <a:rPr lang="zh-CN" altLang="en-US" dirty="0"/>
              <a:t>，则 </a:t>
            </a:r>
            <a:r>
              <a:rPr lang="en-US" altLang="zh-CN" dirty="0"/>
              <a:t>H(left)&lt;=2*H(right)+1</a:t>
            </a:r>
          </a:p>
          <a:p>
            <a:r>
              <a:rPr lang="en-US" altLang="zh-CN" sz="3200" dirty="0" smtClean="0"/>
              <a:t>……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3203848" y="4560759"/>
            <a:ext cx="489654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9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什么</a:t>
            </a:r>
            <a:r>
              <a:rPr lang="zh-CN" altLang="en-US" sz="9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鬼？</a:t>
            </a:r>
            <a:endParaRPr lang="zh-CN" altLang="en-US" sz="9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438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插入、迭代器的测试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输出是否正确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借助</a:t>
            </a:r>
            <a:r>
              <a:rPr lang="en-US" altLang="zh-CN" dirty="0" smtClean="0"/>
              <a:t>Assert</a:t>
            </a:r>
            <a:r>
              <a:rPr lang="zh-CN" altLang="en-US" dirty="0" smtClean="0"/>
              <a:t>函数，与</a:t>
            </a:r>
            <a:r>
              <a:rPr lang="en-US" altLang="zh-CN" dirty="0" smtClean="0"/>
              <a:t>JDK</a:t>
            </a:r>
            <a:r>
              <a:rPr lang="zh-CN" altLang="en-US" dirty="0" smtClean="0"/>
              <a:t>进行对比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31997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查找原理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查找与插入类似，假设查找关键字</a:t>
            </a:r>
            <a:r>
              <a:rPr lang="en-US" altLang="zh-CN" dirty="0" smtClean="0"/>
              <a:t>key</a:t>
            </a:r>
          </a:p>
          <a:p>
            <a:pPr lvl="1" eaLnBrk="1" hangingPunct="1">
              <a:buClr>
                <a:srgbClr val="CC0000"/>
              </a:buClr>
            </a:pPr>
            <a:r>
              <a:rPr lang="zh-CN" altLang="en-US" dirty="0"/>
              <a:t>若根结点的关键字值</a:t>
            </a:r>
            <a:r>
              <a:rPr lang="zh-CN" altLang="en-US" dirty="0" smtClean="0"/>
              <a:t>等于</a:t>
            </a:r>
            <a:r>
              <a:rPr lang="en-US" altLang="zh-CN" dirty="0"/>
              <a:t>key</a:t>
            </a:r>
            <a:r>
              <a:rPr lang="zh-CN" altLang="en-US" dirty="0" smtClean="0"/>
              <a:t>，成功</a:t>
            </a:r>
            <a:endParaRPr lang="zh-CN" altLang="en-US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dirty="0" smtClean="0"/>
              <a:t>若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小于</a:t>
            </a:r>
            <a:r>
              <a:rPr lang="zh-CN" altLang="en-US" dirty="0"/>
              <a:t>根结点</a:t>
            </a:r>
            <a:r>
              <a:rPr lang="zh-CN" altLang="en-US" dirty="0" smtClean="0"/>
              <a:t>的</a:t>
            </a:r>
            <a:r>
              <a:rPr lang="zh-CN" altLang="en-US" dirty="0"/>
              <a:t>关键字</a:t>
            </a:r>
            <a:r>
              <a:rPr lang="zh-CN" altLang="en-US" dirty="0" smtClean="0"/>
              <a:t>，递归查找左</a:t>
            </a:r>
            <a:r>
              <a:rPr lang="zh-CN" altLang="en-US" dirty="0"/>
              <a:t>子</a:t>
            </a:r>
            <a:r>
              <a:rPr lang="zh-CN" altLang="en-US" dirty="0" smtClean="0"/>
              <a:t>树</a:t>
            </a:r>
            <a:endParaRPr lang="zh-CN" altLang="en-US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dirty="0" smtClean="0"/>
              <a:t>若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大于</a:t>
            </a:r>
            <a:r>
              <a:rPr lang="zh-CN" altLang="en-US" dirty="0"/>
              <a:t>根结点的</a:t>
            </a:r>
            <a:r>
              <a:rPr lang="zh-CN" altLang="en-US" dirty="0" smtClean="0"/>
              <a:t>关键字，</a:t>
            </a:r>
            <a:r>
              <a:rPr lang="zh-CN" altLang="en-US" dirty="0"/>
              <a:t>递归</a:t>
            </a:r>
            <a:r>
              <a:rPr lang="zh-CN" altLang="en-US" dirty="0" smtClean="0"/>
              <a:t>查找右</a:t>
            </a:r>
            <a:r>
              <a:rPr lang="zh-CN" altLang="en-US" dirty="0"/>
              <a:t>子</a:t>
            </a:r>
            <a:r>
              <a:rPr lang="zh-CN" altLang="en-US" dirty="0" smtClean="0"/>
              <a:t>树</a:t>
            </a:r>
            <a:endParaRPr lang="zh-CN" altLang="en-US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dirty="0"/>
              <a:t>若子</a:t>
            </a:r>
            <a:r>
              <a:rPr lang="zh-CN" altLang="en-US" dirty="0" smtClean="0"/>
              <a:t>树为</a:t>
            </a:r>
            <a:r>
              <a:rPr lang="zh-CN" altLang="en-US" dirty="0"/>
              <a:t>空，查找不</a:t>
            </a:r>
            <a:r>
              <a:rPr lang="zh-CN" altLang="en-US" dirty="0" smtClean="0"/>
              <a:t>成功</a:t>
            </a:r>
            <a:endParaRPr lang="en-US" altLang="zh-CN" dirty="0"/>
          </a:p>
          <a:p>
            <a:pPr lvl="0" eaLnBrk="1" hangingPunct="1">
              <a:buClr>
                <a:srgbClr val="CC0000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参考 </a:t>
            </a:r>
            <a:r>
              <a:rPr lang="en-US" altLang="zh-CN" dirty="0" err="1" smtClean="0">
                <a:solidFill>
                  <a:srgbClr val="000000"/>
                </a:solidFill>
              </a:rPr>
              <a:t>getEntryUsingComparator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方法</a:t>
            </a:r>
            <a:endParaRPr lang="en-US" altLang="zh-CN" dirty="0">
              <a:solidFill>
                <a:srgbClr val="000000"/>
              </a:solidFill>
            </a:endParaRPr>
          </a:p>
          <a:p>
            <a:pPr marL="471487" lvl="1" indent="0" eaLnBrk="1" hangingPunct="1">
              <a:buClr>
                <a:srgbClr val="CC0000"/>
              </a:buCl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664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查找的</a:t>
            </a:r>
            <a:r>
              <a:rPr lang="en-US" altLang="zh-CN" dirty="0" smtClean="0"/>
              <a:t>JDK</a:t>
            </a:r>
            <a:r>
              <a:rPr lang="zh-CN" altLang="en-US" dirty="0"/>
              <a:t>源码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71487" lvl="1" indent="0" eaLnBrk="1" hangingPunct="1">
              <a:buClr>
                <a:srgbClr val="CC0000"/>
              </a:buClr>
              <a:buNone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3688" y="2060848"/>
            <a:ext cx="6160770" cy="34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7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查找的代码实现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800" dirty="0" smtClean="0"/>
              <a:t>模拟</a:t>
            </a:r>
            <a:r>
              <a:rPr lang="en-US" altLang="zh-CN" sz="2800" dirty="0" smtClean="0"/>
              <a:t>TreeMap</a:t>
            </a:r>
            <a:r>
              <a:rPr lang="zh-CN" altLang="en-US" sz="2800" dirty="0" smtClean="0"/>
              <a:t>的代码结构，实现以下方法</a:t>
            </a:r>
            <a:r>
              <a:rPr lang="zh-CN" altLang="en-US" sz="2600" dirty="0" smtClean="0"/>
              <a:t>：</a:t>
            </a:r>
            <a:endParaRPr lang="en-US" altLang="zh-CN" sz="2600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 smtClean="0"/>
              <a:t>AVLEntry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getEntry</a:t>
            </a:r>
            <a:r>
              <a:rPr lang="en-US" altLang="zh-CN" sz="2400" dirty="0" smtClean="0"/>
              <a:t>(K key): </a:t>
            </a:r>
            <a:r>
              <a:rPr lang="zh-CN" altLang="en-US" sz="2400" dirty="0" smtClean="0"/>
              <a:t>私有方法，主要查找逻辑</a:t>
            </a:r>
            <a:endParaRPr lang="zh-CN" altLang="en-US" sz="2400" dirty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/>
              <a:t>boolean </a:t>
            </a:r>
            <a:r>
              <a:rPr lang="en-US" altLang="zh-CN" sz="2400" dirty="0" err="1"/>
              <a:t>containsKey</a:t>
            </a:r>
            <a:r>
              <a:rPr lang="en-US" altLang="zh-CN" sz="2400" dirty="0"/>
              <a:t>(K key): </a:t>
            </a:r>
            <a:r>
              <a:rPr lang="zh-CN" altLang="en-US" sz="2400" dirty="0"/>
              <a:t>是否能找到关键字</a:t>
            </a:r>
            <a:r>
              <a:rPr lang="en-US" altLang="zh-CN" sz="2400" dirty="0"/>
              <a:t>key</a:t>
            </a:r>
            <a:endParaRPr lang="zh-CN" altLang="en-US" sz="2400" dirty="0"/>
          </a:p>
          <a:p>
            <a:pPr lvl="1" eaLnBrk="1" hangingPunct="1">
              <a:buClr>
                <a:srgbClr val="CC0000"/>
              </a:buClr>
            </a:pPr>
            <a:r>
              <a:rPr lang="en-US" altLang="zh-CN" dirty="0" smtClean="0"/>
              <a:t>V get(K key): </a:t>
            </a:r>
            <a:r>
              <a:rPr lang="zh-CN" altLang="en-US" dirty="0" smtClean="0"/>
              <a:t>根据关键字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，返回相应的</a:t>
            </a:r>
            <a:r>
              <a:rPr lang="en-US" altLang="zh-CN" dirty="0" smtClean="0"/>
              <a:t>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208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查找</a:t>
            </a:r>
            <a:r>
              <a:rPr lang="en-US" altLang="zh-CN" dirty="0" smtClean="0"/>
              <a:t>value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800" dirty="0" smtClean="0"/>
              <a:t>需要遍历整个树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/>
              <a:t>任意选择先、中、后、层某一种算法</a:t>
            </a:r>
            <a:r>
              <a:rPr lang="zh-CN" altLang="en-US" sz="2400" dirty="0"/>
              <a:t>框架</a:t>
            </a: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/>
              <a:t>借助于迭代器</a:t>
            </a:r>
            <a:endParaRPr lang="en-US" altLang="zh-CN" sz="2400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/>
              <a:t>O(N)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3483" y="3284982"/>
            <a:ext cx="5027771" cy="27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5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查找</a:t>
            </a:r>
            <a:r>
              <a:rPr lang="zh-CN" altLang="en-US" dirty="0" smtClean="0"/>
              <a:t>的测试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输出是否正确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借助</a:t>
            </a:r>
            <a:r>
              <a:rPr lang="en-US" altLang="zh-CN" dirty="0" smtClean="0"/>
              <a:t>Assert</a:t>
            </a:r>
            <a:r>
              <a:rPr lang="zh-CN" altLang="en-US" dirty="0" smtClean="0"/>
              <a:t>函数，与</a:t>
            </a:r>
            <a:r>
              <a:rPr lang="en-US" altLang="zh-CN" dirty="0" smtClean="0"/>
              <a:t>JDK</a:t>
            </a:r>
            <a:r>
              <a:rPr lang="zh-CN" altLang="en-US" dirty="0" smtClean="0"/>
              <a:t>进行对比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80391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</a:t>
            </a:r>
            <a:r>
              <a:rPr lang="zh-CN" altLang="en-US" dirty="0" smtClean="0"/>
              <a:t>试题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寻找最小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最大</a:t>
            </a:r>
            <a:r>
              <a:rPr lang="en-US" altLang="zh-CN" dirty="0"/>
              <a:t>)</a:t>
            </a:r>
            <a:r>
              <a:rPr lang="zh-CN" altLang="en-US" dirty="0" smtClean="0"/>
              <a:t>节点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给定</a:t>
            </a:r>
            <a:r>
              <a:rPr lang="en-US" altLang="zh-CN" dirty="0" smtClean="0"/>
              <a:t>BST</a:t>
            </a:r>
            <a:r>
              <a:rPr lang="zh-CN" altLang="en-US" dirty="0" smtClean="0"/>
              <a:t>的根节点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，如何寻找最小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最大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169850" y="2400235"/>
            <a:ext cx="4147660" cy="3792787"/>
            <a:chOff x="2051720" y="2239128"/>
            <a:chExt cx="4608512" cy="4214208"/>
          </a:xfrm>
        </p:grpSpPr>
        <p:grpSp>
          <p:nvGrpSpPr>
            <p:cNvPr id="4" name="组合 3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5</a:t>
                </a:r>
                <a:endParaRPr lang="zh-CN" altLang="en-US" sz="3600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2</a:t>
                </a:r>
                <a:endParaRPr lang="zh-CN" altLang="en-US" sz="36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1</a:t>
                </a:r>
                <a:endParaRPr lang="zh-CN" altLang="en-US" sz="3600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560098" y="4540218"/>
              <a:ext cx="792088" cy="792088"/>
              <a:chOff x="2195736" y="1916832"/>
              <a:chExt cx="792088" cy="792088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4</a:t>
                </a:r>
                <a:endParaRPr lang="zh-CN" altLang="en-US" sz="3600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819356" y="5661248"/>
              <a:ext cx="792088" cy="792088"/>
              <a:chOff x="2195736" y="1916832"/>
              <a:chExt cx="792088" cy="792088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3</a:t>
                </a:r>
                <a:endParaRPr lang="zh-CN" altLang="en-US" sz="3600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5076056" y="3390385"/>
              <a:ext cx="792088" cy="792088"/>
              <a:chOff x="2195736" y="1916832"/>
              <a:chExt cx="792088" cy="792088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6</a:t>
                </a:r>
                <a:endParaRPr lang="zh-CN" altLang="en-US" sz="3600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7</a:t>
                </a:r>
                <a:endParaRPr lang="zh-CN" altLang="en-US" sz="3600" dirty="0"/>
              </a:p>
            </p:txBody>
          </p:sp>
        </p:grpSp>
        <p:cxnSp>
          <p:nvCxnSpPr>
            <p:cNvPr id="25" name="直接连接符 24"/>
            <p:cNvCxnSpPr>
              <a:endCxn id="8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0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1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8" idx="4"/>
              <a:endCxn id="14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0" idx="4"/>
              <a:endCxn id="23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4" idx="4"/>
              <a:endCxn id="17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0054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寻找最小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最大</a:t>
            </a:r>
            <a:r>
              <a:rPr lang="en-US" altLang="zh-CN" dirty="0"/>
              <a:t>)</a:t>
            </a:r>
            <a:r>
              <a:rPr lang="zh-CN" altLang="en-US" dirty="0" smtClean="0"/>
              <a:t>节点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JDK</a:t>
            </a:r>
            <a:r>
              <a:rPr lang="zh-CN" altLang="en-US" dirty="0" smtClean="0"/>
              <a:t>源码中的</a:t>
            </a:r>
            <a:r>
              <a:rPr lang="en-US" altLang="zh-CN" dirty="0" err="1" smtClean="0"/>
              <a:t>getFirstEntry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getLastEntry</a:t>
            </a:r>
            <a:r>
              <a:rPr lang="zh-CN" altLang="en-US" dirty="0" smtClean="0"/>
              <a:t>给出了完美解答</a:t>
            </a:r>
            <a:r>
              <a:rPr lang="zh-CN" altLang="en-US" dirty="0"/>
              <a:t>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9856" y="2852936"/>
            <a:ext cx="4830128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03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BST</a:t>
            </a:r>
            <a:r>
              <a:rPr lang="zh-CN" altLang="en-US" dirty="0" smtClean="0"/>
              <a:t>的删除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假设</a:t>
            </a:r>
            <a:r>
              <a:rPr lang="zh-CN" altLang="en-US" dirty="0" smtClean="0"/>
              <a:t>删除节点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，其父节点为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，分如下</a:t>
            </a:r>
            <a:r>
              <a:rPr lang="en-US" altLang="zh-CN" dirty="0" smtClean="0"/>
              <a:t>3</a:t>
            </a:r>
            <a:r>
              <a:rPr lang="zh-CN" altLang="en-US" dirty="0"/>
              <a:t>种</a:t>
            </a:r>
            <a:r>
              <a:rPr lang="zh-CN" altLang="en-US" dirty="0" smtClean="0"/>
              <a:t>情况进行讨论：</a:t>
            </a:r>
            <a:endParaRPr lang="en-US" altLang="zh-CN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/>
              <a:t>p</a:t>
            </a:r>
            <a:r>
              <a:rPr lang="zh-CN" altLang="en-US" sz="2400" dirty="0" smtClean="0"/>
              <a:t>是叶子节点，直接删除</a:t>
            </a:r>
            <a:endParaRPr lang="zh-CN" altLang="en-US" sz="2400" dirty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/>
              <a:t>p</a:t>
            </a:r>
            <a:r>
              <a:rPr lang="zh-CN" altLang="en-US" sz="2400" dirty="0" smtClean="0"/>
              <a:t>只有左子树</a:t>
            </a:r>
            <a:r>
              <a:rPr lang="en-US" altLang="zh-CN" sz="2400" dirty="0" smtClean="0"/>
              <a:t>left(</a:t>
            </a:r>
            <a:r>
              <a:rPr lang="zh-CN" altLang="en-US" sz="2400" dirty="0" smtClean="0"/>
              <a:t>或右子树</a:t>
            </a:r>
            <a:r>
              <a:rPr lang="en-US" altLang="zh-CN" sz="2400" dirty="0" smtClean="0"/>
              <a:t>right)</a:t>
            </a:r>
            <a:r>
              <a:rPr lang="zh-CN" altLang="en-US" sz="2400" dirty="0" smtClean="0"/>
              <a:t>，直接用</a:t>
            </a:r>
            <a:r>
              <a:rPr lang="en-US" altLang="zh-CN" sz="2400" dirty="0" err="1" smtClean="0"/>
              <a:t>p.left</a:t>
            </a:r>
            <a:r>
              <a:rPr lang="zh-CN" altLang="en-US" sz="2400" dirty="0" smtClean="0"/>
              <a:t>替换</a:t>
            </a:r>
            <a:r>
              <a:rPr lang="en-US" altLang="zh-CN" sz="2400" dirty="0" smtClean="0"/>
              <a:t>p</a:t>
            </a:r>
            <a:endParaRPr lang="zh-CN" altLang="en-US" sz="2400" dirty="0"/>
          </a:p>
          <a:p>
            <a:pPr lvl="1" eaLnBrk="1" hangingPunct="1">
              <a:buClr>
                <a:srgbClr val="CC0000"/>
              </a:buClr>
            </a:pPr>
            <a:r>
              <a:rPr lang="en-US" altLang="zh-CN" dirty="0" smtClean="0"/>
              <a:t>p</a:t>
            </a:r>
            <a:r>
              <a:rPr lang="zh-CN" altLang="en-US" dirty="0" smtClean="0"/>
              <a:t>既有左子树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，又有右子树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，找到右子树的最小节点</a:t>
            </a:r>
            <a:r>
              <a:rPr lang="en-US" altLang="zh-CN" dirty="0" err="1" smtClean="0"/>
              <a:t>rightMin</a:t>
            </a:r>
            <a:r>
              <a:rPr lang="en-US" altLang="zh-CN" dirty="0" smtClean="0"/>
              <a:t>(</a:t>
            </a:r>
            <a:r>
              <a:rPr lang="zh-CN" altLang="en-US" dirty="0"/>
              <a:t>需要借助于</a:t>
            </a:r>
            <a:r>
              <a:rPr lang="en-US" altLang="zh-CN" dirty="0" err="1" smtClean="0"/>
              <a:t>getFirstEntry</a:t>
            </a:r>
            <a:r>
              <a:rPr lang="zh-CN" altLang="en-US" dirty="0" smtClean="0"/>
              <a:t>，或找到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的最大节点</a:t>
            </a:r>
            <a:r>
              <a:rPr lang="en-US" altLang="zh-CN" dirty="0" err="1" smtClean="0"/>
              <a:t>leftMax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，用</a:t>
            </a:r>
            <a:r>
              <a:rPr lang="en-US" altLang="zh-CN" dirty="0" err="1" smtClean="0"/>
              <a:t>rightMin</a:t>
            </a:r>
            <a:r>
              <a:rPr lang="zh-CN" altLang="en-US" dirty="0" smtClean="0"/>
              <a:t>的值替换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的值，再根据以上两种情况删除</a:t>
            </a:r>
            <a:r>
              <a:rPr lang="en-US" altLang="zh-CN" dirty="0" err="1" smtClean="0"/>
              <a:t>rightMin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5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BST</a:t>
            </a:r>
            <a:r>
              <a:rPr lang="zh-CN" altLang="en-US" dirty="0" smtClean="0"/>
              <a:t>的删除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 smtClean="0"/>
              <a:t>1</a:t>
            </a:r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603990" y="2489582"/>
            <a:ext cx="3732894" cy="3413508"/>
            <a:chOff x="2051720" y="2239128"/>
            <a:chExt cx="4608512" cy="4214208"/>
          </a:xfrm>
        </p:grpSpPr>
        <p:grpSp>
          <p:nvGrpSpPr>
            <p:cNvPr id="5" name="组合 4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5</a:t>
                </a:r>
                <a:endParaRPr lang="zh-CN" altLang="en-US" sz="3600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2</a:t>
                </a:r>
                <a:endParaRPr lang="zh-CN" altLang="en-US" sz="3600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1</a:t>
                </a:r>
                <a:endParaRPr lang="zh-CN" altLang="en-US" sz="3600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560098" y="4540218"/>
              <a:ext cx="792088" cy="792088"/>
              <a:chOff x="2195736" y="1916832"/>
              <a:chExt cx="792088" cy="792088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4</a:t>
                </a:r>
                <a:endParaRPr lang="zh-CN" altLang="en-US" sz="3600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819356" y="5661248"/>
              <a:ext cx="792088" cy="792088"/>
              <a:chOff x="2195736" y="1916832"/>
              <a:chExt cx="792088" cy="792088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3</a:t>
                </a:r>
                <a:endParaRPr lang="zh-CN" altLang="en-US" sz="36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076056" y="3390385"/>
              <a:ext cx="792088" cy="792088"/>
              <a:chOff x="2195736" y="1916832"/>
              <a:chExt cx="792088" cy="792088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6</a:t>
                </a:r>
                <a:endParaRPr lang="zh-CN" altLang="en-US" sz="36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7</a:t>
                </a:r>
                <a:endParaRPr lang="zh-CN" altLang="en-US" sz="3600" dirty="0"/>
              </a:p>
            </p:txBody>
          </p:sp>
        </p:grpSp>
        <p:cxnSp>
          <p:nvCxnSpPr>
            <p:cNvPr id="12" name="直接连接符 11"/>
            <p:cNvCxnSpPr>
              <a:endCxn id="28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0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6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28" idx="4"/>
              <a:endCxn id="24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20" idx="4"/>
              <a:endCxn id="18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4" idx="4"/>
              <a:endCxn id="22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5093262" y="2430550"/>
            <a:ext cx="3111109" cy="3413508"/>
            <a:chOff x="2819356" y="2239128"/>
            <a:chExt cx="3840876" cy="4214208"/>
          </a:xfrm>
        </p:grpSpPr>
        <p:grpSp>
          <p:nvGrpSpPr>
            <p:cNvPr id="33" name="组合 32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5</a:t>
                </a:r>
                <a:endParaRPr lang="zh-CN" altLang="en-US" sz="36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2</a:t>
                </a:r>
                <a:endParaRPr lang="zh-CN" altLang="en-US" sz="3600" dirty="0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560098" y="4540218"/>
              <a:ext cx="792088" cy="792088"/>
              <a:chOff x="2195736" y="1916832"/>
              <a:chExt cx="792088" cy="792088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4</a:t>
                </a:r>
                <a:endParaRPr lang="zh-CN" altLang="en-US" sz="3600" dirty="0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819356" y="5661248"/>
              <a:ext cx="792088" cy="792088"/>
              <a:chOff x="2195736" y="1916832"/>
              <a:chExt cx="792088" cy="792088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3</a:t>
                </a:r>
                <a:endParaRPr lang="zh-CN" altLang="en-US" sz="3600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5076056" y="3390385"/>
              <a:ext cx="792088" cy="792088"/>
              <a:chOff x="2195736" y="1916832"/>
              <a:chExt cx="792088" cy="792088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6</a:t>
                </a:r>
                <a:endParaRPr lang="zh-CN" altLang="en-US" sz="3600" dirty="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7</a:t>
                </a:r>
                <a:endParaRPr lang="zh-CN" altLang="en-US" sz="3600" dirty="0"/>
              </a:p>
            </p:txBody>
          </p:sp>
        </p:grpSp>
        <p:cxnSp>
          <p:nvCxnSpPr>
            <p:cNvPr id="40" name="直接连接符 39"/>
            <p:cNvCxnSpPr>
              <a:endCxn id="56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48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56" idx="4"/>
              <a:endCxn id="52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8" idx="4"/>
              <a:endCxn id="46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52" idx="4"/>
              <a:endCxn id="50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0663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删除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二叉排序</a:t>
            </a:r>
            <a:r>
              <a:rPr lang="zh-CN" altLang="en-US" sz="2800" dirty="0" smtClean="0"/>
              <a:t>树的删除：情况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、情况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、情况</a:t>
            </a:r>
            <a:r>
              <a:rPr lang="en-US" altLang="zh-CN" sz="2800" dirty="0" smtClean="0"/>
              <a:t>3</a:t>
            </a:r>
          </a:p>
          <a:p>
            <a:pPr eaLnBrk="1" hangingPunct="1"/>
            <a:r>
              <a:rPr lang="en-US" altLang="zh-CN" sz="2800" dirty="0" smtClean="0"/>
              <a:t>AVL</a:t>
            </a:r>
            <a:r>
              <a:rPr lang="zh-CN" altLang="en-US" sz="2800" dirty="0" smtClean="0"/>
              <a:t>树的删除：情况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、情况</a:t>
            </a:r>
            <a:r>
              <a:rPr lang="en-US" altLang="zh-CN" sz="2800" dirty="0" smtClean="0"/>
              <a:t>2</a:t>
            </a:r>
          </a:p>
          <a:p>
            <a:r>
              <a:rPr lang="zh-CN" altLang="en-US" sz="2800" dirty="0"/>
              <a:t>红黑树</a:t>
            </a:r>
            <a:r>
              <a:rPr lang="zh-CN" altLang="en-US" sz="2800" dirty="0" smtClean="0"/>
              <a:t>的删除：情况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、情况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、情况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、情况</a:t>
            </a:r>
            <a:r>
              <a:rPr lang="en-US" altLang="zh-CN" sz="2800" dirty="0" smtClean="0"/>
              <a:t>4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2267744" y="4077072"/>
            <a:ext cx="576064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9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什么情况？</a:t>
            </a:r>
            <a:endParaRPr lang="zh-CN" altLang="en-US" sz="9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104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BST</a:t>
            </a:r>
            <a:r>
              <a:rPr lang="zh-CN" altLang="en-US" dirty="0" smtClean="0"/>
              <a:t>的删除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/>
              <a:t>2</a:t>
            </a:r>
            <a:endParaRPr lang="en-US" altLang="zh-CN" dirty="0" smtClean="0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735537" y="2489582"/>
            <a:ext cx="3732894" cy="3413508"/>
            <a:chOff x="2051720" y="2239128"/>
            <a:chExt cx="4608512" cy="4214208"/>
          </a:xfrm>
        </p:grpSpPr>
        <p:grpSp>
          <p:nvGrpSpPr>
            <p:cNvPr id="5" name="组合 4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5</a:t>
                </a:r>
                <a:endParaRPr lang="zh-CN" altLang="en-US" sz="3600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2</a:t>
                </a:r>
                <a:endParaRPr lang="zh-CN" altLang="en-US" sz="3600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1</a:t>
                </a:r>
                <a:endParaRPr lang="zh-CN" altLang="en-US" sz="3600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560098" y="4540218"/>
              <a:ext cx="792088" cy="792088"/>
              <a:chOff x="2195736" y="1916832"/>
              <a:chExt cx="792088" cy="792088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4</a:t>
                </a:r>
                <a:endParaRPr lang="zh-CN" altLang="en-US" sz="3600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819356" y="5661248"/>
              <a:ext cx="792088" cy="792088"/>
              <a:chOff x="2195736" y="1916832"/>
              <a:chExt cx="792088" cy="792088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3</a:t>
                </a:r>
                <a:endParaRPr lang="zh-CN" altLang="en-US" sz="36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076056" y="3390385"/>
              <a:ext cx="792088" cy="792088"/>
              <a:chOff x="2195736" y="1916832"/>
              <a:chExt cx="792088" cy="792088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6</a:t>
                </a:r>
                <a:endParaRPr lang="zh-CN" altLang="en-US" sz="36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7</a:t>
                </a:r>
                <a:endParaRPr lang="zh-CN" altLang="en-US" sz="3600" dirty="0"/>
              </a:p>
            </p:txBody>
          </p:sp>
        </p:grpSp>
        <p:cxnSp>
          <p:nvCxnSpPr>
            <p:cNvPr id="12" name="直接连接符 11"/>
            <p:cNvCxnSpPr>
              <a:endCxn id="28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0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6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28" idx="4"/>
              <a:endCxn id="24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20" idx="4"/>
              <a:endCxn id="18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4" idx="4"/>
              <a:endCxn id="22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>
            <a:grpSpLocks noChangeAspect="1"/>
          </p:cNvGrpSpPr>
          <p:nvPr/>
        </p:nvGrpSpPr>
        <p:grpSpPr>
          <a:xfrm>
            <a:off x="4788024" y="2692254"/>
            <a:ext cx="3732894" cy="2569245"/>
            <a:chOff x="2051720" y="2239128"/>
            <a:chExt cx="4608512" cy="3171908"/>
          </a:xfrm>
        </p:grpSpPr>
        <p:grpSp>
          <p:nvGrpSpPr>
            <p:cNvPr id="61" name="组合 60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86" name="椭圆 8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5</a:t>
                </a:r>
                <a:endParaRPr lang="zh-CN" altLang="en-US" sz="3600" dirty="0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2</a:t>
                </a:r>
                <a:endParaRPr lang="zh-CN" altLang="en-US" sz="3600" dirty="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1</a:t>
                </a:r>
                <a:endParaRPr lang="zh-CN" altLang="en-US" sz="3600" dirty="0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3560098" y="4540218"/>
              <a:ext cx="792088" cy="870818"/>
              <a:chOff x="2195736" y="1916832"/>
              <a:chExt cx="792088" cy="870818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339752" y="1989710"/>
                <a:ext cx="504056" cy="797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3</a:t>
                </a:r>
                <a:endParaRPr lang="zh-CN" altLang="en-US" sz="3600" dirty="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5076056" y="3390385"/>
              <a:ext cx="792088" cy="792088"/>
              <a:chOff x="2195736" y="1916832"/>
              <a:chExt cx="792088" cy="792088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6</a:t>
                </a:r>
                <a:endParaRPr lang="zh-CN" altLang="en-US" sz="3600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7</a:t>
                </a:r>
                <a:endParaRPr lang="zh-CN" altLang="en-US" sz="3600" dirty="0"/>
              </a:p>
            </p:txBody>
          </p:sp>
        </p:grpSp>
        <p:cxnSp>
          <p:nvCxnSpPr>
            <p:cNvPr id="68" name="直接连接符 67"/>
            <p:cNvCxnSpPr>
              <a:endCxn id="84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76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82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84" idx="4"/>
              <a:endCxn id="80" idx="0"/>
            </p:cNvCxnSpPr>
            <p:nvPr/>
          </p:nvCxnSpPr>
          <p:spPr>
            <a:xfrm>
              <a:off x="3239852" y="4255352"/>
              <a:ext cx="716290" cy="28486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76" idx="4"/>
              <a:endCxn id="74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8826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BST</a:t>
            </a:r>
            <a:r>
              <a:rPr lang="zh-CN" altLang="en-US" dirty="0" smtClean="0"/>
              <a:t>的删除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 smtClean="0"/>
              <a:t>3</a:t>
            </a:r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500956" y="2692059"/>
            <a:ext cx="2986316" cy="2730806"/>
            <a:chOff x="2051720" y="2239128"/>
            <a:chExt cx="4608512" cy="4214208"/>
          </a:xfrm>
        </p:grpSpPr>
        <p:grpSp>
          <p:nvGrpSpPr>
            <p:cNvPr id="5" name="组合 4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316741" y="1956651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6</a:t>
                </a:r>
                <a:endParaRPr lang="zh-CN" altLang="en-US" sz="2400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843808" y="3449039"/>
              <a:ext cx="792088" cy="806313"/>
              <a:chOff x="2195736" y="1902607"/>
              <a:chExt cx="792088" cy="806313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290518" y="1902607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2</a:t>
                </a:r>
                <a:endParaRPr lang="zh-CN" altLang="en-US" sz="2400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04742" y="1968855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560098" y="4540218"/>
              <a:ext cx="1600961" cy="1874219"/>
              <a:chOff x="2195736" y="1916832"/>
              <a:chExt cx="1600961" cy="1874219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300531" y="1936888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004609" y="2998963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819356" y="5661248"/>
              <a:ext cx="2168903" cy="792088"/>
              <a:chOff x="2195736" y="1916832"/>
              <a:chExt cx="2168903" cy="792088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14971" y="1927093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3</a:t>
                </a:r>
                <a:endParaRPr lang="zh-CN" altLang="en-US" sz="36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860583" y="1916832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5</a:t>
                </a:r>
                <a:endParaRPr lang="zh-CN" altLang="en-US" sz="36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076056" y="3390385"/>
              <a:ext cx="792088" cy="792088"/>
              <a:chOff x="2195736" y="1916832"/>
              <a:chExt cx="792088" cy="792088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80739" y="1929780"/>
                <a:ext cx="504056" cy="71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7</a:t>
                </a:r>
                <a:endParaRPr lang="zh-CN" altLang="en-US" sz="24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868144" y="4449151"/>
              <a:ext cx="792088" cy="810276"/>
              <a:chOff x="2195736" y="1898644"/>
              <a:chExt cx="792088" cy="810276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266515" y="1898644"/>
                <a:ext cx="504056" cy="71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8</a:t>
                </a:r>
                <a:endParaRPr lang="zh-CN" altLang="en-US" sz="2400" dirty="0"/>
              </a:p>
            </p:txBody>
          </p:sp>
        </p:grpSp>
        <p:cxnSp>
          <p:nvCxnSpPr>
            <p:cNvPr id="12" name="直接连接符 11"/>
            <p:cNvCxnSpPr>
              <a:endCxn id="28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0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6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28" idx="4"/>
              <a:endCxn id="24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20" idx="4"/>
              <a:endCxn id="18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4" idx="4"/>
              <a:endCxn id="22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7" idx="0"/>
            </p:cNvCxnSpPr>
            <p:nvPr/>
          </p:nvCxnSpPr>
          <p:spPr>
            <a:xfrm>
              <a:off x="4048726" y="5337484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>
            <a:grpSpLocks noChangeAspect="1"/>
          </p:cNvGrpSpPr>
          <p:nvPr/>
        </p:nvGrpSpPr>
        <p:grpSpPr>
          <a:xfrm>
            <a:off x="5072409" y="2739972"/>
            <a:ext cx="2986316" cy="2730806"/>
            <a:chOff x="2051720" y="2239128"/>
            <a:chExt cx="4608512" cy="4214208"/>
          </a:xfrm>
        </p:grpSpPr>
        <p:grpSp>
          <p:nvGrpSpPr>
            <p:cNvPr id="73" name="组合 72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113" name="椭圆 112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316741" y="1956651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6</a:t>
                </a:r>
                <a:endParaRPr lang="zh-CN" altLang="en-US" sz="2400" dirty="0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2843808" y="3449039"/>
              <a:ext cx="792088" cy="806313"/>
              <a:chOff x="2195736" y="1902607"/>
              <a:chExt cx="792088" cy="806313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290518" y="1902607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3</a:t>
                </a:r>
                <a:endParaRPr lang="zh-CN" altLang="en-US" sz="2400" dirty="0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109" name="椭圆 108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304742" y="1968855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560098" y="4540218"/>
              <a:ext cx="1600961" cy="1874219"/>
              <a:chOff x="2195736" y="1916832"/>
              <a:chExt cx="1600961" cy="1874219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300531" y="1936888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3004609" y="2998963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2819356" y="5661248"/>
              <a:ext cx="2168903" cy="792088"/>
              <a:chOff x="2195736" y="1916832"/>
              <a:chExt cx="2168903" cy="79208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314971" y="1927093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3</a:t>
                </a:r>
                <a:endParaRPr lang="zh-CN" altLang="en-US" sz="36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860583" y="1916832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5</a:t>
                </a:r>
                <a:endParaRPr lang="zh-CN" altLang="en-US" sz="3600" dirty="0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5076056" y="3390385"/>
              <a:ext cx="792088" cy="792088"/>
              <a:chOff x="2195736" y="1916832"/>
              <a:chExt cx="792088" cy="792088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280739" y="1929780"/>
                <a:ext cx="504056" cy="71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7</a:t>
                </a:r>
                <a:endParaRPr lang="zh-CN" altLang="en-US" sz="2400" dirty="0"/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5868144" y="4449151"/>
              <a:ext cx="792088" cy="810276"/>
              <a:chOff x="2195736" y="1898644"/>
              <a:chExt cx="792088" cy="810276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266515" y="1898644"/>
                <a:ext cx="504056" cy="71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8</a:t>
                </a:r>
                <a:endParaRPr lang="zh-CN" altLang="en-US" sz="2400" dirty="0"/>
              </a:p>
            </p:txBody>
          </p:sp>
        </p:grpSp>
        <p:cxnSp>
          <p:nvCxnSpPr>
            <p:cNvPr id="92" name="直接连接符 91"/>
            <p:cNvCxnSpPr>
              <a:endCxn id="111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101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109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111" idx="4"/>
              <a:endCxn id="106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101" idx="4"/>
              <a:endCxn id="99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106" idx="4"/>
              <a:endCxn id="103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endCxn id="108" idx="0"/>
            </p:cNvCxnSpPr>
            <p:nvPr/>
          </p:nvCxnSpPr>
          <p:spPr>
            <a:xfrm>
              <a:off x="4048726" y="5337484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组合 239"/>
          <p:cNvGrpSpPr>
            <a:grpSpLocks noChangeAspect="1"/>
          </p:cNvGrpSpPr>
          <p:nvPr/>
        </p:nvGrpSpPr>
        <p:grpSpPr>
          <a:xfrm>
            <a:off x="5072409" y="2737702"/>
            <a:ext cx="2986316" cy="2705599"/>
            <a:chOff x="2051720" y="2239128"/>
            <a:chExt cx="4608512" cy="4175309"/>
          </a:xfrm>
        </p:grpSpPr>
        <p:grpSp>
          <p:nvGrpSpPr>
            <p:cNvPr id="241" name="组合 240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269" name="椭圆 268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2316741" y="1956651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6</a:t>
                </a:r>
                <a:endParaRPr lang="zh-CN" altLang="en-US" sz="2400" dirty="0"/>
              </a:p>
            </p:txBody>
          </p:sp>
        </p:grpSp>
        <p:grpSp>
          <p:nvGrpSpPr>
            <p:cNvPr id="242" name="组合 241"/>
            <p:cNvGrpSpPr/>
            <p:nvPr/>
          </p:nvGrpSpPr>
          <p:grpSpPr>
            <a:xfrm>
              <a:off x="2843808" y="3449039"/>
              <a:ext cx="792088" cy="806313"/>
              <a:chOff x="2195736" y="1902607"/>
              <a:chExt cx="792088" cy="806313"/>
            </a:xfrm>
          </p:grpSpPr>
          <p:sp>
            <p:nvSpPr>
              <p:cNvPr id="267" name="椭圆 266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2290518" y="1902607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3</a:t>
                </a:r>
                <a:endParaRPr lang="zh-CN" altLang="en-US" sz="2400" dirty="0"/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265" name="椭圆 264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2304742" y="1968855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3560098" y="4540218"/>
              <a:ext cx="1600961" cy="1874219"/>
              <a:chOff x="2195736" y="1916832"/>
              <a:chExt cx="1600961" cy="1874219"/>
            </a:xfrm>
          </p:grpSpPr>
          <p:sp>
            <p:nvSpPr>
              <p:cNvPr id="262" name="椭圆 26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2300531" y="1936888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3004609" y="2998963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1" name="TextBox 260"/>
            <p:cNvSpPr txBox="1"/>
            <p:nvPr/>
          </p:nvSpPr>
          <p:spPr>
            <a:xfrm>
              <a:off x="4484203" y="5661248"/>
              <a:ext cx="504056" cy="7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5</a:t>
              </a:r>
              <a:endParaRPr lang="zh-CN" altLang="en-US" sz="3600" dirty="0"/>
            </a:p>
          </p:txBody>
        </p:sp>
        <p:grpSp>
          <p:nvGrpSpPr>
            <p:cNvPr id="246" name="组合 245"/>
            <p:cNvGrpSpPr/>
            <p:nvPr/>
          </p:nvGrpSpPr>
          <p:grpSpPr>
            <a:xfrm>
              <a:off x="5076056" y="3390385"/>
              <a:ext cx="792088" cy="792088"/>
              <a:chOff x="2195736" y="1916832"/>
              <a:chExt cx="792088" cy="792088"/>
            </a:xfrm>
          </p:grpSpPr>
          <p:sp>
            <p:nvSpPr>
              <p:cNvPr id="257" name="椭圆 256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2280739" y="1929780"/>
                <a:ext cx="504056" cy="71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7</a:t>
                </a:r>
                <a:endParaRPr lang="zh-CN" altLang="en-US" sz="2400" dirty="0"/>
              </a:p>
            </p:txBody>
          </p:sp>
        </p:grpSp>
        <p:grpSp>
          <p:nvGrpSpPr>
            <p:cNvPr id="247" name="组合 246"/>
            <p:cNvGrpSpPr/>
            <p:nvPr/>
          </p:nvGrpSpPr>
          <p:grpSpPr>
            <a:xfrm>
              <a:off x="5868144" y="4449151"/>
              <a:ext cx="792088" cy="810276"/>
              <a:chOff x="2195736" y="1898644"/>
              <a:chExt cx="792088" cy="810276"/>
            </a:xfrm>
          </p:grpSpPr>
          <p:sp>
            <p:nvSpPr>
              <p:cNvPr id="255" name="椭圆 254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2266515" y="1898644"/>
                <a:ext cx="504056" cy="71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8</a:t>
                </a:r>
                <a:endParaRPr lang="zh-CN" altLang="en-US" sz="2400" dirty="0"/>
              </a:p>
            </p:txBody>
          </p:sp>
        </p:grpSp>
        <p:cxnSp>
          <p:nvCxnSpPr>
            <p:cNvPr id="248" name="直接连接符 247"/>
            <p:cNvCxnSpPr>
              <a:endCxn id="267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7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>
              <a:stCxn id="265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>
              <a:stCxn id="267" idx="4"/>
              <a:endCxn id="262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>
              <a:stCxn id="257" idx="4"/>
              <a:endCxn id="255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>
              <a:endCxn id="264" idx="0"/>
            </p:cNvCxnSpPr>
            <p:nvPr/>
          </p:nvCxnSpPr>
          <p:spPr>
            <a:xfrm>
              <a:off x="4048726" y="5337484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3618682" y="4071664"/>
            <a:ext cx="1276846" cy="423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041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删除的代码实现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代码实现如下：</a:t>
            </a:r>
            <a:endParaRPr lang="en-US" altLang="zh-CN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>
                <a:solidFill>
                  <a:srgbClr val="000000"/>
                </a:solidFill>
              </a:rPr>
              <a:t>AVLEntry</a:t>
            </a:r>
            <a:r>
              <a:rPr lang="en-US" altLang="zh-CN" sz="2400" dirty="0">
                <a:solidFill>
                  <a:srgbClr val="000000"/>
                </a:solidFill>
              </a:rPr>
              <a:t>&lt;K, V&gt; </a:t>
            </a:r>
            <a:r>
              <a:rPr lang="en-US" altLang="zh-CN" sz="2400" dirty="0" err="1">
                <a:solidFill>
                  <a:srgbClr val="000000"/>
                </a:solidFill>
              </a:rPr>
              <a:t>deleteEntry</a:t>
            </a:r>
            <a:r>
              <a:rPr lang="en-US" altLang="zh-CN" sz="2400" dirty="0">
                <a:solidFill>
                  <a:srgbClr val="000000"/>
                </a:solidFill>
              </a:rPr>
              <a:t>(): </a:t>
            </a:r>
            <a:r>
              <a:rPr lang="zh-CN" altLang="en-US" sz="2400" dirty="0" smtClean="0">
                <a:solidFill>
                  <a:srgbClr val="000000"/>
                </a:solidFill>
              </a:rPr>
              <a:t>递归函数</a:t>
            </a:r>
            <a:endParaRPr lang="en-US" altLang="zh-CN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/>
              <a:t>V </a:t>
            </a:r>
            <a:r>
              <a:rPr lang="en-US" altLang="zh-CN" sz="2400" dirty="0"/>
              <a:t>remove(K key</a:t>
            </a:r>
            <a:r>
              <a:rPr lang="en-US" altLang="zh-CN" sz="2400" dirty="0" smtClean="0"/>
              <a:t>): </a:t>
            </a:r>
            <a:r>
              <a:rPr lang="zh-CN" altLang="en-US" sz="2400" dirty="0" smtClean="0"/>
              <a:t>删除关键字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，返回相应的</a:t>
            </a:r>
            <a:r>
              <a:rPr lang="en-US" altLang="zh-CN" sz="2400" dirty="0" smtClean="0"/>
              <a:t>value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levelOrder</a:t>
            </a:r>
            <a:r>
              <a:rPr lang="en-US" altLang="zh-CN" sz="2400" dirty="0" smtClean="0"/>
              <a:t>(): </a:t>
            </a:r>
            <a:r>
              <a:rPr lang="zh-CN" altLang="en-US" sz="2400" dirty="0" smtClean="0"/>
              <a:t>辅助函数，层序输出</a:t>
            </a:r>
            <a:r>
              <a:rPr lang="en-US" altLang="zh-CN" sz="2400" dirty="0" smtClean="0"/>
              <a:t>BST</a:t>
            </a:r>
          </a:p>
          <a:p>
            <a:pPr lvl="1" eaLnBrk="1" hangingPunct="1">
              <a:buClr>
                <a:srgbClr val="CC0000"/>
              </a:buClr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957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删除的测试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</a:t>
            </a:r>
            <a:r>
              <a:rPr lang="zh-CN" altLang="en-US" dirty="0" smtClean="0"/>
              <a:t>种情况是否都能正确输出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借助</a:t>
            </a:r>
            <a:r>
              <a:rPr lang="en-US" altLang="zh-CN" dirty="0"/>
              <a:t>Assert</a:t>
            </a:r>
            <a:r>
              <a:rPr lang="zh-CN" altLang="en-US" dirty="0"/>
              <a:t>函数，与</a:t>
            </a:r>
            <a:r>
              <a:rPr lang="en-US" altLang="zh-CN" dirty="0"/>
              <a:t>JDK</a:t>
            </a:r>
            <a:r>
              <a:rPr lang="zh-CN" altLang="en-US" dirty="0"/>
              <a:t>进行</a:t>
            </a:r>
            <a:r>
              <a:rPr lang="zh-CN" altLang="en-US" dirty="0" smtClean="0"/>
              <a:t>对比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4791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</a:t>
            </a:r>
            <a:r>
              <a:rPr lang="zh-CN" altLang="en-US" dirty="0" smtClean="0"/>
              <a:t>试题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寻找后继</a:t>
            </a:r>
            <a:r>
              <a:rPr lang="en-US" altLang="zh-CN" dirty="0" smtClean="0"/>
              <a:t>(</a:t>
            </a:r>
            <a:r>
              <a:rPr lang="zh-CN" altLang="en-US" dirty="0"/>
              <a:t>前趋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给定</a:t>
            </a:r>
            <a:r>
              <a:rPr lang="en-US" altLang="zh-CN" sz="2800" dirty="0" smtClean="0"/>
              <a:t>BST</a:t>
            </a:r>
            <a:r>
              <a:rPr lang="zh-CN" altLang="en-US" sz="2800" dirty="0" smtClean="0"/>
              <a:t>的节点</a:t>
            </a:r>
            <a:r>
              <a:rPr lang="en-US" altLang="zh-CN" sz="2800" dirty="0"/>
              <a:t>t</a:t>
            </a:r>
            <a:r>
              <a:rPr lang="zh-CN" altLang="en-US" sz="2800" dirty="0" smtClean="0"/>
              <a:t>，假设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有父节点</a:t>
            </a:r>
            <a:r>
              <a:rPr lang="en-US" altLang="zh-CN" sz="2800" dirty="0" smtClean="0"/>
              <a:t>parent</a:t>
            </a:r>
            <a:r>
              <a:rPr lang="zh-CN" altLang="en-US" sz="2800" dirty="0" smtClean="0"/>
              <a:t>域，如何寻找中序遍历中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的后继</a:t>
            </a:r>
            <a:r>
              <a:rPr lang="en-US" altLang="zh-CN" sz="2800" dirty="0" smtClean="0"/>
              <a:t>(</a:t>
            </a:r>
            <a:r>
              <a:rPr lang="zh-CN" altLang="en-US" sz="2800" dirty="0"/>
              <a:t>前趋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节点？要求时间、空间复杂度均</a:t>
            </a:r>
            <a:r>
              <a:rPr lang="zh-CN" altLang="en-US" sz="2800" dirty="0"/>
              <a:t>在</a:t>
            </a:r>
            <a:r>
              <a:rPr lang="en-US" altLang="zh-CN" sz="2800" dirty="0" smtClean="0"/>
              <a:t>O(logN)</a:t>
            </a:r>
            <a:r>
              <a:rPr lang="zh-CN" altLang="en-US" sz="2800" dirty="0" smtClean="0"/>
              <a:t>以内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5138835" y="2812741"/>
            <a:ext cx="3583578" cy="3276967"/>
            <a:chOff x="2051720" y="2239128"/>
            <a:chExt cx="4608512" cy="4214208"/>
          </a:xfrm>
        </p:grpSpPr>
        <p:grpSp>
          <p:nvGrpSpPr>
            <p:cNvPr id="33" name="组合 32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16740" y="1956651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6</a:t>
                </a:r>
                <a:endParaRPr lang="zh-CN" altLang="en-US" sz="24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310734" y="2003067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2</a:t>
                </a:r>
                <a:endParaRPr lang="zh-CN" altLang="en-US" sz="2400" dirty="0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304742" y="1968855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560098" y="4540218"/>
              <a:ext cx="1600961" cy="1874219"/>
              <a:chOff x="2195736" y="1916832"/>
              <a:chExt cx="1600961" cy="1874219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336454" y="1985428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004609" y="2998963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819356" y="5661248"/>
              <a:ext cx="2168903" cy="792088"/>
              <a:chOff x="2195736" y="1916832"/>
              <a:chExt cx="2168903" cy="792088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336371" y="2000277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3</a:t>
                </a:r>
                <a:endParaRPr lang="zh-CN" altLang="en-US" sz="4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860583" y="1975632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5</a:t>
                </a:r>
                <a:endParaRPr lang="zh-CN" altLang="en-US" sz="4000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5076056" y="3390385"/>
              <a:ext cx="792088" cy="804704"/>
              <a:chOff x="2195736" y="1916832"/>
              <a:chExt cx="792088" cy="804704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353703" y="2048671"/>
                <a:ext cx="504057" cy="672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7</a:t>
                </a:r>
                <a:endParaRPr lang="zh-CN" altLang="en-US" sz="2400" dirty="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302437" y="2018726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8</a:t>
                </a:r>
                <a:endParaRPr lang="zh-CN" altLang="en-US" sz="2400" dirty="0"/>
              </a:p>
            </p:txBody>
          </p:sp>
        </p:grpSp>
        <p:cxnSp>
          <p:nvCxnSpPr>
            <p:cNvPr id="40" name="直接连接符 39"/>
            <p:cNvCxnSpPr>
              <a:endCxn id="59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49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57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59" idx="4"/>
              <a:endCxn id="54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9" idx="4"/>
              <a:endCxn id="47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54" idx="4"/>
              <a:endCxn id="51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endCxn id="56" idx="0"/>
            </p:cNvCxnSpPr>
            <p:nvPr/>
          </p:nvCxnSpPr>
          <p:spPr>
            <a:xfrm>
              <a:off x="4048726" y="5337484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0403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</a:t>
            </a:r>
            <a:r>
              <a:rPr lang="zh-CN" altLang="en-US" dirty="0" smtClean="0"/>
              <a:t>试题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寻找后继</a:t>
            </a:r>
            <a:r>
              <a:rPr lang="en-US" altLang="zh-CN" dirty="0" smtClean="0"/>
              <a:t>(</a:t>
            </a:r>
            <a:r>
              <a:rPr lang="zh-CN" altLang="en-US" dirty="0"/>
              <a:t>前趋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</a:t>
            </a:r>
            <a:r>
              <a:rPr lang="zh-CN" altLang="en-US" dirty="0" smtClean="0"/>
              <a:t>有右子树，和</a:t>
            </a:r>
            <a:r>
              <a:rPr lang="en-US" altLang="zh-CN" dirty="0" err="1" smtClean="0"/>
              <a:t>getFirstEnrty</a:t>
            </a:r>
            <a:r>
              <a:rPr lang="zh-CN" altLang="en-US" dirty="0" smtClean="0"/>
              <a:t>完全相同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grpSp>
        <p:nvGrpSpPr>
          <p:cNvPr id="63" name="组合 62"/>
          <p:cNvGrpSpPr>
            <a:grpSpLocks noChangeAspect="1"/>
          </p:cNvGrpSpPr>
          <p:nvPr/>
        </p:nvGrpSpPr>
        <p:grpSpPr>
          <a:xfrm>
            <a:off x="2943556" y="2524613"/>
            <a:ext cx="3583578" cy="3276967"/>
            <a:chOff x="2051720" y="2239128"/>
            <a:chExt cx="4608512" cy="4214208"/>
          </a:xfrm>
        </p:grpSpPr>
        <p:grpSp>
          <p:nvGrpSpPr>
            <p:cNvPr id="64" name="组合 63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316740" y="1956651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6</a:t>
                </a:r>
                <a:endParaRPr lang="zh-CN" altLang="en-US" sz="2400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310734" y="2003067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2</a:t>
                </a:r>
                <a:endParaRPr lang="zh-CN" altLang="en-US" sz="2400" dirty="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304742" y="1968855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560098" y="4540218"/>
              <a:ext cx="1600961" cy="1874219"/>
              <a:chOff x="2195736" y="1916832"/>
              <a:chExt cx="1600961" cy="1874219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36454" y="1985428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3004609" y="2998963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2819356" y="5661248"/>
              <a:ext cx="2168903" cy="792088"/>
              <a:chOff x="2195736" y="1916832"/>
              <a:chExt cx="2168903" cy="792088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336371" y="2000277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3</a:t>
                </a:r>
                <a:endParaRPr lang="zh-CN" altLang="en-US" sz="4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860583" y="1975632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5</a:t>
                </a:r>
                <a:endParaRPr lang="zh-CN" altLang="en-US" sz="4000" dirty="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5076056" y="3390385"/>
              <a:ext cx="792088" cy="804704"/>
              <a:chOff x="2195736" y="1916832"/>
              <a:chExt cx="792088" cy="804704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353703" y="2048671"/>
                <a:ext cx="504057" cy="672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7</a:t>
                </a:r>
                <a:endParaRPr lang="zh-CN" altLang="en-US" sz="2400" dirty="0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02437" y="2018726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8</a:t>
                </a:r>
                <a:endParaRPr lang="zh-CN" altLang="en-US" sz="2400" dirty="0"/>
              </a:p>
            </p:txBody>
          </p:sp>
        </p:grpSp>
        <p:cxnSp>
          <p:nvCxnSpPr>
            <p:cNvPr id="71" name="直接连接符 70"/>
            <p:cNvCxnSpPr>
              <a:endCxn id="90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80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88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90" idx="4"/>
              <a:endCxn id="85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80" idx="4"/>
              <a:endCxn id="78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85" idx="4"/>
              <a:endCxn id="82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endCxn id="87" idx="0"/>
            </p:cNvCxnSpPr>
            <p:nvPr/>
          </p:nvCxnSpPr>
          <p:spPr>
            <a:xfrm>
              <a:off x="4048726" y="5337484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5923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</a:t>
            </a:r>
            <a:r>
              <a:rPr lang="zh-CN" altLang="en-US" dirty="0" smtClean="0"/>
              <a:t>试题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寻找后继</a:t>
            </a:r>
            <a:r>
              <a:rPr lang="en-US" altLang="zh-CN" dirty="0" smtClean="0"/>
              <a:t>(</a:t>
            </a:r>
            <a:r>
              <a:rPr lang="zh-CN" altLang="en-US" dirty="0"/>
              <a:t>前趋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</a:t>
            </a:r>
            <a:r>
              <a:rPr lang="zh-CN" altLang="en-US" dirty="0"/>
              <a:t>没有</a:t>
            </a:r>
            <a:r>
              <a:rPr lang="zh-CN" altLang="en-US" dirty="0" smtClean="0"/>
              <a:t>右子树，向上回溯，找到第一个</a:t>
            </a:r>
            <a:r>
              <a:rPr lang="zh-CN" altLang="en-US" b="1" dirty="0" smtClean="0">
                <a:solidFill>
                  <a:schemeClr val="accent2"/>
                </a:solidFill>
              </a:rPr>
              <a:t>孩子是左子树孩子的父亲</a:t>
            </a:r>
            <a:r>
              <a:rPr lang="en-US" altLang="zh-CN" b="1" dirty="0" smtClean="0">
                <a:solidFill>
                  <a:schemeClr val="accent2"/>
                </a:solidFill>
              </a:rPr>
              <a:t>p</a:t>
            </a:r>
          </a:p>
        </p:txBody>
      </p:sp>
      <p:grpSp>
        <p:nvGrpSpPr>
          <p:cNvPr id="63" name="组合 62"/>
          <p:cNvGrpSpPr>
            <a:grpSpLocks noChangeAspect="1"/>
          </p:cNvGrpSpPr>
          <p:nvPr/>
        </p:nvGrpSpPr>
        <p:grpSpPr>
          <a:xfrm>
            <a:off x="3725928" y="2732339"/>
            <a:ext cx="3583578" cy="3276967"/>
            <a:chOff x="2051720" y="2239128"/>
            <a:chExt cx="4608512" cy="4214208"/>
          </a:xfrm>
        </p:grpSpPr>
        <p:grpSp>
          <p:nvGrpSpPr>
            <p:cNvPr id="64" name="组合 63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316740" y="1956651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6</a:t>
                </a:r>
                <a:endParaRPr lang="zh-CN" altLang="en-US" sz="2400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310734" y="2003067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2</a:t>
                </a:r>
                <a:endParaRPr lang="zh-CN" altLang="en-US" sz="2400" dirty="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304742" y="1968855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560098" y="4540218"/>
              <a:ext cx="1600961" cy="1874219"/>
              <a:chOff x="2195736" y="1916832"/>
              <a:chExt cx="1600961" cy="1874219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36454" y="1985428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3004609" y="2998963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2819356" y="5661248"/>
              <a:ext cx="2168903" cy="792088"/>
              <a:chOff x="2195736" y="1916832"/>
              <a:chExt cx="2168903" cy="792088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336371" y="2000277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3</a:t>
                </a:r>
                <a:endParaRPr lang="zh-CN" altLang="en-US" sz="4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860583" y="1975632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5</a:t>
                </a:r>
                <a:endParaRPr lang="zh-CN" altLang="en-US" sz="4000" dirty="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5076056" y="3390385"/>
              <a:ext cx="792088" cy="804704"/>
              <a:chOff x="2195736" y="1916832"/>
              <a:chExt cx="792088" cy="804704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353703" y="2048671"/>
                <a:ext cx="504057" cy="672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7</a:t>
                </a:r>
                <a:endParaRPr lang="zh-CN" altLang="en-US" sz="2400" dirty="0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02437" y="2018726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8</a:t>
                </a:r>
                <a:endParaRPr lang="zh-CN" altLang="en-US" sz="2400" dirty="0"/>
              </a:p>
            </p:txBody>
          </p:sp>
        </p:grpSp>
        <p:cxnSp>
          <p:nvCxnSpPr>
            <p:cNvPr id="71" name="直接连接符 70"/>
            <p:cNvCxnSpPr>
              <a:endCxn id="90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80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88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90" idx="4"/>
              <a:endCxn id="85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80" idx="4"/>
              <a:endCxn id="78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85" idx="4"/>
              <a:endCxn id="82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endCxn id="87" idx="0"/>
            </p:cNvCxnSpPr>
            <p:nvPr/>
          </p:nvCxnSpPr>
          <p:spPr>
            <a:xfrm>
              <a:off x="4048726" y="5337484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6200486" y="5393379"/>
            <a:ext cx="614780" cy="568943"/>
            <a:chOff x="6200486" y="5393379"/>
            <a:chExt cx="614780" cy="568943"/>
          </a:xfrm>
        </p:grpSpPr>
        <p:sp>
          <p:nvSpPr>
            <p:cNvPr id="2" name="左箭头 1"/>
            <p:cNvSpPr/>
            <p:nvPr/>
          </p:nvSpPr>
          <p:spPr>
            <a:xfrm>
              <a:off x="6200486" y="5700712"/>
              <a:ext cx="391954" cy="2616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228353" y="5393379"/>
              <a:ext cx="5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ch</a:t>
              </a:r>
              <a:endParaRPr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12036" y="4470805"/>
            <a:ext cx="631612" cy="554181"/>
            <a:chOff x="6200486" y="5408141"/>
            <a:chExt cx="631612" cy="554181"/>
          </a:xfrm>
        </p:grpSpPr>
        <p:sp>
          <p:nvSpPr>
            <p:cNvPr id="39" name="左箭头 38"/>
            <p:cNvSpPr/>
            <p:nvPr/>
          </p:nvSpPr>
          <p:spPr>
            <a:xfrm>
              <a:off x="6200486" y="5700712"/>
              <a:ext cx="391954" cy="2616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45185" y="5408141"/>
              <a:ext cx="5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41783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9 -0.01064 L -0.07604 -0.129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-59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68085E-6 L -0.06441 -0.154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-7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41 -0.15425 L -0.1408 -0.264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552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04 -0.12905 L 0.01719 -0.2548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3" y="-6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</a:t>
            </a:r>
            <a:r>
              <a:rPr lang="zh-CN" altLang="en-US" dirty="0" smtClean="0"/>
              <a:t>试题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寻找后继</a:t>
            </a:r>
            <a:r>
              <a:rPr lang="en-US" altLang="zh-CN" dirty="0" smtClean="0"/>
              <a:t>(</a:t>
            </a:r>
            <a:r>
              <a:rPr lang="zh-CN" altLang="en-US" dirty="0"/>
              <a:t>前趋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：解法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，向上回溯，找到第一个</a:t>
            </a:r>
            <a:r>
              <a:rPr lang="zh-CN" altLang="en-US" b="1" dirty="0" smtClean="0">
                <a:solidFill>
                  <a:schemeClr val="accent2"/>
                </a:solidFill>
              </a:rPr>
              <a:t>关键字比孩子大的父亲</a:t>
            </a:r>
            <a:r>
              <a:rPr lang="en-US" altLang="zh-CN" b="1" dirty="0" smtClean="0">
                <a:solidFill>
                  <a:schemeClr val="accent2"/>
                </a:solidFill>
              </a:rPr>
              <a:t>p</a:t>
            </a:r>
          </a:p>
        </p:txBody>
      </p:sp>
      <p:grpSp>
        <p:nvGrpSpPr>
          <p:cNvPr id="63" name="组合 62"/>
          <p:cNvGrpSpPr>
            <a:grpSpLocks noChangeAspect="1"/>
          </p:cNvGrpSpPr>
          <p:nvPr/>
        </p:nvGrpSpPr>
        <p:grpSpPr>
          <a:xfrm>
            <a:off x="3725928" y="2732339"/>
            <a:ext cx="3583578" cy="3276967"/>
            <a:chOff x="2051720" y="2239128"/>
            <a:chExt cx="4608512" cy="4214208"/>
          </a:xfrm>
        </p:grpSpPr>
        <p:grpSp>
          <p:nvGrpSpPr>
            <p:cNvPr id="64" name="组合 63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316740" y="1956651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6</a:t>
                </a:r>
                <a:endParaRPr lang="zh-CN" altLang="en-US" sz="2400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310734" y="2003067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2</a:t>
                </a:r>
                <a:endParaRPr lang="zh-CN" altLang="en-US" sz="2400" dirty="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304742" y="1968855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560098" y="4540218"/>
              <a:ext cx="1600961" cy="1874219"/>
              <a:chOff x="2195736" y="1916832"/>
              <a:chExt cx="1600961" cy="1874219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36454" y="1985428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3004609" y="2998963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2819356" y="5661248"/>
              <a:ext cx="2168903" cy="792088"/>
              <a:chOff x="2195736" y="1916832"/>
              <a:chExt cx="2168903" cy="792088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336371" y="2000277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3</a:t>
                </a:r>
                <a:endParaRPr lang="zh-CN" altLang="en-US" sz="4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860583" y="1975632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5</a:t>
                </a:r>
                <a:endParaRPr lang="zh-CN" altLang="en-US" sz="4000" dirty="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5076056" y="3390385"/>
              <a:ext cx="792088" cy="804704"/>
              <a:chOff x="2195736" y="1916832"/>
              <a:chExt cx="792088" cy="804704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353703" y="2048671"/>
                <a:ext cx="504057" cy="672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7</a:t>
                </a:r>
                <a:endParaRPr lang="zh-CN" altLang="en-US" sz="2400" dirty="0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02437" y="2018726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8</a:t>
                </a:r>
                <a:endParaRPr lang="zh-CN" altLang="en-US" sz="2400" dirty="0"/>
              </a:p>
            </p:txBody>
          </p:sp>
        </p:grpSp>
        <p:cxnSp>
          <p:nvCxnSpPr>
            <p:cNvPr id="71" name="直接连接符 70"/>
            <p:cNvCxnSpPr>
              <a:endCxn id="90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80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88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90" idx="4"/>
              <a:endCxn id="85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80" idx="4"/>
              <a:endCxn id="78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85" idx="4"/>
              <a:endCxn id="82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endCxn id="87" idx="0"/>
            </p:cNvCxnSpPr>
            <p:nvPr/>
          </p:nvCxnSpPr>
          <p:spPr>
            <a:xfrm>
              <a:off x="4048726" y="5337484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6200486" y="5393379"/>
            <a:ext cx="614780" cy="568943"/>
            <a:chOff x="6200486" y="5393379"/>
            <a:chExt cx="614780" cy="568943"/>
          </a:xfrm>
        </p:grpSpPr>
        <p:sp>
          <p:nvSpPr>
            <p:cNvPr id="2" name="左箭头 1"/>
            <p:cNvSpPr/>
            <p:nvPr/>
          </p:nvSpPr>
          <p:spPr>
            <a:xfrm>
              <a:off x="6200486" y="5700712"/>
              <a:ext cx="391954" cy="2616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228353" y="5393379"/>
              <a:ext cx="5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ch</a:t>
              </a:r>
              <a:endParaRPr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12036" y="4470805"/>
            <a:ext cx="631612" cy="554181"/>
            <a:chOff x="6200486" y="5408141"/>
            <a:chExt cx="631612" cy="554181"/>
          </a:xfrm>
        </p:grpSpPr>
        <p:sp>
          <p:nvSpPr>
            <p:cNvPr id="39" name="左箭头 38"/>
            <p:cNvSpPr/>
            <p:nvPr/>
          </p:nvSpPr>
          <p:spPr>
            <a:xfrm>
              <a:off x="6200486" y="5700712"/>
              <a:ext cx="391954" cy="2616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45185" y="5408141"/>
              <a:ext cx="5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3881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9 -0.01064 L -0.07604 -0.129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-59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68085E-6 L -0.06441 -0.154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-7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41 -0.15425 L -0.1408 -0.264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552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04 -0.12905 L 0.01719 -0.2548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3" y="-6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寻找后继</a:t>
            </a:r>
            <a:r>
              <a:rPr lang="en-US" altLang="zh-CN" dirty="0" smtClean="0"/>
              <a:t>(</a:t>
            </a:r>
            <a:r>
              <a:rPr lang="zh-CN" altLang="en-US" dirty="0"/>
              <a:t>前趋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—JDK</a:t>
            </a:r>
            <a:r>
              <a:rPr lang="zh-CN" altLang="en-US" dirty="0"/>
              <a:t>源码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968" y="2276872"/>
            <a:ext cx="4166235" cy="3429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3603" y="2305977"/>
            <a:ext cx="3797618" cy="292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38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</a:t>
            </a:r>
            <a:r>
              <a:rPr lang="zh-CN" altLang="en-US" dirty="0" smtClean="0"/>
              <a:t>试题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寻找后继</a:t>
            </a:r>
            <a:r>
              <a:rPr lang="en-US" altLang="zh-CN" dirty="0" smtClean="0"/>
              <a:t>(</a:t>
            </a:r>
            <a:r>
              <a:rPr lang="zh-CN" altLang="en-US" dirty="0"/>
              <a:t>前趋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err="1" smtClean="0"/>
              <a:t>LintCode</a:t>
            </a:r>
            <a:r>
              <a:rPr lang="en-US" altLang="zh-CN" sz="2800" dirty="0" smtClean="0"/>
              <a:t> 448</a:t>
            </a:r>
            <a:r>
              <a:rPr lang="en-US" altLang="zh-CN" sz="2800" dirty="0"/>
              <a:t>. Inorder Successor in </a:t>
            </a:r>
            <a:r>
              <a:rPr lang="en-US" altLang="zh-CN" sz="2800" dirty="0" smtClean="0"/>
              <a:t>BST</a:t>
            </a:r>
            <a:r>
              <a:rPr lang="zh-CN" altLang="en-US" sz="2800" dirty="0" smtClean="0"/>
              <a:t>，没有父节点</a:t>
            </a:r>
            <a:r>
              <a:rPr lang="en-US" altLang="zh-CN" sz="2800" dirty="0" smtClean="0"/>
              <a:t>parent</a:t>
            </a:r>
            <a:r>
              <a:rPr lang="zh-CN" altLang="en-US" sz="2800" dirty="0" smtClean="0"/>
              <a:t>，要求时间、空间复杂度小于</a:t>
            </a:r>
            <a:r>
              <a:rPr lang="en-US" altLang="zh-CN" sz="2800" dirty="0" smtClean="0"/>
              <a:t>O(logN)</a:t>
            </a: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/>
              <a:t>情况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是最大节点，没有后继，返回</a:t>
            </a:r>
            <a:r>
              <a:rPr lang="en-US" altLang="zh-CN" sz="2400" dirty="0" smtClean="0"/>
              <a:t>null</a:t>
            </a:r>
            <a:endParaRPr lang="zh-CN" altLang="en-US" sz="2400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/>
              <a:t>情况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有右子树，同有</a:t>
            </a:r>
            <a:r>
              <a:rPr lang="en-US" altLang="zh-CN" sz="2400" dirty="0" smtClean="0"/>
              <a:t>parent</a:t>
            </a:r>
            <a:r>
              <a:rPr lang="zh-CN" altLang="en-US" sz="2400" dirty="0" smtClean="0"/>
              <a:t>域的情况</a:t>
            </a:r>
            <a:r>
              <a:rPr lang="en-US" altLang="zh-CN" sz="2400" dirty="0" smtClean="0"/>
              <a:t>1</a:t>
            </a:r>
            <a:endParaRPr lang="zh-CN" altLang="en-US" sz="2400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/>
              <a:t>情况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没有右子树，查找到节点</a:t>
            </a:r>
            <a:r>
              <a:rPr lang="en-US" altLang="zh-CN" sz="2400" dirty="0" smtClean="0"/>
              <a:t>p(</a:t>
            </a:r>
            <a:r>
              <a:rPr lang="zh-CN" altLang="en-US" sz="2400" dirty="0" smtClean="0"/>
              <a:t>同</a:t>
            </a:r>
            <a:r>
              <a:rPr lang="en-US" altLang="zh-CN" sz="2400" dirty="0" smtClean="0"/>
              <a:t>BST</a:t>
            </a:r>
            <a:r>
              <a:rPr lang="zh-CN" altLang="en-US" sz="2400" dirty="0" smtClean="0"/>
              <a:t>的查找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，并将路径压栈，弹栈回溯的算法与有</a:t>
            </a:r>
            <a:r>
              <a:rPr lang="en-US" altLang="zh-CN" sz="2400" dirty="0" smtClean="0"/>
              <a:t>parent</a:t>
            </a:r>
            <a:r>
              <a:rPr lang="zh-CN" altLang="en-US" sz="2400" dirty="0" smtClean="0"/>
              <a:t>域的情况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类似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05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课程大纲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课前</a:t>
            </a:r>
            <a:r>
              <a:rPr lang="zh-CN" altLang="en-US" dirty="0" smtClean="0"/>
              <a:t>热身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BST</a:t>
            </a:r>
            <a:endParaRPr lang="en-US" altLang="zh-CN" dirty="0"/>
          </a:p>
          <a:p>
            <a:pPr eaLnBrk="1" hangingPunct="1"/>
            <a:r>
              <a:rPr lang="en-US" altLang="zh-CN" dirty="0"/>
              <a:t>AVL</a:t>
            </a:r>
            <a:endParaRPr lang="zh-CN" altLang="en-US" dirty="0"/>
          </a:p>
          <a:p>
            <a:pPr eaLnBrk="1" hangingPunct="1"/>
            <a:r>
              <a:rPr lang="en-US" altLang="zh-CN" dirty="0"/>
              <a:t>RBT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 smtClean="0"/>
              <a:t>循序渐进，每堂课都会有源码剖析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算法理论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工业级轮子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LeetCode/</a:t>
            </a:r>
            <a:r>
              <a:rPr lang="en-US" altLang="zh-CN" dirty="0" err="1" smtClean="0"/>
              <a:t>LintCode</a:t>
            </a:r>
            <a:r>
              <a:rPr lang="zh-CN" altLang="en-US" dirty="0" smtClean="0"/>
              <a:t>实战，</a:t>
            </a:r>
            <a:r>
              <a:rPr lang="zh-CN" altLang="en-US" b="1" dirty="0" smtClean="0">
                <a:solidFill>
                  <a:schemeClr val="accent2"/>
                </a:solidFill>
              </a:rPr>
              <a:t>在源码中寻找答案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60976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</a:t>
            </a:r>
            <a:r>
              <a:rPr lang="zh-CN" altLang="en-US" dirty="0" smtClean="0"/>
              <a:t>试题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寻找后继</a:t>
            </a:r>
            <a:r>
              <a:rPr lang="en-US" altLang="zh-CN" dirty="0" smtClean="0"/>
              <a:t>(</a:t>
            </a:r>
            <a:r>
              <a:rPr lang="zh-CN" altLang="en-US" dirty="0"/>
              <a:t>前趋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z="2400" dirty="0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792255" y="2401639"/>
            <a:ext cx="3583578" cy="3276967"/>
            <a:chOff x="2051720" y="2239128"/>
            <a:chExt cx="4608512" cy="4214208"/>
          </a:xfrm>
        </p:grpSpPr>
        <p:grpSp>
          <p:nvGrpSpPr>
            <p:cNvPr id="5" name="组合 4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316740" y="1956651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6</a:t>
                </a:r>
                <a:endParaRPr lang="zh-CN" altLang="en-US" sz="2400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310734" y="2003067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2</a:t>
                </a:r>
                <a:endParaRPr lang="zh-CN" altLang="en-US" sz="2400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304742" y="1968855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560098" y="4540218"/>
              <a:ext cx="1600961" cy="1874219"/>
              <a:chOff x="2195736" y="1916832"/>
              <a:chExt cx="1600961" cy="1874219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36454" y="1985428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004609" y="2998963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819356" y="5661248"/>
              <a:ext cx="2168903" cy="792088"/>
              <a:chOff x="2195736" y="1916832"/>
              <a:chExt cx="2168903" cy="792088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36371" y="2000277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3</a:t>
                </a:r>
                <a:endParaRPr lang="zh-CN" altLang="en-US" sz="40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860583" y="1975632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5</a:t>
                </a:r>
                <a:endParaRPr lang="zh-CN" altLang="en-US" sz="40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076056" y="3390385"/>
              <a:ext cx="792088" cy="804704"/>
              <a:chOff x="2195736" y="1916832"/>
              <a:chExt cx="792088" cy="804704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353703" y="2048671"/>
                <a:ext cx="504057" cy="672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7</a:t>
                </a:r>
                <a:endParaRPr lang="zh-CN" altLang="en-US" sz="24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02437" y="2018726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8</a:t>
                </a:r>
                <a:endParaRPr lang="zh-CN" altLang="en-US" sz="2400" dirty="0"/>
              </a:p>
            </p:txBody>
          </p:sp>
        </p:grpSp>
        <p:cxnSp>
          <p:nvCxnSpPr>
            <p:cNvPr id="12" name="直接连接符 11"/>
            <p:cNvCxnSpPr>
              <a:endCxn id="31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1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9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31" idx="4"/>
              <a:endCxn id="26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21" idx="4"/>
              <a:endCxn id="19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6" idx="4"/>
              <a:endCxn id="23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28" idx="0"/>
            </p:cNvCxnSpPr>
            <p:nvPr/>
          </p:nvCxnSpPr>
          <p:spPr>
            <a:xfrm>
              <a:off x="4048726" y="5337484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6660232" y="2397424"/>
            <a:ext cx="1080120" cy="347374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箭头 2"/>
          <p:cNvSpPr/>
          <p:nvPr/>
        </p:nvSpPr>
        <p:spPr>
          <a:xfrm>
            <a:off x="3008092" y="2514143"/>
            <a:ext cx="751813" cy="3909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984268" y="5155386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6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984268" y="4458663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84268" y="381860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984268" y="3278959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1109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58E-6 L -0.12188 0.1466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7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88 0.14663 L -0.05105 0.2620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5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05 0.26203 L 0.0276 0.377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5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 0.37743 L -0.02744 0.2412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-68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44 0.25162 L -0.12188 0.1466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-5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87 0.14662 L -0.00365 0.0101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68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5" grpId="0"/>
      <p:bldP spid="35" grpId="1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寻找后继</a:t>
            </a:r>
            <a:r>
              <a:rPr lang="en-US" altLang="zh-CN" dirty="0" smtClean="0"/>
              <a:t>(</a:t>
            </a:r>
            <a:r>
              <a:rPr lang="zh-CN" altLang="en-US" dirty="0"/>
              <a:t>前趋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代码实现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用临时变量代替栈，当遇到“递归查找左子树”情况的时候，更新临时变量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/>
              <a:t>时间</a:t>
            </a:r>
            <a:r>
              <a:rPr lang="zh-CN" altLang="en-US" sz="2800" dirty="0" smtClean="0"/>
              <a:t>复杂度为</a:t>
            </a:r>
            <a:r>
              <a:rPr lang="en-US" altLang="zh-CN" sz="2800" dirty="0" smtClean="0"/>
              <a:t>O(logN)</a:t>
            </a:r>
            <a:r>
              <a:rPr lang="zh-CN" altLang="en-US" sz="2800" dirty="0" smtClean="0"/>
              <a:t>，空间复杂度为</a:t>
            </a:r>
            <a:r>
              <a:rPr lang="en-US" altLang="zh-CN" sz="2800" dirty="0" smtClean="0"/>
              <a:t>O(1)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56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—JDK</a:t>
            </a:r>
            <a:r>
              <a:rPr lang="zh-CN" altLang="en-US" dirty="0" smtClean="0"/>
              <a:t>源码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2492896"/>
            <a:ext cx="4145280" cy="28013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88532" y="2167617"/>
            <a:ext cx="3771900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1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泛</a:t>
            </a:r>
            <a:r>
              <a:rPr lang="zh-CN" altLang="en-US" dirty="0" smtClean="0"/>
              <a:t>型编程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抽象编程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Java</a:t>
            </a:r>
            <a:r>
              <a:rPr lang="zh-CN" altLang="en-US" sz="2800" dirty="0" smtClean="0"/>
              <a:t>泛型兼容除基本类型以外的任何类型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面试加分项：泛型冒泡、泛型二分、泛型快排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7235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JDK</a:t>
            </a:r>
            <a:r>
              <a:rPr lang="zh-CN" altLang="en-US" sz="3600" dirty="0" smtClean="0"/>
              <a:t>源码剖析与实战之红黑树</a:t>
            </a:r>
            <a:r>
              <a:rPr lang="en-US" altLang="zh-CN" sz="3600" dirty="0" smtClean="0"/>
              <a:t>TreeMap</a:t>
            </a:r>
            <a:br>
              <a:rPr lang="en-US" altLang="zh-CN" sz="3600" dirty="0" smtClean="0"/>
            </a:br>
            <a:r>
              <a:rPr lang="en-US" altLang="zh-CN" sz="3600" dirty="0" smtClean="0"/>
              <a:t>                                            ——AVL</a:t>
            </a:r>
            <a:r>
              <a:rPr lang="zh-CN" altLang="en-US" sz="3600" dirty="0" smtClean="0"/>
              <a:t>树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43438" y="4076700"/>
            <a:ext cx="3700462" cy="1600200"/>
          </a:xfrm>
          <a:noFill/>
        </p:spPr>
        <p:txBody>
          <a:bodyPr/>
          <a:lstStyle/>
          <a:p>
            <a:pPr eaLnBrk="1" hangingPunct="1"/>
            <a:r>
              <a:rPr lang="zh-CN" altLang="en-US" sz="2400" dirty="0" smtClean="0">
                <a:ea typeface="华文新魏" pitchFamily="2" charset="-122"/>
              </a:rPr>
              <a:t>七月在线</a:t>
            </a:r>
            <a:r>
              <a:rPr lang="zh-CN" altLang="en-US" dirty="0" smtClean="0"/>
              <a:t>     </a:t>
            </a:r>
            <a:r>
              <a:rPr lang="en-US" altLang="zh-CN" dirty="0" err="1">
                <a:ea typeface="华文行楷" pitchFamily="2" charset="-122"/>
              </a:rPr>
              <a:t>k</a:t>
            </a:r>
            <a:r>
              <a:rPr lang="en-US" altLang="zh-CN" dirty="0" err="1" smtClean="0">
                <a:ea typeface="华文行楷" pitchFamily="2" charset="-122"/>
              </a:rPr>
              <a:t>osora</a:t>
            </a:r>
            <a:endParaRPr lang="zh-CN" altLang="en-US" dirty="0" smtClean="0">
              <a:ea typeface="华文行楷" pitchFamily="2" charset="-122"/>
            </a:endParaRPr>
          </a:p>
          <a:p>
            <a:pPr eaLnBrk="1" hangingPunct="1"/>
            <a:r>
              <a:rPr lang="zh-CN" altLang="en-US" dirty="0" smtClean="0"/>
              <a:t>    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xmlns="" val="31358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为什么需要</a:t>
            </a:r>
            <a:r>
              <a:rPr lang="en-US" altLang="zh-CN" dirty="0" smtClean="0"/>
              <a:t>AVL</a:t>
            </a:r>
          </a:p>
          <a:p>
            <a:pPr eaLnBrk="1" hangingPunct="1"/>
            <a:r>
              <a:rPr lang="en-US" altLang="zh-CN" dirty="0" smtClean="0"/>
              <a:t>AVL</a:t>
            </a:r>
            <a:r>
              <a:rPr lang="zh-CN" altLang="en-US" dirty="0" smtClean="0"/>
              <a:t>的旋转与插入、旋转源码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排序数组</a:t>
            </a:r>
            <a:r>
              <a:rPr lang="en-US" altLang="zh-CN" dirty="0" smtClean="0"/>
              <a:t>(</a:t>
            </a:r>
            <a:r>
              <a:rPr lang="zh-CN" altLang="en-US" dirty="0" smtClean="0"/>
              <a:t>链表</a:t>
            </a:r>
            <a:r>
              <a:rPr lang="en-US" altLang="zh-CN" dirty="0" smtClean="0"/>
              <a:t>)</a:t>
            </a:r>
            <a:r>
              <a:rPr lang="zh-CN" altLang="en-US" dirty="0" smtClean="0"/>
              <a:t>转化为</a:t>
            </a:r>
            <a:r>
              <a:rPr lang="en-US" altLang="zh-CN" dirty="0" smtClean="0"/>
              <a:t>AVL</a:t>
            </a:r>
            <a:r>
              <a:rPr lang="zh-CN" altLang="en-US" dirty="0" smtClean="0"/>
              <a:t>、建树源码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AVL</a:t>
            </a:r>
            <a:r>
              <a:rPr lang="zh-CN" altLang="en-US" dirty="0" smtClean="0"/>
              <a:t>的删除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376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BST</a:t>
            </a:r>
            <a:r>
              <a:rPr lang="zh-CN" altLang="en-US" dirty="0"/>
              <a:t>与</a:t>
            </a:r>
            <a:r>
              <a:rPr lang="en-US" altLang="zh-CN" dirty="0"/>
              <a:t>TreeMap</a:t>
            </a:r>
            <a:r>
              <a:rPr lang="zh-CN" altLang="en-US" dirty="0"/>
              <a:t>的效率对比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随机序列的存取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升序或降序序列的存取</a:t>
            </a: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006858"/>
              </p:ext>
            </p:extLst>
          </p:nvPr>
        </p:nvGraphicFramePr>
        <p:xfrm>
          <a:off x="1475656" y="3933056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/>
                <a:gridCol w="190376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TreeMap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随机序列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升序或降序序列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accent2"/>
                          </a:solidFill>
                        </a:rPr>
                        <a:t>Slow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极端情况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极端情况下的</a:t>
            </a:r>
            <a:r>
              <a:rPr lang="en-US" altLang="zh-CN" dirty="0" smtClean="0"/>
              <a:t>BST</a:t>
            </a:r>
            <a:r>
              <a:rPr lang="zh-CN" altLang="en-US" dirty="0" smtClean="0"/>
              <a:t>会退化为链表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O(logN)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O(N)</a:t>
            </a:r>
          </a:p>
        </p:txBody>
      </p:sp>
      <p:grpSp>
        <p:nvGrpSpPr>
          <p:cNvPr id="9221" name="组合 9220"/>
          <p:cNvGrpSpPr/>
          <p:nvPr/>
        </p:nvGrpSpPr>
        <p:grpSpPr>
          <a:xfrm>
            <a:off x="654485" y="3224364"/>
            <a:ext cx="2885167" cy="2291998"/>
            <a:chOff x="933063" y="2555322"/>
            <a:chExt cx="2885167" cy="2291998"/>
          </a:xfrm>
        </p:grpSpPr>
        <p:grpSp>
          <p:nvGrpSpPr>
            <p:cNvPr id="5" name="组合 4"/>
            <p:cNvGrpSpPr/>
            <p:nvPr/>
          </p:nvGrpSpPr>
          <p:grpSpPr>
            <a:xfrm>
              <a:off x="2153127" y="2555322"/>
              <a:ext cx="598824" cy="585646"/>
              <a:chOff x="1547664" y="2492896"/>
              <a:chExt cx="648072" cy="648072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642432" y="255532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4</a:t>
                </a:r>
                <a:endParaRPr lang="zh-CN" altLang="en-US" sz="2800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467100" y="3288877"/>
              <a:ext cx="598824" cy="585646"/>
              <a:chOff x="1547664" y="2492896"/>
              <a:chExt cx="648072" cy="648072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42432" y="255532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2</a:t>
                </a:r>
                <a:endParaRPr lang="zh-CN" altLang="en-US" sz="28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792081" y="3288877"/>
              <a:ext cx="598824" cy="585646"/>
              <a:chOff x="1547664" y="2492896"/>
              <a:chExt cx="648072" cy="648072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42432" y="255532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6</a:t>
                </a:r>
                <a:endParaRPr lang="zh-CN" altLang="en-US" sz="28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933063" y="4205261"/>
              <a:ext cx="598824" cy="585646"/>
              <a:chOff x="1547664" y="2492896"/>
              <a:chExt cx="648072" cy="648072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642432" y="2555322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1</a:t>
                </a:r>
                <a:endParaRPr lang="zh-CN" altLang="en-US" sz="2800" dirty="0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836263" y="4224786"/>
              <a:ext cx="598824" cy="585646"/>
              <a:chOff x="1547664" y="2492896"/>
              <a:chExt cx="648072" cy="648072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42432" y="255532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3</a:t>
                </a:r>
                <a:endParaRPr lang="zh-CN" altLang="en-US" sz="2800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522514" y="4224786"/>
              <a:ext cx="598824" cy="585646"/>
              <a:chOff x="1547664" y="2492896"/>
              <a:chExt cx="648072" cy="648072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42432" y="255532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5</a:t>
                </a:r>
                <a:endParaRPr lang="zh-CN" altLang="en-US" sz="2800" dirty="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19406" y="4261674"/>
              <a:ext cx="598824" cy="585646"/>
              <a:chOff x="1547664" y="2492896"/>
              <a:chExt cx="648072" cy="648072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642432" y="255532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7</a:t>
                </a:r>
                <a:endParaRPr lang="zh-CN" altLang="en-US" sz="2800" dirty="0"/>
              </a:p>
            </p:txBody>
          </p:sp>
        </p:grpSp>
        <p:cxnSp>
          <p:nvCxnSpPr>
            <p:cNvPr id="7" name="直接连接符 6"/>
            <p:cNvCxnSpPr>
              <a:stCxn id="3" idx="4"/>
              <a:endCxn id="9" idx="0"/>
            </p:cNvCxnSpPr>
            <p:nvPr/>
          </p:nvCxnSpPr>
          <p:spPr>
            <a:xfrm flipH="1">
              <a:off x="1766512" y="3140968"/>
              <a:ext cx="686027" cy="14790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2" idx="0"/>
              <a:endCxn id="3" idx="4"/>
            </p:cNvCxnSpPr>
            <p:nvPr/>
          </p:nvCxnSpPr>
          <p:spPr>
            <a:xfrm flipH="1" flipV="1">
              <a:off x="2452539" y="3140968"/>
              <a:ext cx="638954" cy="14790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9" idx="4"/>
            </p:cNvCxnSpPr>
            <p:nvPr/>
          </p:nvCxnSpPr>
          <p:spPr>
            <a:xfrm flipH="1">
              <a:off x="1215618" y="3874523"/>
              <a:ext cx="550894" cy="330738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9" idx="4"/>
              <a:endCxn id="18" idx="0"/>
            </p:cNvCxnSpPr>
            <p:nvPr/>
          </p:nvCxnSpPr>
          <p:spPr>
            <a:xfrm>
              <a:off x="1766512" y="3874523"/>
              <a:ext cx="369163" cy="350263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endCxn id="12" idx="4"/>
            </p:cNvCxnSpPr>
            <p:nvPr/>
          </p:nvCxnSpPr>
          <p:spPr>
            <a:xfrm flipV="1">
              <a:off x="2850243" y="3874523"/>
              <a:ext cx="241250" cy="330738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4" idx="0"/>
              <a:endCxn id="12" idx="4"/>
            </p:cNvCxnSpPr>
            <p:nvPr/>
          </p:nvCxnSpPr>
          <p:spPr>
            <a:xfrm flipH="1" flipV="1">
              <a:off x="3091493" y="3874523"/>
              <a:ext cx="427325" cy="387151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3817870" y="2250322"/>
            <a:ext cx="2410314" cy="3835680"/>
            <a:chOff x="2153127" y="2555322"/>
            <a:chExt cx="2410314" cy="3835680"/>
          </a:xfrm>
        </p:grpSpPr>
        <p:grpSp>
          <p:nvGrpSpPr>
            <p:cNvPr id="43" name="组合 42"/>
            <p:cNvGrpSpPr/>
            <p:nvPr/>
          </p:nvGrpSpPr>
          <p:grpSpPr>
            <a:xfrm>
              <a:off x="2153127" y="2555322"/>
              <a:ext cx="2410314" cy="3835680"/>
              <a:chOff x="1547664" y="2492896"/>
              <a:chExt cx="2608540" cy="4244538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42432" y="255532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1</a:t>
                </a:r>
                <a:endParaRPr lang="zh-CN" altLang="en-US" sz="2800" dirty="0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2044575" y="3387941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139343" y="3450367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2</a:t>
                </a:r>
                <a:endParaRPr lang="zh-CN" altLang="en-US" sz="2800" dirty="0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2529079" y="4301625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623847" y="4364051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3</a:t>
                </a:r>
                <a:endParaRPr lang="zh-CN" altLang="en-US" sz="2800" dirty="0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3028523" y="5182088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23291" y="5244514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4</a:t>
                </a:r>
                <a:endParaRPr lang="zh-CN" altLang="en-US" sz="2800" dirty="0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3508132" y="6089362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602900" y="6151788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5</a:t>
                </a:r>
                <a:endParaRPr lang="zh-CN" altLang="en-US" sz="2800" dirty="0"/>
              </a:p>
            </p:txBody>
          </p:sp>
        </p:grpSp>
        <p:cxnSp>
          <p:nvCxnSpPr>
            <p:cNvPr id="51" name="直接连接符 50"/>
            <p:cNvCxnSpPr>
              <a:endCxn id="68" idx="4"/>
            </p:cNvCxnSpPr>
            <p:nvPr/>
          </p:nvCxnSpPr>
          <p:spPr>
            <a:xfrm flipH="1" flipV="1">
              <a:off x="2452539" y="3140968"/>
              <a:ext cx="319477" cy="245298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endCxn id="75" idx="2"/>
            </p:cNvCxnSpPr>
            <p:nvPr/>
          </p:nvCxnSpPr>
          <p:spPr>
            <a:xfrm flipH="1" flipV="1">
              <a:off x="2932719" y="3943784"/>
              <a:ext cx="286984" cy="268155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 flipV="1">
              <a:off x="3394209" y="4739436"/>
              <a:ext cx="286984" cy="268155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 flipV="1">
              <a:off x="3837372" y="5559316"/>
              <a:ext cx="286984" cy="268155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6395905" y="2137037"/>
            <a:ext cx="1926146" cy="3943643"/>
            <a:chOff x="825807" y="2555323"/>
            <a:chExt cx="1926146" cy="3943643"/>
          </a:xfrm>
        </p:grpSpPr>
        <p:grpSp>
          <p:nvGrpSpPr>
            <p:cNvPr id="87" name="组合 86"/>
            <p:cNvGrpSpPr/>
            <p:nvPr/>
          </p:nvGrpSpPr>
          <p:grpSpPr>
            <a:xfrm>
              <a:off x="825807" y="2555323"/>
              <a:ext cx="1926146" cy="3943643"/>
              <a:chOff x="111184" y="2492896"/>
              <a:chExt cx="2084552" cy="4364009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642432" y="255532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7</a:t>
                </a:r>
                <a:endParaRPr lang="zh-CN" altLang="en-US" sz="2800" dirty="0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1154678" y="347628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249446" y="353871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6</a:t>
                </a:r>
                <a:endParaRPr lang="zh-CN" altLang="en-US" sz="2800" dirty="0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601374" y="4386509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696142" y="4448935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5</a:t>
                </a:r>
                <a:endParaRPr lang="zh-CN" altLang="en-US" sz="2800" dirty="0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111184" y="5264315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05952" y="5326741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3</a:t>
                </a:r>
                <a:endParaRPr lang="zh-CN" altLang="en-US" sz="2800" dirty="0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624133" y="6208833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680316" y="6232409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4</a:t>
                </a:r>
                <a:endParaRPr lang="zh-CN" altLang="en-US" sz="2800" dirty="0"/>
              </a:p>
            </p:txBody>
          </p:sp>
        </p:grpSp>
        <p:cxnSp>
          <p:nvCxnSpPr>
            <p:cNvPr id="109" name="直接连接符 108"/>
            <p:cNvCxnSpPr/>
            <p:nvPr/>
          </p:nvCxnSpPr>
          <p:spPr>
            <a:xfrm flipV="1">
              <a:off x="2153129" y="3142579"/>
              <a:ext cx="252999" cy="307421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V="1">
              <a:off x="1751073" y="4035646"/>
              <a:ext cx="252999" cy="307421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8" idx="0"/>
              <a:endCxn id="126" idx="4"/>
            </p:cNvCxnSpPr>
            <p:nvPr/>
          </p:nvCxnSpPr>
          <p:spPr>
            <a:xfrm flipV="1">
              <a:off x="1125220" y="4852178"/>
              <a:ext cx="452940" cy="207605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136" idx="0"/>
              <a:endCxn id="128" idx="4"/>
            </p:cNvCxnSpPr>
            <p:nvPr/>
          </p:nvCxnSpPr>
          <p:spPr>
            <a:xfrm flipH="1" flipV="1">
              <a:off x="1125220" y="5645429"/>
              <a:ext cx="473970" cy="267891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218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AVL</a:t>
            </a:r>
            <a:r>
              <a:rPr lang="zh-CN" altLang="en-US" dirty="0" smtClean="0"/>
              <a:t>树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AVL</a:t>
            </a:r>
            <a:r>
              <a:rPr lang="zh-CN" altLang="en-US" dirty="0" smtClean="0"/>
              <a:t>树是一种自平衡的二叉树，定义如下</a:t>
            </a:r>
            <a:endParaRPr lang="en-US" altLang="zh-CN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</a:rPr>
              <a:t>BST</a:t>
            </a:r>
            <a:endParaRPr lang="en-US" altLang="zh-CN" sz="2400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/>
              <a:t>左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右子树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高度差</a:t>
            </a:r>
            <a:r>
              <a:rPr lang="zh-CN" altLang="en-US" sz="2000" dirty="0" smtClean="0"/>
              <a:t>的绝对值不超过</a:t>
            </a:r>
            <a:r>
              <a:rPr lang="en-US" altLang="zh-CN" sz="2000" dirty="0" smtClean="0"/>
              <a:t>1(</a:t>
            </a:r>
            <a:r>
              <a:rPr lang="zh-CN" altLang="en-US" sz="2000" dirty="0" smtClean="0"/>
              <a:t>平衡因子</a:t>
            </a:r>
            <a:r>
              <a:rPr lang="en-US" altLang="zh-CN" sz="2000" dirty="0"/>
              <a:t>Balance Factor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/>
              <a:t>空树、左右</a:t>
            </a:r>
            <a:r>
              <a:rPr lang="zh-CN" altLang="en-US" sz="2000" dirty="0"/>
              <a:t>子</a:t>
            </a:r>
            <a:r>
              <a:rPr lang="zh-CN" altLang="en-US" sz="2000" dirty="0" smtClean="0"/>
              <a:t>树都是</a:t>
            </a:r>
            <a:r>
              <a:rPr lang="en-US" altLang="zh-CN" sz="2000" dirty="0" smtClean="0"/>
              <a:t>AVL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410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AVL</a:t>
            </a:r>
            <a:r>
              <a:rPr lang="zh-CN" altLang="en-US" dirty="0" smtClean="0"/>
              <a:t>树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/>
              <a:t>              AVL</a:t>
            </a:r>
            <a:r>
              <a:rPr lang="zh-CN" altLang="en-US" dirty="0" smtClean="0"/>
              <a:t>树                            非</a:t>
            </a:r>
            <a:r>
              <a:rPr lang="en-US" altLang="zh-CN" dirty="0" smtClean="0"/>
              <a:t>AVL</a:t>
            </a:r>
            <a:r>
              <a:rPr lang="zh-CN" altLang="en-US" dirty="0" smtClean="0"/>
              <a:t>树</a:t>
            </a:r>
            <a:endParaRPr lang="en-US" altLang="zh-CN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1088802" y="2393301"/>
            <a:ext cx="3396426" cy="3235225"/>
            <a:chOff x="1088802" y="2393301"/>
            <a:chExt cx="3396426" cy="3235225"/>
          </a:xfrm>
        </p:grpSpPr>
        <p:grpSp>
          <p:nvGrpSpPr>
            <p:cNvPr id="9221" name="组合 9220"/>
            <p:cNvGrpSpPr/>
            <p:nvPr/>
          </p:nvGrpSpPr>
          <p:grpSpPr>
            <a:xfrm>
              <a:off x="1088802" y="2393301"/>
              <a:ext cx="3396426" cy="3235225"/>
              <a:chOff x="933063" y="2555322"/>
              <a:chExt cx="3396426" cy="3235225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153127" y="2555322"/>
                <a:ext cx="598824" cy="585646"/>
                <a:chOff x="1547664" y="2492896"/>
                <a:chExt cx="648072" cy="648072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3</a:t>
                  </a:r>
                  <a:endParaRPr lang="zh-CN" altLang="en-US" sz="2800" dirty="0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1467100" y="3288877"/>
                <a:ext cx="598824" cy="585646"/>
                <a:chOff x="1547664" y="2492896"/>
                <a:chExt cx="648072" cy="648072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2</a:t>
                  </a:r>
                  <a:endParaRPr lang="zh-CN" altLang="en-US" sz="28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792081" y="3288877"/>
                <a:ext cx="598824" cy="585646"/>
                <a:chOff x="1547664" y="2492896"/>
                <a:chExt cx="648072" cy="648072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5</a:t>
                  </a:r>
                  <a:endParaRPr lang="zh-CN" altLang="en-US" sz="2800" dirty="0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933063" y="4205261"/>
                <a:ext cx="598824" cy="585646"/>
                <a:chOff x="1547664" y="2492896"/>
                <a:chExt cx="648072" cy="648072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642432" y="2555322"/>
                  <a:ext cx="50405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1</a:t>
                  </a:r>
                  <a:endParaRPr lang="zh-CN" altLang="en-US" sz="2800" dirty="0"/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2522514" y="4224786"/>
                <a:ext cx="598824" cy="585646"/>
                <a:chOff x="1547664" y="2492896"/>
                <a:chExt cx="648072" cy="648072"/>
              </a:xfrm>
            </p:grpSpPr>
            <p:sp>
              <p:nvSpPr>
                <p:cNvPr id="21" name="椭圆 20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4</a:t>
                  </a:r>
                  <a:endParaRPr lang="zh-CN" altLang="en-US" sz="2800" dirty="0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3219407" y="4261674"/>
                <a:ext cx="1110082" cy="1528873"/>
                <a:chOff x="1547664" y="2492896"/>
                <a:chExt cx="1201376" cy="1691841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6</a:t>
                  </a:r>
                  <a:endParaRPr lang="zh-CN" altLang="en-US" sz="2800" dirty="0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2100968" y="3536665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195734" y="3599091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/>
                    <a:t>7</a:t>
                  </a:r>
                  <a:endParaRPr lang="zh-CN" altLang="en-US" sz="2800" dirty="0"/>
                </a:p>
              </p:txBody>
            </p:sp>
          </p:grpSp>
          <p:cxnSp>
            <p:nvCxnSpPr>
              <p:cNvPr id="7" name="直接连接符 6"/>
              <p:cNvCxnSpPr>
                <a:stCxn id="3" idx="4"/>
                <a:endCxn id="9" idx="0"/>
              </p:cNvCxnSpPr>
              <p:nvPr/>
            </p:nvCxnSpPr>
            <p:spPr>
              <a:xfrm flipH="1">
                <a:off x="1766512" y="3140968"/>
                <a:ext cx="686027" cy="147909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12" idx="0"/>
                <a:endCxn id="3" idx="4"/>
              </p:cNvCxnSpPr>
              <p:nvPr/>
            </p:nvCxnSpPr>
            <p:spPr>
              <a:xfrm flipH="1" flipV="1">
                <a:off x="2452539" y="3140968"/>
                <a:ext cx="638954" cy="147909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9" idx="4"/>
              </p:cNvCxnSpPr>
              <p:nvPr/>
            </p:nvCxnSpPr>
            <p:spPr>
              <a:xfrm flipH="1">
                <a:off x="1215618" y="3874523"/>
                <a:ext cx="550894" cy="330738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endCxn id="12" idx="4"/>
              </p:cNvCxnSpPr>
              <p:nvPr/>
            </p:nvCxnSpPr>
            <p:spPr>
              <a:xfrm flipV="1">
                <a:off x="2850243" y="3874523"/>
                <a:ext cx="241250" cy="330738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24" idx="0"/>
                <a:endCxn id="12" idx="4"/>
              </p:cNvCxnSpPr>
              <p:nvPr/>
            </p:nvCxnSpPr>
            <p:spPr>
              <a:xfrm flipH="1" flipV="1">
                <a:off x="3091493" y="3874523"/>
                <a:ext cx="427325" cy="3871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64" idx="0"/>
              </p:cNvCxnSpPr>
              <p:nvPr/>
            </p:nvCxnSpPr>
            <p:spPr>
              <a:xfrm flipH="1" flipV="1">
                <a:off x="3602751" y="4817750"/>
                <a:ext cx="427325" cy="3871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>
              <a:off x="3546644" y="5176237"/>
              <a:ext cx="33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86404" y="4048344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67868" y="4062765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02862" y="3360320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87653" y="4028075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79791" y="2998603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91527" y="2403044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979013" y="2482040"/>
            <a:ext cx="3205436" cy="3235225"/>
            <a:chOff x="1279791" y="2393301"/>
            <a:chExt cx="3205436" cy="3235225"/>
          </a:xfrm>
        </p:grpSpPr>
        <p:grpSp>
          <p:nvGrpSpPr>
            <p:cNvPr id="42" name="组合 41"/>
            <p:cNvGrpSpPr/>
            <p:nvPr/>
          </p:nvGrpSpPr>
          <p:grpSpPr>
            <a:xfrm>
              <a:off x="1622839" y="2393301"/>
              <a:ext cx="2862388" cy="3235225"/>
              <a:chOff x="1467100" y="2555322"/>
              <a:chExt cx="2862388" cy="3235225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2153127" y="2555322"/>
                <a:ext cx="598824" cy="585646"/>
                <a:chOff x="1547664" y="2492896"/>
                <a:chExt cx="648072" cy="648072"/>
              </a:xfrm>
            </p:grpSpPr>
            <p:sp>
              <p:nvSpPr>
                <p:cNvPr id="77" name="椭圆 76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3</a:t>
                  </a:r>
                  <a:endParaRPr lang="zh-CN" altLang="en-US" sz="2800" dirty="0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1467100" y="3288877"/>
                <a:ext cx="598824" cy="585646"/>
                <a:chOff x="1547664" y="2492896"/>
                <a:chExt cx="648072" cy="648072"/>
              </a:xfrm>
            </p:grpSpPr>
            <p:sp>
              <p:nvSpPr>
                <p:cNvPr id="75" name="椭圆 74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2</a:t>
                  </a:r>
                  <a:endParaRPr lang="zh-CN" altLang="en-US" sz="2800" dirty="0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2792081" y="3288877"/>
                <a:ext cx="598824" cy="585646"/>
                <a:chOff x="1547664" y="2492896"/>
                <a:chExt cx="648072" cy="648072"/>
              </a:xfrm>
            </p:grpSpPr>
            <p:sp>
              <p:nvSpPr>
                <p:cNvPr id="73" name="椭圆 72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5</a:t>
                  </a:r>
                  <a:endParaRPr lang="zh-CN" altLang="en-US" sz="2800" dirty="0"/>
                </a:p>
              </p:txBody>
            </p:sp>
          </p:grpSp>
          <p:grpSp>
            <p:nvGrpSpPr>
              <p:cNvPr id="55" name="组合 54"/>
              <p:cNvGrpSpPr/>
              <p:nvPr/>
            </p:nvGrpSpPr>
            <p:grpSpPr>
              <a:xfrm>
                <a:off x="2350463" y="4261674"/>
                <a:ext cx="1979025" cy="1528873"/>
                <a:chOff x="607258" y="2492896"/>
                <a:chExt cx="2141782" cy="1691841"/>
              </a:xfrm>
            </p:grpSpPr>
            <p:sp>
              <p:nvSpPr>
                <p:cNvPr id="62" name="椭圆 61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6</a:t>
                  </a:r>
                  <a:endParaRPr lang="zh-CN" altLang="en-US" sz="2800" dirty="0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2100968" y="3536665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2195734" y="3599091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7</a:t>
                  </a:r>
                  <a:endParaRPr lang="zh-CN" altLang="en-US" sz="2800" dirty="0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607258" y="2510175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09820" y="2535449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4</a:t>
                  </a:r>
                  <a:endParaRPr lang="zh-CN" altLang="en-US" sz="2800" dirty="0"/>
                </a:p>
              </p:txBody>
            </p:sp>
          </p:grpSp>
          <p:cxnSp>
            <p:nvCxnSpPr>
              <p:cNvPr id="56" name="直接连接符 55"/>
              <p:cNvCxnSpPr>
                <a:stCxn id="77" idx="4"/>
                <a:endCxn id="75" idx="0"/>
              </p:cNvCxnSpPr>
              <p:nvPr/>
            </p:nvCxnSpPr>
            <p:spPr>
              <a:xfrm flipH="1">
                <a:off x="1766512" y="3140968"/>
                <a:ext cx="686027" cy="147909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73" idx="0"/>
                <a:endCxn id="77" idx="4"/>
              </p:cNvCxnSpPr>
              <p:nvPr/>
            </p:nvCxnSpPr>
            <p:spPr>
              <a:xfrm flipH="1" flipV="1">
                <a:off x="2452539" y="3140968"/>
                <a:ext cx="638954" cy="147909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62" idx="0"/>
                <a:endCxn id="73" idx="4"/>
              </p:cNvCxnSpPr>
              <p:nvPr/>
            </p:nvCxnSpPr>
            <p:spPr>
              <a:xfrm flipH="1" flipV="1">
                <a:off x="3091493" y="3874523"/>
                <a:ext cx="427325" cy="3871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67" idx="0"/>
              </p:cNvCxnSpPr>
              <p:nvPr/>
            </p:nvCxnSpPr>
            <p:spPr>
              <a:xfrm flipH="1" flipV="1">
                <a:off x="3602751" y="4817750"/>
                <a:ext cx="427325" cy="3871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82" idx="0"/>
                <a:endCxn id="73" idx="4"/>
              </p:cNvCxnSpPr>
              <p:nvPr/>
            </p:nvCxnSpPr>
            <p:spPr>
              <a:xfrm flipV="1">
                <a:off x="2649875" y="3874523"/>
                <a:ext cx="441618" cy="402766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3546644" y="5176237"/>
              <a:ext cx="33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404" y="4048344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02862" y="3360320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79791" y="2998603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91527" y="2403044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-2</a:t>
              </a:r>
              <a:endParaRPr lang="zh-CN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166443" y="4248625"/>
              <a:ext cx="33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9607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面试题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如何寻找</a:t>
            </a:r>
            <a:r>
              <a:rPr lang="en-US" altLang="zh-CN" dirty="0"/>
              <a:t>BST</a:t>
            </a:r>
            <a:r>
              <a:rPr lang="zh-CN" altLang="en-US" dirty="0"/>
              <a:t>迭代器的前趋</a:t>
            </a:r>
            <a:r>
              <a:rPr lang="en-US" altLang="zh-CN" dirty="0"/>
              <a:t>(</a:t>
            </a:r>
            <a:r>
              <a:rPr lang="zh-CN" altLang="en-US" dirty="0"/>
              <a:t>后继</a:t>
            </a:r>
            <a:r>
              <a:rPr lang="en-US" altLang="zh-CN" dirty="0"/>
              <a:t>)</a:t>
            </a:r>
            <a:r>
              <a:rPr lang="zh-CN" altLang="en-US" dirty="0"/>
              <a:t>节点？</a:t>
            </a:r>
            <a:endParaRPr lang="en-US" altLang="zh-CN" dirty="0"/>
          </a:p>
          <a:p>
            <a:pPr lvl="1" eaLnBrk="1" hangingPunct="1"/>
            <a:r>
              <a:rPr lang="zh-CN" altLang="en-US" sz="2800" dirty="0" smtClean="0"/>
              <a:t>有父节点如何寻找？没有父节点如何寻找</a:t>
            </a:r>
            <a:r>
              <a:rPr lang="en-US" altLang="zh-CN" sz="2800" dirty="0" smtClean="0"/>
              <a:t>?</a:t>
            </a:r>
          </a:p>
          <a:p>
            <a:pPr lvl="1" eaLnBrk="1" hangingPunct="1"/>
            <a:r>
              <a:rPr lang="zh-CN" altLang="en-US" sz="2800" dirty="0" smtClean="0"/>
              <a:t>时间复杂度与空间复杂度均不超过</a:t>
            </a:r>
            <a:r>
              <a:rPr lang="en-US" altLang="zh-CN" sz="2800" dirty="0" smtClean="0"/>
              <a:t>O(logN)</a:t>
            </a:r>
            <a:endParaRPr lang="en-US" altLang="zh-CN" sz="2800" dirty="0"/>
          </a:p>
          <a:p>
            <a:pPr eaLnBrk="1" hangingPunct="1"/>
            <a:r>
              <a:rPr lang="zh-CN" altLang="en-US" dirty="0"/>
              <a:t>构建一颗二叉树，使得</a:t>
            </a:r>
            <a:r>
              <a:rPr lang="zh-CN" altLang="en-US" dirty="0" smtClean="0"/>
              <a:t>它同时满足</a:t>
            </a:r>
            <a:r>
              <a:rPr lang="zh-CN" altLang="en-US" dirty="0"/>
              <a:t>两个要求：</a:t>
            </a:r>
            <a:endParaRPr lang="en-US" altLang="zh-CN" dirty="0"/>
          </a:p>
          <a:p>
            <a:pPr lvl="1" eaLnBrk="1" hangingPunct="1"/>
            <a:r>
              <a:rPr lang="zh-CN" altLang="en-US" sz="2800" dirty="0" smtClean="0"/>
              <a:t>它是一个</a:t>
            </a:r>
            <a:r>
              <a:rPr lang="en-US" altLang="zh-CN" sz="2800" dirty="0" smtClean="0"/>
              <a:t>AVL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 smtClean="0"/>
              <a:t>它是一个</a:t>
            </a:r>
            <a:r>
              <a:rPr lang="en-US" altLang="zh-CN" sz="2800" dirty="0" smtClean="0"/>
              <a:t>RBT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427984" y="4365104"/>
            <a:ext cx="36724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9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？</a:t>
            </a:r>
            <a:endParaRPr lang="zh-CN" altLang="en-US" sz="9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89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三个节点的单旋转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 smtClean="0"/>
              <a:t>右旋</a:t>
            </a:r>
            <a:endParaRPr lang="en-US" altLang="zh-CN" dirty="0" smtClean="0"/>
          </a:p>
        </p:txBody>
      </p:sp>
      <p:sp>
        <p:nvSpPr>
          <p:cNvPr id="9228" name="环形箭头 9227"/>
          <p:cNvSpPr/>
          <p:nvPr/>
        </p:nvSpPr>
        <p:spPr>
          <a:xfrm rot="2265050">
            <a:off x="1184222" y="2406787"/>
            <a:ext cx="2185693" cy="2660383"/>
          </a:xfrm>
          <a:prstGeom prst="circular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232" name="组合 9231"/>
          <p:cNvGrpSpPr/>
          <p:nvPr/>
        </p:nvGrpSpPr>
        <p:grpSpPr>
          <a:xfrm>
            <a:off x="1309080" y="3034518"/>
            <a:ext cx="2585675" cy="2393099"/>
            <a:chOff x="1309080" y="3034518"/>
            <a:chExt cx="2585675" cy="2393099"/>
          </a:xfrm>
        </p:grpSpPr>
        <p:grpSp>
          <p:nvGrpSpPr>
            <p:cNvPr id="6" name="组合 5"/>
            <p:cNvGrpSpPr/>
            <p:nvPr/>
          </p:nvGrpSpPr>
          <p:grpSpPr>
            <a:xfrm>
              <a:off x="1309080" y="3034518"/>
              <a:ext cx="2585675" cy="2393099"/>
              <a:chOff x="1428443" y="2393301"/>
              <a:chExt cx="2585675" cy="2393099"/>
            </a:xfrm>
          </p:grpSpPr>
          <p:grpSp>
            <p:nvGrpSpPr>
              <p:cNvPr id="9221" name="组合 9220"/>
              <p:cNvGrpSpPr/>
              <p:nvPr/>
            </p:nvGrpSpPr>
            <p:grpSpPr>
              <a:xfrm>
                <a:off x="1428443" y="2393301"/>
                <a:ext cx="1479247" cy="2393099"/>
                <a:chOff x="1272704" y="2555322"/>
                <a:chExt cx="1479247" cy="2393099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2153127" y="2555322"/>
                  <a:ext cx="598824" cy="585646"/>
                  <a:chOff x="1547664" y="2492896"/>
                  <a:chExt cx="648072" cy="648072"/>
                </a:xfrm>
              </p:grpSpPr>
              <p:sp>
                <p:nvSpPr>
                  <p:cNvPr id="3" name="椭圆 2"/>
                  <p:cNvSpPr/>
                  <p:nvPr/>
                </p:nvSpPr>
                <p:spPr>
                  <a:xfrm>
                    <a:off x="1547664" y="2492896"/>
                    <a:ext cx="648072" cy="648072"/>
                  </a:xfrm>
                  <a:prstGeom prst="ellipse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642432" y="2555322"/>
                    <a:ext cx="504056" cy="57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 smtClean="0"/>
                      <a:t>3</a:t>
                    </a:r>
                    <a:endParaRPr lang="zh-CN" altLang="en-US" sz="2800" dirty="0"/>
                  </a:p>
                </p:txBody>
              </p:sp>
            </p:grpSp>
            <p:grpSp>
              <p:nvGrpSpPr>
                <p:cNvPr id="8" name="组合 7"/>
                <p:cNvGrpSpPr/>
                <p:nvPr/>
              </p:nvGrpSpPr>
              <p:grpSpPr>
                <a:xfrm>
                  <a:off x="1699381" y="3446390"/>
                  <a:ext cx="598824" cy="585646"/>
                  <a:chOff x="1799048" y="2667199"/>
                  <a:chExt cx="648072" cy="648072"/>
                </a:xfrm>
              </p:grpSpPr>
              <p:sp>
                <p:nvSpPr>
                  <p:cNvPr id="9" name="椭圆 8"/>
                  <p:cNvSpPr/>
                  <p:nvPr/>
                </p:nvSpPr>
                <p:spPr>
                  <a:xfrm>
                    <a:off x="1799048" y="2667199"/>
                    <a:ext cx="648072" cy="648072"/>
                  </a:xfrm>
                  <a:prstGeom prst="ellipse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893817" y="2729625"/>
                    <a:ext cx="504056" cy="57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 smtClean="0"/>
                      <a:t>2</a:t>
                    </a:r>
                    <a:endParaRPr lang="zh-CN" altLang="en-US" sz="2800" dirty="0"/>
                  </a:p>
                </p:txBody>
              </p:sp>
            </p:grpSp>
            <p:grpSp>
              <p:nvGrpSpPr>
                <p:cNvPr id="14" name="组合 13"/>
                <p:cNvGrpSpPr/>
                <p:nvPr/>
              </p:nvGrpSpPr>
              <p:grpSpPr>
                <a:xfrm>
                  <a:off x="1272704" y="4362775"/>
                  <a:ext cx="598824" cy="585646"/>
                  <a:chOff x="1915238" y="2667199"/>
                  <a:chExt cx="648072" cy="648072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987246" y="2729625"/>
                    <a:ext cx="504056" cy="5232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 smtClean="0"/>
                      <a:t>1</a:t>
                    </a:r>
                    <a:endParaRPr lang="zh-CN" altLang="en-US" sz="2800" dirty="0"/>
                  </a:p>
                </p:txBody>
              </p:sp>
              <p:sp>
                <p:nvSpPr>
                  <p:cNvPr id="79" name="椭圆 78"/>
                  <p:cNvSpPr/>
                  <p:nvPr/>
                </p:nvSpPr>
                <p:spPr>
                  <a:xfrm>
                    <a:off x="1915238" y="2667199"/>
                    <a:ext cx="648072" cy="648072"/>
                  </a:xfrm>
                  <a:prstGeom prst="ellipse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7" name="直接连接符 6"/>
                <p:cNvCxnSpPr>
                  <a:stCxn id="3" idx="4"/>
                </p:cNvCxnSpPr>
                <p:nvPr/>
              </p:nvCxnSpPr>
              <p:spPr>
                <a:xfrm flipH="1">
                  <a:off x="2019824" y="3140968"/>
                  <a:ext cx="432715" cy="305422"/>
                </a:xfrm>
                <a:prstGeom prst="line">
                  <a:avLst/>
                </a:prstGeom>
                <a:ln w="508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>
                  <a:stCxn id="9" idx="4"/>
                  <a:endCxn id="79" idx="0"/>
                </p:cNvCxnSpPr>
                <p:nvPr/>
              </p:nvCxnSpPr>
              <p:spPr>
                <a:xfrm flipH="1">
                  <a:off x="1572116" y="4032036"/>
                  <a:ext cx="426677" cy="330739"/>
                </a:xfrm>
                <a:prstGeom prst="line">
                  <a:avLst/>
                </a:prstGeom>
                <a:ln w="508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/>
              <p:cNvSpPr txBox="1"/>
              <p:nvPr/>
            </p:nvSpPr>
            <p:spPr>
              <a:xfrm>
                <a:off x="3502862" y="3360320"/>
                <a:ext cx="511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9231" name="TextBox 9230"/>
            <p:cNvSpPr txBox="1"/>
            <p:nvPr/>
          </p:nvSpPr>
          <p:spPr>
            <a:xfrm>
              <a:off x="1841368" y="4924501"/>
              <a:ext cx="348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434424" y="3974444"/>
              <a:ext cx="348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83379" y="3209195"/>
              <a:ext cx="348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9234" name="组合 9233"/>
          <p:cNvGrpSpPr/>
          <p:nvPr/>
        </p:nvGrpSpPr>
        <p:grpSpPr>
          <a:xfrm>
            <a:off x="5161943" y="2906265"/>
            <a:ext cx="2084742" cy="2046886"/>
            <a:chOff x="5161943" y="2906265"/>
            <a:chExt cx="2084742" cy="2046886"/>
          </a:xfrm>
        </p:grpSpPr>
        <p:grpSp>
          <p:nvGrpSpPr>
            <p:cNvPr id="90" name="组合 89"/>
            <p:cNvGrpSpPr/>
            <p:nvPr/>
          </p:nvGrpSpPr>
          <p:grpSpPr>
            <a:xfrm>
              <a:off x="5161943" y="3245615"/>
              <a:ext cx="1834753" cy="1707536"/>
              <a:chOff x="1699381" y="2555322"/>
              <a:chExt cx="1605888" cy="1501914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2153127" y="2555322"/>
                <a:ext cx="598824" cy="585646"/>
                <a:chOff x="1547664" y="2492896"/>
                <a:chExt cx="648072" cy="648072"/>
              </a:xfrm>
            </p:grpSpPr>
            <p:sp>
              <p:nvSpPr>
                <p:cNvPr id="101" name="椭圆 100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2</a:t>
                  </a:r>
                  <a:endParaRPr lang="zh-CN" altLang="en-US" sz="2800" dirty="0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1699381" y="3446390"/>
                <a:ext cx="1545968" cy="585646"/>
                <a:chOff x="1799048" y="2667199"/>
                <a:chExt cx="1673110" cy="648072"/>
              </a:xfrm>
            </p:grpSpPr>
            <p:sp>
              <p:nvSpPr>
                <p:cNvPr id="99" name="椭圆 98"/>
                <p:cNvSpPr/>
                <p:nvPr/>
              </p:nvSpPr>
              <p:spPr>
                <a:xfrm>
                  <a:off x="1799048" y="2667199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1893817" y="2729625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1</a:t>
                  </a:r>
                  <a:endParaRPr lang="zh-CN" altLang="en-US" sz="2800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2968102" y="2712065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3</a:t>
                  </a:r>
                  <a:endParaRPr lang="zh-CN" altLang="en-US" sz="2800" dirty="0"/>
                </a:p>
              </p:txBody>
            </p:sp>
          </p:grpSp>
          <p:sp>
            <p:nvSpPr>
              <p:cNvPr id="103" name="椭圆 102"/>
              <p:cNvSpPr/>
              <p:nvPr/>
            </p:nvSpPr>
            <p:spPr>
              <a:xfrm>
                <a:off x="2706445" y="3471590"/>
                <a:ext cx="598824" cy="585646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>
                <a:stCxn id="101" idx="4"/>
              </p:cNvCxnSpPr>
              <p:nvPr/>
            </p:nvCxnSpPr>
            <p:spPr>
              <a:xfrm flipH="1">
                <a:off x="2019824" y="3140968"/>
                <a:ext cx="432715" cy="305422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1" idx="4"/>
                <a:endCxn id="103" idx="0"/>
              </p:cNvCxnSpPr>
              <p:nvPr/>
            </p:nvCxnSpPr>
            <p:spPr>
              <a:xfrm>
                <a:off x="2452539" y="3140968"/>
                <a:ext cx="553318" cy="330622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33" name="TextBox 9232"/>
            <p:cNvSpPr txBox="1"/>
            <p:nvPr/>
          </p:nvSpPr>
          <p:spPr>
            <a:xfrm>
              <a:off x="5161943" y="3992469"/>
              <a:ext cx="499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746707" y="3992469"/>
              <a:ext cx="499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838547" y="2906265"/>
              <a:ext cx="499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2429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三个节点的双旋转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 smtClean="0"/>
              <a:t>先左旋，再右旋</a:t>
            </a:r>
            <a:endParaRPr lang="en-US" altLang="zh-CN" dirty="0" smtClean="0"/>
          </a:p>
        </p:txBody>
      </p:sp>
      <p:sp>
        <p:nvSpPr>
          <p:cNvPr id="11" name="下弧形箭头 10"/>
          <p:cNvSpPr/>
          <p:nvPr/>
        </p:nvSpPr>
        <p:spPr>
          <a:xfrm rot="10800000">
            <a:off x="409792" y="3106395"/>
            <a:ext cx="2145983" cy="9037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上弧形箭头 11"/>
          <p:cNvSpPr/>
          <p:nvPr/>
        </p:nvSpPr>
        <p:spPr>
          <a:xfrm rot="2063518">
            <a:off x="3792378" y="2404341"/>
            <a:ext cx="1728192" cy="8910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93058" y="2204864"/>
            <a:ext cx="2158998" cy="2666462"/>
            <a:chOff x="1193058" y="2204864"/>
            <a:chExt cx="2158998" cy="2666462"/>
          </a:xfrm>
        </p:grpSpPr>
        <p:sp>
          <p:nvSpPr>
            <p:cNvPr id="13" name="TextBox 12"/>
            <p:cNvSpPr txBox="1"/>
            <p:nvPr/>
          </p:nvSpPr>
          <p:spPr>
            <a:xfrm>
              <a:off x="2046351" y="4319929"/>
              <a:ext cx="38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46377" y="3487030"/>
              <a:ext cx="68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193058" y="2204864"/>
              <a:ext cx="2158998" cy="2666462"/>
              <a:chOff x="1193058" y="2315622"/>
              <a:chExt cx="2158998" cy="266646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193058" y="2588985"/>
                <a:ext cx="2158998" cy="2393099"/>
                <a:chOff x="1855120" y="2393301"/>
                <a:chExt cx="2158998" cy="2393099"/>
              </a:xfrm>
            </p:grpSpPr>
            <p:grpSp>
              <p:nvGrpSpPr>
                <p:cNvPr id="9221" name="组合 9220"/>
                <p:cNvGrpSpPr/>
                <p:nvPr/>
              </p:nvGrpSpPr>
              <p:grpSpPr>
                <a:xfrm>
                  <a:off x="1855120" y="2393301"/>
                  <a:ext cx="1052570" cy="2393099"/>
                  <a:chOff x="1699381" y="2555322"/>
                  <a:chExt cx="1052570" cy="2393099"/>
                </a:xfrm>
              </p:grpSpPr>
              <p:grpSp>
                <p:nvGrpSpPr>
                  <p:cNvPr id="5" name="组合 4"/>
                  <p:cNvGrpSpPr/>
                  <p:nvPr/>
                </p:nvGrpSpPr>
                <p:grpSpPr>
                  <a:xfrm>
                    <a:off x="2153127" y="2555322"/>
                    <a:ext cx="598824" cy="585646"/>
                    <a:chOff x="1547664" y="2492896"/>
                    <a:chExt cx="648072" cy="648072"/>
                  </a:xfrm>
                </p:grpSpPr>
                <p:sp>
                  <p:nvSpPr>
                    <p:cNvPr id="3" name="椭圆 2"/>
                    <p:cNvSpPr/>
                    <p:nvPr/>
                  </p:nvSpPr>
                  <p:spPr>
                    <a:xfrm>
                      <a:off x="1547664" y="2492896"/>
                      <a:ext cx="648072" cy="648072"/>
                    </a:xfrm>
                    <a:prstGeom prst="ellipse">
                      <a:avLst/>
                    </a:prstGeom>
                    <a:noFill/>
                    <a:ln w="508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642432" y="2555322"/>
                      <a:ext cx="504056" cy="5789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p:txBody>
                </p:sp>
              </p:grpSp>
              <p:grpSp>
                <p:nvGrpSpPr>
                  <p:cNvPr id="8" name="组合 7"/>
                  <p:cNvGrpSpPr/>
                  <p:nvPr/>
                </p:nvGrpSpPr>
                <p:grpSpPr>
                  <a:xfrm>
                    <a:off x="1699381" y="3446389"/>
                    <a:ext cx="853293" cy="1470818"/>
                    <a:chOff x="1799048" y="2667199"/>
                    <a:chExt cx="923469" cy="1627598"/>
                  </a:xfrm>
                </p:grpSpPr>
                <p:sp>
                  <p:nvSpPr>
                    <p:cNvPr id="9" name="椭圆 8"/>
                    <p:cNvSpPr/>
                    <p:nvPr/>
                  </p:nvSpPr>
                  <p:spPr>
                    <a:xfrm>
                      <a:off x="1799048" y="2667199"/>
                      <a:ext cx="648072" cy="648072"/>
                    </a:xfrm>
                    <a:prstGeom prst="ellipse">
                      <a:avLst/>
                    </a:prstGeom>
                    <a:noFill/>
                    <a:ln w="508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893817" y="2729625"/>
                      <a:ext cx="504056" cy="5789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2218461" y="3715805"/>
                      <a:ext cx="504056" cy="5789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p:txBody>
                </p:sp>
              </p:grpSp>
              <p:sp>
                <p:nvSpPr>
                  <p:cNvPr id="31" name="椭圆 30"/>
                  <p:cNvSpPr/>
                  <p:nvPr/>
                </p:nvSpPr>
                <p:spPr>
                  <a:xfrm>
                    <a:off x="2020385" y="4362775"/>
                    <a:ext cx="598824" cy="585646"/>
                  </a:xfrm>
                  <a:prstGeom prst="ellipse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7" name="直接连接符 6"/>
                  <p:cNvCxnSpPr>
                    <a:stCxn id="3" idx="4"/>
                  </p:cNvCxnSpPr>
                  <p:nvPr/>
                </p:nvCxnSpPr>
                <p:spPr>
                  <a:xfrm flipH="1">
                    <a:off x="2019824" y="3140968"/>
                    <a:ext cx="432715" cy="305422"/>
                  </a:xfrm>
                  <a:prstGeom prst="line">
                    <a:avLst/>
                  </a:prstGeom>
                  <a:ln w="508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>
                    <a:stCxn id="9" idx="4"/>
                    <a:endCxn id="31" idx="0"/>
                  </p:cNvCxnSpPr>
                  <p:nvPr/>
                </p:nvCxnSpPr>
                <p:spPr>
                  <a:xfrm>
                    <a:off x="1998793" y="4032036"/>
                    <a:ext cx="321005" cy="330739"/>
                  </a:xfrm>
                  <a:prstGeom prst="line">
                    <a:avLst/>
                  </a:prstGeom>
                  <a:ln w="508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3502862" y="3360320"/>
                  <a:ext cx="5112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2022699" y="2315622"/>
                <a:ext cx="6856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3301922" y="2439140"/>
            <a:ext cx="2585675" cy="2692552"/>
            <a:chOff x="3414418" y="2276872"/>
            <a:chExt cx="2585675" cy="2692552"/>
          </a:xfrm>
        </p:grpSpPr>
        <p:grpSp>
          <p:nvGrpSpPr>
            <p:cNvPr id="35" name="组合 34"/>
            <p:cNvGrpSpPr/>
            <p:nvPr/>
          </p:nvGrpSpPr>
          <p:grpSpPr>
            <a:xfrm>
              <a:off x="3414418" y="2576325"/>
              <a:ext cx="2585675" cy="2393099"/>
              <a:chOff x="1428443" y="2393301"/>
              <a:chExt cx="2585675" cy="2393099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1428443" y="2393301"/>
                <a:ext cx="1479247" cy="2393099"/>
                <a:chOff x="1272704" y="2555322"/>
                <a:chExt cx="1479247" cy="2393099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2153127" y="2555322"/>
                  <a:ext cx="598824" cy="585646"/>
                  <a:chOff x="1547664" y="2492896"/>
                  <a:chExt cx="648072" cy="648072"/>
                </a:xfrm>
              </p:grpSpPr>
              <p:sp>
                <p:nvSpPr>
                  <p:cNvPr id="48" name="椭圆 47"/>
                  <p:cNvSpPr/>
                  <p:nvPr/>
                </p:nvSpPr>
                <p:spPr>
                  <a:xfrm>
                    <a:off x="1547664" y="2492896"/>
                    <a:ext cx="648072" cy="648072"/>
                  </a:xfrm>
                  <a:prstGeom prst="ellipse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642432" y="2555322"/>
                    <a:ext cx="504056" cy="57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 smtClean="0"/>
                      <a:t>3</a:t>
                    </a:r>
                    <a:endParaRPr lang="zh-CN" altLang="en-US" sz="2800" dirty="0"/>
                  </a:p>
                </p:txBody>
              </p:sp>
            </p:grpSp>
            <p:grpSp>
              <p:nvGrpSpPr>
                <p:cNvPr id="40" name="组合 39"/>
                <p:cNvGrpSpPr/>
                <p:nvPr/>
              </p:nvGrpSpPr>
              <p:grpSpPr>
                <a:xfrm>
                  <a:off x="1699381" y="3446390"/>
                  <a:ext cx="598824" cy="585646"/>
                  <a:chOff x="1799048" y="2667199"/>
                  <a:chExt cx="648072" cy="648072"/>
                </a:xfrm>
              </p:grpSpPr>
              <p:sp>
                <p:nvSpPr>
                  <p:cNvPr id="46" name="椭圆 45"/>
                  <p:cNvSpPr/>
                  <p:nvPr/>
                </p:nvSpPr>
                <p:spPr>
                  <a:xfrm>
                    <a:off x="1799048" y="2667199"/>
                    <a:ext cx="648072" cy="648072"/>
                  </a:xfrm>
                  <a:prstGeom prst="ellipse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893817" y="2729625"/>
                    <a:ext cx="504056" cy="57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 smtClean="0"/>
                      <a:t>2</a:t>
                    </a:r>
                    <a:endParaRPr lang="zh-CN" altLang="en-US" sz="2800" dirty="0"/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1272704" y="4362775"/>
                  <a:ext cx="598824" cy="585646"/>
                  <a:chOff x="1915238" y="2667199"/>
                  <a:chExt cx="648072" cy="648072"/>
                </a:xfrm>
              </p:grpSpPr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1987246" y="2729625"/>
                    <a:ext cx="504056" cy="5232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 smtClean="0"/>
                      <a:t>1</a:t>
                    </a:r>
                    <a:endParaRPr lang="zh-CN" altLang="en-US" sz="2800" dirty="0"/>
                  </a:p>
                </p:txBody>
              </p:sp>
              <p:sp>
                <p:nvSpPr>
                  <p:cNvPr id="45" name="椭圆 44"/>
                  <p:cNvSpPr/>
                  <p:nvPr/>
                </p:nvSpPr>
                <p:spPr>
                  <a:xfrm>
                    <a:off x="1915238" y="2667199"/>
                    <a:ext cx="648072" cy="648072"/>
                  </a:xfrm>
                  <a:prstGeom prst="ellipse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42" name="直接连接符 41"/>
                <p:cNvCxnSpPr>
                  <a:stCxn id="48" idx="4"/>
                </p:cNvCxnSpPr>
                <p:nvPr/>
              </p:nvCxnSpPr>
              <p:spPr>
                <a:xfrm flipH="1">
                  <a:off x="2019824" y="3140968"/>
                  <a:ext cx="432715" cy="305422"/>
                </a:xfrm>
                <a:prstGeom prst="line">
                  <a:avLst/>
                </a:prstGeom>
                <a:ln w="508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>
                  <a:stCxn id="46" idx="4"/>
                  <a:endCxn id="45" idx="0"/>
                </p:cNvCxnSpPr>
                <p:nvPr/>
              </p:nvCxnSpPr>
              <p:spPr>
                <a:xfrm flipH="1">
                  <a:off x="1572116" y="4032036"/>
                  <a:ext cx="426677" cy="330739"/>
                </a:xfrm>
                <a:prstGeom prst="line">
                  <a:avLst/>
                </a:prstGeom>
                <a:ln w="508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/>
              <p:cNvSpPr txBox="1"/>
              <p:nvPr/>
            </p:nvSpPr>
            <p:spPr>
              <a:xfrm>
                <a:off x="3502862" y="3360320"/>
                <a:ext cx="511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946706" y="4361151"/>
              <a:ext cx="36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03291" y="3264560"/>
              <a:ext cx="36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567387" y="2276872"/>
              <a:ext cx="36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954325" y="2771050"/>
            <a:ext cx="2084742" cy="2046886"/>
            <a:chOff x="5161943" y="2906265"/>
            <a:chExt cx="2084742" cy="2046886"/>
          </a:xfrm>
        </p:grpSpPr>
        <p:grpSp>
          <p:nvGrpSpPr>
            <p:cNvPr id="71" name="组合 70"/>
            <p:cNvGrpSpPr/>
            <p:nvPr/>
          </p:nvGrpSpPr>
          <p:grpSpPr>
            <a:xfrm>
              <a:off x="5161943" y="3245615"/>
              <a:ext cx="1834753" cy="1707536"/>
              <a:chOff x="1699381" y="2555322"/>
              <a:chExt cx="1605888" cy="1501914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2153127" y="2555322"/>
                <a:ext cx="598824" cy="585646"/>
                <a:chOff x="1547664" y="2492896"/>
                <a:chExt cx="648072" cy="648072"/>
              </a:xfrm>
            </p:grpSpPr>
            <p:sp>
              <p:nvSpPr>
                <p:cNvPr id="84" name="椭圆 83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2</a:t>
                  </a:r>
                  <a:endParaRPr lang="zh-CN" altLang="en-US" sz="2800" dirty="0"/>
                </a:p>
              </p:txBody>
            </p:sp>
          </p:grpSp>
          <p:grpSp>
            <p:nvGrpSpPr>
              <p:cNvPr id="76" name="组合 75"/>
              <p:cNvGrpSpPr/>
              <p:nvPr/>
            </p:nvGrpSpPr>
            <p:grpSpPr>
              <a:xfrm>
                <a:off x="1699381" y="3446390"/>
                <a:ext cx="1545968" cy="585646"/>
                <a:chOff x="1799048" y="2667199"/>
                <a:chExt cx="1673110" cy="648072"/>
              </a:xfrm>
            </p:grpSpPr>
            <p:sp>
              <p:nvSpPr>
                <p:cNvPr id="81" name="椭圆 80"/>
                <p:cNvSpPr/>
                <p:nvPr/>
              </p:nvSpPr>
              <p:spPr>
                <a:xfrm>
                  <a:off x="1799048" y="2667199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1893817" y="2729625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1</a:t>
                  </a:r>
                  <a:endParaRPr lang="zh-CN" altLang="en-US" sz="2800" dirty="0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2968102" y="2712065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3</a:t>
                  </a:r>
                  <a:endParaRPr lang="zh-CN" altLang="en-US" sz="2800" dirty="0"/>
                </a:p>
              </p:txBody>
            </p:sp>
          </p:grpSp>
          <p:sp>
            <p:nvSpPr>
              <p:cNvPr id="77" name="椭圆 76"/>
              <p:cNvSpPr/>
              <p:nvPr/>
            </p:nvSpPr>
            <p:spPr>
              <a:xfrm>
                <a:off x="2706445" y="3471590"/>
                <a:ext cx="598824" cy="585646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/>
              <p:cNvCxnSpPr>
                <a:stCxn id="84" idx="4"/>
              </p:cNvCxnSpPr>
              <p:nvPr/>
            </p:nvCxnSpPr>
            <p:spPr>
              <a:xfrm flipH="1">
                <a:off x="2019824" y="3140968"/>
                <a:ext cx="432715" cy="305422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84" idx="4"/>
                <a:endCxn id="77" idx="0"/>
              </p:cNvCxnSpPr>
              <p:nvPr/>
            </p:nvCxnSpPr>
            <p:spPr>
              <a:xfrm>
                <a:off x="2452539" y="3140968"/>
                <a:ext cx="553318" cy="330622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5161943" y="3992469"/>
              <a:ext cx="499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746707" y="3992469"/>
              <a:ext cx="499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838547" y="2906265"/>
              <a:ext cx="499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27883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右旋源码剖析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红色</a:t>
            </a:r>
            <a:r>
              <a:rPr lang="zh-CN" altLang="en-US" dirty="0" smtClean="0"/>
              <a:t>表示相对位置发生了改变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2651" y="2460654"/>
            <a:ext cx="3752079" cy="3416618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4499992" y="1556792"/>
            <a:ext cx="3770014" cy="2241179"/>
            <a:chOff x="4716016" y="1619869"/>
            <a:chExt cx="3770014" cy="2241179"/>
          </a:xfrm>
        </p:grpSpPr>
        <p:sp>
          <p:nvSpPr>
            <p:cNvPr id="5" name="TextBox 4"/>
            <p:cNvSpPr txBox="1"/>
            <p:nvPr/>
          </p:nvSpPr>
          <p:spPr>
            <a:xfrm>
              <a:off x="6857141" y="1619869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P-Parent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16216" y="2253382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80112" y="2843644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89886" y="2843644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6016" y="3491716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L-Left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87098" y="3491716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L-Right</a:t>
              </a:r>
              <a:endParaRPr lang="zh-CN" altLang="en-US" dirty="0"/>
            </a:p>
          </p:txBody>
        </p:sp>
        <p:cxnSp>
          <p:nvCxnSpPr>
            <p:cNvPr id="7" name="直接连接符 6"/>
            <p:cNvCxnSpPr>
              <a:stCxn id="5" idx="2"/>
              <a:endCxn id="8" idx="0"/>
            </p:cNvCxnSpPr>
            <p:nvPr/>
          </p:nvCxnSpPr>
          <p:spPr>
            <a:xfrm flipH="1">
              <a:off x="7164288" y="1989201"/>
              <a:ext cx="340925" cy="2641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2"/>
            </p:cNvCxnSpPr>
            <p:nvPr/>
          </p:nvCxnSpPr>
          <p:spPr>
            <a:xfrm flipH="1">
              <a:off x="6179372" y="2622714"/>
              <a:ext cx="984916" cy="220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8" idx="2"/>
            </p:cNvCxnSpPr>
            <p:nvPr/>
          </p:nvCxnSpPr>
          <p:spPr>
            <a:xfrm>
              <a:off x="7164288" y="2622714"/>
              <a:ext cx="618954" cy="220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9" idx="2"/>
            </p:cNvCxnSpPr>
            <p:nvPr/>
          </p:nvCxnSpPr>
          <p:spPr>
            <a:xfrm flipH="1">
              <a:off x="5249584" y="3212976"/>
              <a:ext cx="978600" cy="2787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9" idx="2"/>
            </p:cNvCxnSpPr>
            <p:nvPr/>
          </p:nvCxnSpPr>
          <p:spPr>
            <a:xfrm>
              <a:off x="6228184" y="3212976"/>
              <a:ext cx="808025" cy="2787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4385488" y="3924125"/>
            <a:ext cx="3642896" cy="2241179"/>
            <a:chOff x="5580112" y="1619869"/>
            <a:chExt cx="3642896" cy="2241179"/>
          </a:xfrm>
        </p:grpSpPr>
        <p:sp>
          <p:nvSpPr>
            <p:cNvPr id="31" name="TextBox 30"/>
            <p:cNvSpPr txBox="1"/>
            <p:nvPr/>
          </p:nvSpPr>
          <p:spPr>
            <a:xfrm>
              <a:off x="6857141" y="1619869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P-Parent</a:t>
              </a:r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16216" y="2253382"/>
              <a:ext cx="1296144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</a:rPr>
                <a:t>L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80112" y="2843644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L-Left</a:t>
              </a:r>
              <a:endParaRPr lang="zh-CN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89886" y="2843644"/>
              <a:ext cx="1296144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P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87098" y="3491716"/>
              <a:ext cx="1296144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</a:rPr>
                <a:t>L-Right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7" name="直接连接符 36"/>
            <p:cNvCxnSpPr>
              <a:stCxn id="31" idx="2"/>
              <a:endCxn id="32" idx="0"/>
            </p:cNvCxnSpPr>
            <p:nvPr/>
          </p:nvCxnSpPr>
          <p:spPr>
            <a:xfrm flipH="1">
              <a:off x="7164288" y="1989201"/>
              <a:ext cx="340925" cy="2641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2" idx="2"/>
              <a:endCxn id="33" idx="0"/>
            </p:cNvCxnSpPr>
            <p:nvPr/>
          </p:nvCxnSpPr>
          <p:spPr>
            <a:xfrm flipH="1">
              <a:off x="6228184" y="2622714"/>
              <a:ext cx="936104" cy="220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2" idx="2"/>
            </p:cNvCxnSpPr>
            <p:nvPr/>
          </p:nvCxnSpPr>
          <p:spPr>
            <a:xfrm>
              <a:off x="7164288" y="2622714"/>
              <a:ext cx="618954" cy="220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4" idx="2"/>
              <a:endCxn id="45" idx="0"/>
            </p:cNvCxnSpPr>
            <p:nvPr/>
          </p:nvCxnSpPr>
          <p:spPr>
            <a:xfrm>
              <a:off x="7837958" y="3212976"/>
              <a:ext cx="736978" cy="2787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4" idx="2"/>
            </p:cNvCxnSpPr>
            <p:nvPr/>
          </p:nvCxnSpPr>
          <p:spPr>
            <a:xfrm flipH="1">
              <a:off x="7036209" y="3212976"/>
              <a:ext cx="801749" cy="2787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26864" y="3491716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</a:t>
              </a:r>
              <a:endParaRPr lang="zh-CN" altLang="en-US" dirty="0"/>
            </a:p>
          </p:txBody>
        </p:sp>
      </p:grpSp>
      <p:sp>
        <p:nvSpPr>
          <p:cNvPr id="9222" name="右弧形箭头 9221"/>
          <p:cNvSpPr/>
          <p:nvPr/>
        </p:nvSpPr>
        <p:spPr>
          <a:xfrm>
            <a:off x="7704348" y="3636624"/>
            <a:ext cx="648072" cy="9443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224" name="直接连接符 9223"/>
          <p:cNvCxnSpPr/>
          <p:nvPr/>
        </p:nvCxnSpPr>
        <p:spPr>
          <a:xfrm>
            <a:off x="3059832" y="3861048"/>
            <a:ext cx="550790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407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左</a:t>
            </a:r>
            <a:r>
              <a:rPr lang="zh-CN" altLang="en-US" dirty="0" smtClean="0"/>
              <a:t>旋源码剖析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symmetric</a:t>
            </a:r>
            <a:endParaRPr lang="en-US" altLang="zh-CN" dirty="0" smtClean="0"/>
          </a:p>
        </p:txBody>
      </p:sp>
      <p:grpSp>
        <p:nvGrpSpPr>
          <p:cNvPr id="24" name="组合 23"/>
          <p:cNvGrpSpPr/>
          <p:nvPr/>
        </p:nvGrpSpPr>
        <p:grpSpPr>
          <a:xfrm>
            <a:off x="4760820" y="1532504"/>
            <a:ext cx="3843628" cy="2256536"/>
            <a:chOff x="4673592" y="1619869"/>
            <a:chExt cx="3843628" cy="2256536"/>
          </a:xfrm>
        </p:grpSpPr>
        <p:sp>
          <p:nvSpPr>
            <p:cNvPr id="5" name="TextBox 4"/>
            <p:cNvSpPr txBox="1"/>
            <p:nvPr/>
          </p:nvSpPr>
          <p:spPr>
            <a:xfrm>
              <a:off x="4889544" y="1619869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P-Parent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09537" y="2253382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73592" y="2843644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14661" y="2853715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30469" y="3507073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R-Left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21076" y="3491716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</a:t>
              </a:r>
              <a:r>
                <a:rPr lang="en-US" altLang="zh-CN" dirty="0" smtClean="0"/>
                <a:t>-Right</a:t>
              </a:r>
              <a:endParaRPr lang="zh-CN" altLang="en-US" dirty="0"/>
            </a:p>
          </p:txBody>
        </p:sp>
        <p:cxnSp>
          <p:nvCxnSpPr>
            <p:cNvPr id="7" name="直接连接符 6"/>
            <p:cNvCxnSpPr>
              <a:stCxn id="5" idx="2"/>
              <a:endCxn id="8" idx="0"/>
            </p:cNvCxnSpPr>
            <p:nvPr/>
          </p:nvCxnSpPr>
          <p:spPr>
            <a:xfrm>
              <a:off x="5537616" y="1989201"/>
              <a:ext cx="519993" cy="2641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2"/>
            </p:cNvCxnSpPr>
            <p:nvPr/>
          </p:nvCxnSpPr>
          <p:spPr>
            <a:xfrm flipH="1">
              <a:off x="5273762" y="2622714"/>
              <a:ext cx="783847" cy="220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8" idx="2"/>
            </p:cNvCxnSpPr>
            <p:nvPr/>
          </p:nvCxnSpPr>
          <p:spPr>
            <a:xfrm>
              <a:off x="6057609" y="2622714"/>
              <a:ext cx="890655" cy="220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0" idx="2"/>
              <a:endCxn id="11" idx="0"/>
            </p:cNvCxnSpPr>
            <p:nvPr/>
          </p:nvCxnSpPr>
          <p:spPr>
            <a:xfrm flipH="1">
              <a:off x="5878541" y="3223047"/>
              <a:ext cx="984192" cy="2840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endCxn id="12" idx="0"/>
            </p:cNvCxnSpPr>
            <p:nvPr/>
          </p:nvCxnSpPr>
          <p:spPr>
            <a:xfrm>
              <a:off x="6804642" y="3240430"/>
              <a:ext cx="1064506" cy="2512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接连接符 34"/>
          <p:cNvCxnSpPr/>
          <p:nvPr/>
        </p:nvCxnSpPr>
        <p:spPr>
          <a:xfrm>
            <a:off x="3059832" y="3861048"/>
            <a:ext cx="550790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6" y="2636912"/>
            <a:ext cx="3124200" cy="3038475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4302976" y="3933056"/>
            <a:ext cx="3797416" cy="2256536"/>
            <a:chOff x="3713389" y="1619869"/>
            <a:chExt cx="3797416" cy="2256536"/>
          </a:xfrm>
        </p:grpSpPr>
        <p:sp>
          <p:nvSpPr>
            <p:cNvPr id="44" name="TextBox 43"/>
            <p:cNvSpPr txBox="1"/>
            <p:nvPr/>
          </p:nvSpPr>
          <p:spPr>
            <a:xfrm>
              <a:off x="4889544" y="1619869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P-Parent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09537" y="2253382"/>
              <a:ext cx="1296144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R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73592" y="2843644"/>
              <a:ext cx="1296144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P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14661" y="2853715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R-Right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13389" y="3507073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86007" y="3491716"/>
              <a:ext cx="1296144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</a:rPr>
                <a:t>R-Left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51" name="直接连接符 50"/>
            <p:cNvCxnSpPr>
              <a:stCxn id="44" idx="2"/>
              <a:endCxn id="46" idx="0"/>
            </p:cNvCxnSpPr>
            <p:nvPr/>
          </p:nvCxnSpPr>
          <p:spPr>
            <a:xfrm>
              <a:off x="5537616" y="1989201"/>
              <a:ext cx="519993" cy="2641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6" idx="2"/>
            </p:cNvCxnSpPr>
            <p:nvPr/>
          </p:nvCxnSpPr>
          <p:spPr>
            <a:xfrm flipH="1">
              <a:off x="5273762" y="2622714"/>
              <a:ext cx="783847" cy="220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6" idx="2"/>
            </p:cNvCxnSpPr>
            <p:nvPr/>
          </p:nvCxnSpPr>
          <p:spPr>
            <a:xfrm>
              <a:off x="6057609" y="2622714"/>
              <a:ext cx="890655" cy="220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endCxn id="49" idx="0"/>
            </p:cNvCxnSpPr>
            <p:nvPr/>
          </p:nvCxnSpPr>
          <p:spPr>
            <a:xfrm flipH="1">
              <a:off x="4361461" y="3223047"/>
              <a:ext cx="984192" cy="2840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7" idx="2"/>
              <a:endCxn id="50" idx="0"/>
            </p:cNvCxnSpPr>
            <p:nvPr/>
          </p:nvCxnSpPr>
          <p:spPr>
            <a:xfrm>
              <a:off x="5321664" y="3212976"/>
              <a:ext cx="1112415" cy="2787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左弧形箭头 25"/>
          <p:cNvSpPr/>
          <p:nvPr/>
        </p:nvSpPr>
        <p:spPr>
          <a:xfrm>
            <a:off x="3707904" y="3404351"/>
            <a:ext cx="936104" cy="10301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158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什么时候需要旋转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插入关键字</a:t>
            </a:r>
            <a:r>
              <a:rPr lang="en-US" altLang="zh-CN" sz="2800" dirty="0" smtClean="0"/>
              <a:t>key</a:t>
            </a:r>
            <a:r>
              <a:rPr lang="zh-CN" altLang="en-US" sz="2800" dirty="0" smtClean="0"/>
              <a:t>后，节点</a:t>
            </a:r>
            <a:r>
              <a:rPr lang="en-US" altLang="zh-CN" sz="2800" dirty="0"/>
              <a:t>p</a:t>
            </a:r>
            <a:r>
              <a:rPr lang="zh-CN" altLang="en-US" sz="2800" dirty="0" smtClean="0"/>
              <a:t>的平衡因子由原来的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或者</a:t>
            </a:r>
            <a:r>
              <a:rPr lang="en-US" altLang="zh-CN" sz="2800" dirty="0" smtClean="0"/>
              <a:t>-1</a:t>
            </a:r>
            <a:r>
              <a:rPr lang="zh-CN" altLang="en-US" sz="2800" dirty="0" smtClean="0"/>
              <a:t>，变成了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或者</a:t>
            </a:r>
            <a:r>
              <a:rPr lang="en-US" altLang="zh-CN" sz="2800" dirty="0" smtClean="0"/>
              <a:t>-2</a:t>
            </a:r>
            <a:r>
              <a:rPr lang="zh-CN" altLang="en-US" sz="2800" dirty="0" smtClean="0"/>
              <a:t>，则需要旋转；只考虑插入</a:t>
            </a:r>
            <a:r>
              <a:rPr lang="en-US" altLang="zh-CN" sz="2800" dirty="0" smtClean="0"/>
              <a:t>key</a:t>
            </a:r>
            <a:r>
              <a:rPr lang="zh-CN" altLang="en-US" sz="2800" dirty="0" smtClean="0"/>
              <a:t>到左子树</a:t>
            </a:r>
            <a:r>
              <a:rPr lang="en-US" altLang="zh-CN" sz="2800" dirty="0" smtClean="0"/>
              <a:t>left</a:t>
            </a:r>
            <a:r>
              <a:rPr lang="zh-CN" altLang="en-US" sz="2800" dirty="0" smtClean="0"/>
              <a:t>的情形，即平衡因子为</a:t>
            </a:r>
            <a:r>
              <a:rPr lang="en-US" altLang="zh-CN" sz="2800" dirty="0" smtClean="0"/>
              <a:t>2</a:t>
            </a: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情况</a:t>
            </a:r>
            <a:r>
              <a:rPr lang="en-US" altLang="zh-CN" sz="2400" dirty="0" smtClean="0">
                <a:solidFill>
                  <a:srgbClr val="000000"/>
                </a:solidFill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</a:rPr>
              <a:t>key&lt;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left.key</a:t>
            </a:r>
            <a:r>
              <a:rPr lang="en-US" altLang="zh-CN" sz="2400" dirty="0" smtClean="0">
                <a:solidFill>
                  <a:srgbClr val="000000"/>
                </a:solidFill>
              </a:rPr>
              <a:t>, </a:t>
            </a:r>
            <a:r>
              <a:rPr lang="zh-CN" altLang="en-US" sz="2400" dirty="0" smtClean="0">
                <a:solidFill>
                  <a:srgbClr val="000000"/>
                </a:solidFill>
              </a:rPr>
              <a:t>即插入到</a:t>
            </a:r>
            <a:r>
              <a:rPr lang="en-US" altLang="zh-CN" sz="2400" dirty="0" smtClean="0">
                <a:solidFill>
                  <a:srgbClr val="000000"/>
                </a:solidFill>
              </a:rPr>
              <a:t>left</a:t>
            </a:r>
            <a:r>
              <a:rPr lang="zh-CN" altLang="en-US" sz="2400" dirty="0" smtClean="0">
                <a:solidFill>
                  <a:srgbClr val="000000"/>
                </a:solidFill>
              </a:rPr>
              <a:t>的左子树，需要进行单旋转，将节点</a:t>
            </a:r>
            <a:r>
              <a:rPr lang="en-US" altLang="zh-CN" sz="2400" dirty="0" smtClean="0">
                <a:solidFill>
                  <a:srgbClr val="000000"/>
                </a:solidFill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</a:rPr>
              <a:t>右旋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情况</a:t>
            </a:r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</a:rPr>
              <a:t>key&gt;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left.key</a:t>
            </a:r>
            <a:r>
              <a:rPr lang="en-US" altLang="zh-CN" sz="2400" dirty="0" smtClean="0">
                <a:solidFill>
                  <a:srgbClr val="000000"/>
                </a:solidFill>
              </a:rPr>
              <a:t>, </a:t>
            </a:r>
            <a:r>
              <a:rPr lang="zh-CN" altLang="en-US" sz="2400" dirty="0" smtClean="0">
                <a:solidFill>
                  <a:srgbClr val="000000"/>
                </a:solidFill>
              </a:rPr>
              <a:t>即插入到</a:t>
            </a:r>
            <a:r>
              <a:rPr lang="en-US" altLang="zh-CN" sz="2400" dirty="0" smtClean="0">
                <a:solidFill>
                  <a:srgbClr val="000000"/>
                </a:solidFill>
              </a:rPr>
              <a:t>left</a:t>
            </a:r>
            <a:r>
              <a:rPr lang="zh-CN" altLang="en-US" sz="2400" dirty="0" smtClean="0">
                <a:solidFill>
                  <a:srgbClr val="000000"/>
                </a:solidFill>
              </a:rPr>
              <a:t>的右子树，需要进行双旋转，先将</a:t>
            </a:r>
            <a:r>
              <a:rPr lang="en-US" altLang="zh-CN" sz="2400" dirty="0" smtClean="0">
                <a:solidFill>
                  <a:srgbClr val="000000"/>
                </a:solidFill>
              </a:rPr>
              <a:t>left</a:t>
            </a:r>
            <a:r>
              <a:rPr lang="zh-CN" altLang="en-US" sz="2400" dirty="0" smtClean="0">
                <a:solidFill>
                  <a:srgbClr val="000000"/>
                </a:solidFill>
              </a:rPr>
              <a:t>左旋，再将</a:t>
            </a:r>
            <a:r>
              <a:rPr lang="en-US" altLang="zh-CN" sz="2400" dirty="0" smtClean="0">
                <a:solidFill>
                  <a:srgbClr val="000000"/>
                </a:solidFill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</a:rPr>
              <a:t>右旋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800" dirty="0" smtClean="0"/>
              <a:t>插入到右子树</a:t>
            </a:r>
            <a:r>
              <a:rPr lang="en-US" altLang="zh-CN" sz="2800" dirty="0" smtClean="0"/>
              <a:t>right</a:t>
            </a:r>
            <a:r>
              <a:rPr lang="zh-CN" altLang="en-US" sz="2800" dirty="0" smtClean="0"/>
              <a:t>、平衡因子为</a:t>
            </a:r>
            <a:r>
              <a:rPr lang="en-US" altLang="zh-CN" sz="2800" dirty="0" smtClean="0"/>
              <a:t>-2</a:t>
            </a:r>
            <a:r>
              <a:rPr lang="zh-CN" altLang="en-US" sz="2800" dirty="0" smtClean="0"/>
              <a:t>，完全对称</a:t>
            </a: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4531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 smtClean="0"/>
              <a:t>1</a:t>
            </a:r>
            <a:r>
              <a:rPr lang="zh-CN" altLang="en-US" dirty="0"/>
              <a:t>举例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 smtClean="0"/>
              <a:t>橙色表示相对位置发生改变</a:t>
            </a:r>
            <a:endParaRPr lang="en-US" altLang="zh-CN" dirty="0" smtClean="0"/>
          </a:p>
        </p:txBody>
      </p:sp>
      <p:grpSp>
        <p:nvGrpSpPr>
          <p:cNvPr id="20" name="组合 19"/>
          <p:cNvGrpSpPr/>
          <p:nvPr/>
        </p:nvGrpSpPr>
        <p:grpSpPr>
          <a:xfrm>
            <a:off x="728145" y="2663029"/>
            <a:ext cx="3302277" cy="3142235"/>
            <a:chOff x="767786" y="2199043"/>
            <a:chExt cx="3302277" cy="3142235"/>
          </a:xfrm>
        </p:grpSpPr>
        <p:sp>
          <p:nvSpPr>
            <p:cNvPr id="2" name="TextBox 1"/>
            <p:cNvSpPr txBox="1"/>
            <p:nvPr/>
          </p:nvSpPr>
          <p:spPr>
            <a:xfrm>
              <a:off x="2518035" y="2199043"/>
              <a:ext cx="64459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5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34685" y="2996952"/>
              <a:ext cx="64459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3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0086" y="3846132"/>
              <a:ext cx="64459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2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02011" y="3831216"/>
              <a:ext cx="64459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4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7786" y="4941168"/>
              <a:ext cx="644599" cy="40011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</a:rPr>
                <a:t>1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5464" y="2996952"/>
              <a:ext cx="64459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6</a:t>
              </a:r>
              <a:endParaRPr lang="zh-CN" altLang="en-US" dirty="0"/>
            </a:p>
          </p:txBody>
        </p:sp>
        <p:cxnSp>
          <p:nvCxnSpPr>
            <p:cNvPr id="4" name="直接连接符 3"/>
            <p:cNvCxnSpPr>
              <a:stCxn id="2" idx="2"/>
              <a:endCxn id="5" idx="0"/>
            </p:cNvCxnSpPr>
            <p:nvPr/>
          </p:nvCxnSpPr>
          <p:spPr>
            <a:xfrm flipH="1">
              <a:off x="2056985" y="2599153"/>
              <a:ext cx="783350" cy="397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" idx="2"/>
            </p:cNvCxnSpPr>
            <p:nvPr/>
          </p:nvCxnSpPr>
          <p:spPr>
            <a:xfrm>
              <a:off x="2840335" y="2599153"/>
              <a:ext cx="907428" cy="3977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6" idx="0"/>
            </p:cNvCxnSpPr>
            <p:nvPr/>
          </p:nvCxnSpPr>
          <p:spPr>
            <a:xfrm flipH="1">
              <a:off x="1412386" y="3397062"/>
              <a:ext cx="582560" cy="449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5" idx="2"/>
              <a:endCxn id="7" idx="0"/>
            </p:cNvCxnSpPr>
            <p:nvPr/>
          </p:nvCxnSpPr>
          <p:spPr>
            <a:xfrm>
              <a:off x="2056985" y="3397062"/>
              <a:ext cx="567326" cy="4341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085306" y="4246242"/>
              <a:ext cx="327080" cy="694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753582" y="2831146"/>
            <a:ext cx="3588363" cy="2110022"/>
            <a:chOff x="1093384" y="2199043"/>
            <a:chExt cx="3588363" cy="2110022"/>
          </a:xfrm>
        </p:grpSpPr>
        <p:sp>
          <p:nvSpPr>
            <p:cNvPr id="25" name="TextBox 24"/>
            <p:cNvSpPr txBox="1"/>
            <p:nvPr/>
          </p:nvSpPr>
          <p:spPr>
            <a:xfrm>
              <a:off x="2518035" y="2199043"/>
              <a:ext cx="644599" cy="400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34685" y="2996952"/>
              <a:ext cx="64459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2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93384" y="3846132"/>
              <a:ext cx="64459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1</a:t>
              </a:r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37148" y="3831216"/>
              <a:ext cx="64459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6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25224" y="3908955"/>
              <a:ext cx="600240" cy="400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5464" y="2996952"/>
              <a:ext cx="644599" cy="400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直接连接符 30"/>
            <p:cNvCxnSpPr>
              <a:stCxn id="25" idx="2"/>
              <a:endCxn id="26" idx="0"/>
            </p:cNvCxnSpPr>
            <p:nvPr/>
          </p:nvCxnSpPr>
          <p:spPr>
            <a:xfrm flipH="1">
              <a:off x="2056985" y="2599153"/>
              <a:ext cx="783350" cy="397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5" idx="2"/>
            </p:cNvCxnSpPr>
            <p:nvPr/>
          </p:nvCxnSpPr>
          <p:spPr>
            <a:xfrm>
              <a:off x="2840335" y="2599153"/>
              <a:ext cx="907428" cy="3977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27" idx="0"/>
            </p:cNvCxnSpPr>
            <p:nvPr/>
          </p:nvCxnSpPr>
          <p:spPr>
            <a:xfrm flipH="1">
              <a:off x="1415684" y="3397062"/>
              <a:ext cx="582560" cy="449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28" idx="0"/>
            </p:cNvCxnSpPr>
            <p:nvPr/>
          </p:nvCxnSpPr>
          <p:spPr>
            <a:xfrm>
              <a:off x="3792122" y="3397062"/>
              <a:ext cx="567326" cy="4341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endCxn id="29" idx="0"/>
            </p:cNvCxnSpPr>
            <p:nvPr/>
          </p:nvCxnSpPr>
          <p:spPr>
            <a:xfrm flipH="1">
              <a:off x="3125344" y="3414084"/>
              <a:ext cx="666778" cy="49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上弧形箭头 22"/>
          <p:cNvSpPr/>
          <p:nvPr/>
        </p:nvSpPr>
        <p:spPr>
          <a:xfrm rot="2372982">
            <a:off x="2141418" y="2520868"/>
            <a:ext cx="1522896" cy="7399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909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/>
              <a:t>2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(1)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1043608" y="2276872"/>
            <a:ext cx="1800200" cy="3465676"/>
            <a:chOff x="899592" y="2204864"/>
            <a:chExt cx="1800200" cy="3465676"/>
          </a:xfrm>
        </p:grpSpPr>
        <p:sp>
          <p:nvSpPr>
            <p:cNvPr id="5" name="TextBox 4"/>
            <p:cNvSpPr txBox="1"/>
            <p:nvPr/>
          </p:nvSpPr>
          <p:spPr>
            <a:xfrm>
              <a:off x="1835696" y="2204864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31640" y="321297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67744" y="321297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99592" y="429309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85107" y="429309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01131" y="5301208"/>
              <a:ext cx="432048" cy="3693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00FF"/>
                  </a:solidFill>
                </a:rPr>
                <a:t>4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4" name="直接连接符 3"/>
            <p:cNvCxnSpPr>
              <a:stCxn id="5" idx="2"/>
              <a:endCxn id="10" idx="0"/>
            </p:cNvCxnSpPr>
            <p:nvPr/>
          </p:nvCxnSpPr>
          <p:spPr>
            <a:xfrm flipH="1">
              <a:off x="1547664" y="2574196"/>
              <a:ext cx="504056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2"/>
            </p:cNvCxnSpPr>
            <p:nvPr/>
          </p:nvCxnSpPr>
          <p:spPr>
            <a:xfrm flipH="1">
              <a:off x="1081051" y="3582308"/>
              <a:ext cx="466613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1547664" y="3582308"/>
              <a:ext cx="253467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5" idx="2"/>
            </p:cNvCxnSpPr>
            <p:nvPr/>
          </p:nvCxnSpPr>
          <p:spPr>
            <a:xfrm>
              <a:off x="2051720" y="2574196"/>
              <a:ext cx="432048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799692" y="4662428"/>
              <a:ext cx="216024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313299" y="2204864"/>
            <a:ext cx="2050789" cy="3465676"/>
            <a:chOff x="649003" y="2204864"/>
            <a:chExt cx="2050789" cy="3465676"/>
          </a:xfrm>
        </p:grpSpPr>
        <p:sp>
          <p:nvSpPr>
            <p:cNvPr id="28" name="TextBox 27"/>
            <p:cNvSpPr txBox="1"/>
            <p:nvPr/>
          </p:nvSpPr>
          <p:spPr>
            <a:xfrm>
              <a:off x="1835696" y="2204864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1640" y="3212976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67744" y="321297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9592" y="4293096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85107" y="429309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003" y="5301208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34" name="直接连接符 33"/>
            <p:cNvCxnSpPr>
              <a:stCxn id="28" idx="2"/>
              <a:endCxn id="29" idx="0"/>
            </p:cNvCxnSpPr>
            <p:nvPr/>
          </p:nvCxnSpPr>
          <p:spPr>
            <a:xfrm flipH="1">
              <a:off x="1547664" y="2574196"/>
              <a:ext cx="504056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9" idx="2"/>
            </p:cNvCxnSpPr>
            <p:nvPr/>
          </p:nvCxnSpPr>
          <p:spPr>
            <a:xfrm flipH="1">
              <a:off x="1081051" y="3582308"/>
              <a:ext cx="466613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 flipV="1">
              <a:off x="1547664" y="3582308"/>
              <a:ext cx="253467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8" idx="2"/>
            </p:cNvCxnSpPr>
            <p:nvPr/>
          </p:nvCxnSpPr>
          <p:spPr>
            <a:xfrm>
              <a:off x="2051720" y="2574196"/>
              <a:ext cx="432048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endCxn id="33" idx="0"/>
            </p:cNvCxnSpPr>
            <p:nvPr/>
          </p:nvCxnSpPr>
          <p:spPr>
            <a:xfrm flipH="1">
              <a:off x="865027" y="4662428"/>
              <a:ext cx="249150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902709" y="2483604"/>
            <a:ext cx="2053667" cy="2457564"/>
            <a:chOff x="899592" y="2204864"/>
            <a:chExt cx="2053667" cy="2457564"/>
          </a:xfrm>
        </p:grpSpPr>
        <p:sp>
          <p:nvSpPr>
            <p:cNvPr id="41" name="TextBox 40"/>
            <p:cNvSpPr txBox="1"/>
            <p:nvPr/>
          </p:nvSpPr>
          <p:spPr>
            <a:xfrm>
              <a:off x="1835696" y="2204864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31640" y="321297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67744" y="3212976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99592" y="429309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35696" y="4293096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21211" y="4287734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47" name="直接连接符 46"/>
            <p:cNvCxnSpPr>
              <a:stCxn id="41" idx="2"/>
              <a:endCxn id="42" idx="0"/>
            </p:cNvCxnSpPr>
            <p:nvPr/>
          </p:nvCxnSpPr>
          <p:spPr>
            <a:xfrm flipH="1">
              <a:off x="1547664" y="2574196"/>
              <a:ext cx="504056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2" idx="2"/>
            </p:cNvCxnSpPr>
            <p:nvPr/>
          </p:nvCxnSpPr>
          <p:spPr>
            <a:xfrm flipH="1">
              <a:off x="1081051" y="3582308"/>
              <a:ext cx="466613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5" idx="0"/>
              <a:endCxn id="43" idx="2"/>
            </p:cNvCxnSpPr>
            <p:nvPr/>
          </p:nvCxnSpPr>
          <p:spPr>
            <a:xfrm flipV="1">
              <a:off x="2051720" y="3582308"/>
              <a:ext cx="432048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2"/>
            </p:cNvCxnSpPr>
            <p:nvPr/>
          </p:nvCxnSpPr>
          <p:spPr>
            <a:xfrm>
              <a:off x="2051720" y="2574196"/>
              <a:ext cx="432048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3" idx="2"/>
            </p:cNvCxnSpPr>
            <p:nvPr/>
          </p:nvCxnSpPr>
          <p:spPr>
            <a:xfrm>
              <a:off x="2483768" y="3582308"/>
              <a:ext cx="216024" cy="7054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23" name="下弧形箭头 9222"/>
          <p:cNvSpPr/>
          <p:nvPr/>
        </p:nvSpPr>
        <p:spPr>
          <a:xfrm rot="13885373">
            <a:off x="1011326" y="3030429"/>
            <a:ext cx="1333587" cy="7247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24" name="上弧形箭头 9223"/>
          <p:cNvSpPr/>
          <p:nvPr/>
        </p:nvSpPr>
        <p:spPr>
          <a:xfrm rot="2485354">
            <a:off x="3999922" y="2058188"/>
            <a:ext cx="1432187" cy="8606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708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nimBg="1"/>
      <p:bldP spid="922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/>
              <a:t>2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(2)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1043608" y="2276872"/>
            <a:ext cx="1800200" cy="3465676"/>
            <a:chOff x="899592" y="2204864"/>
            <a:chExt cx="1800200" cy="3465676"/>
          </a:xfrm>
        </p:grpSpPr>
        <p:sp>
          <p:nvSpPr>
            <p:cNvPr id="5" name="TextBox 4"/>
            <p:cNvSpPr txBox="1"/>
            <p:nvPr/>
          </p:nvSpPr>
          <p:spPr>
            <a:xfrm>
              <a:off x="1835696" y="2204864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31640" y="321297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67744" y="321297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99592" y="429309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19672" y="429309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31640" y="5301208"/>
              <a:ext cx="432048" cy="3693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00FF"/>
                  </a:solidFill>
                </a:rPr>
                <a:t>3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4" name="直接连接符 3"/>
            <p:cNvCxnSpPr>
              <a:stCxn id="5" idx="2"/>
              <a:endCxn id="10" idx="0"/>
            </p:cNvCxnSpPr>
            <p:nvPr/>
          </p:nvCxnSpPr>
          <p:spPr>
            <a:xfrm flipH="1">
              <a:off x="1547664" y="2574196"/>
              <a:ext cx="504056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2"/>
            </p:cNvCxnSpPr>
            <p:nvPr/>
          </p:nvCxnSpPr>
          <p:spPr>
            <a:xfrm flipH="1">
              <a:off x="1081051" y="3582308"/>
              <a:ext cx="466613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1547664" y="3582308"/>
              <a:ext cx="253467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5" idx="2"/>
            </p:cNvCxnSpPr>
            <p:nvPr/>
          </p:nvCxnSpPr>
          <p:spPr>
            <a:xfrm>
              <a:off x="2051720" y="2574196"/>
              <a:ext cx="432048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endCxn id="14" idx="0"/>
            </p:cNvCxnSpPr>
            <p:nvPr/>
          </p:nvCxnSpPr>
          <p:spPr>
            <a:xfrm flipH="1">
              <a:off x="1547664" y="4662428"/>
              <a:ext cx="252028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313299" y="2204864"/>
            <a:ext cx="2050789" cy="3465676"/>
            <a:chOff x="649003" y="2204864"/>
            <a:chExt cx="2050789" cy="3465676"/>
          </a:xfrm>
        </p:grpSpPr>
        <p:sp>
          <p:nvSpPr>
            <p:cNvPr id="28" name="TextBox 27"/>
            <p:cNvSpPr txBox="1"/>
            <p:nvPr/>
          </p:nvSpPr>
          <p:spPr>
            <a:xfrm>
              <a:off x="1835696" y="2204864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1640" y="3212976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67744" y="321297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9592" y="4293096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06731" y="5301208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003" y="5301208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34" name="直接连接符 33"/>
            <p:cNvCxnSpPr>
              <a:stCxn id="28" idx="2"/>
              <a:endCxn id="29" idx="0"/>
            </p:cNvCxnSpPr>
            <p:nvPr/>
          </p:nvCxnSpPr>
          <p:spPr>
            <a:xfrm flipH="1">
              <a:off x="1547664" y="2574196"/>
              <a:ext cx="504056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9" idx="2"/>
            </p:cNvCxnSpPr>
            <p:nvPr/>
          </p:nvCxnSpPr>
          <p:spPr>
            <a:xfrm flipH="1">
              <a:off x="1081051" y="3582308"/>
              <a:ext cx="466613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2" idx="0"/>
            </p:cNvCxnSpPr>
            <p:nvPr/>
          </p:nvCxnSpPr>
          <p:spPr>
            <a:xfrm flipH="1" flipV="1">
              <a:off x="1115617" y="4653136"/>
              <a:ext cx="407138" cy="6480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8" idx="2"/>
            </p:cNvCxnSpPr>
            <p:nvPr/>
          </p:nvCxnSpPr>
          <p:spPr>
            <a:xfrm>
              <a:off x="2051720" y="2574196"/>
              <a:ext cx="432048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endCxn id="33" idx="0"/>
            </p:cNvCxnSpPr>
            <p:nvPr/>
          </p:nvCxnSpPr>
          <p:spPr>
            <a:xfrm flipH="1">
              <a:off x="865027" y="4662428"/>
              <a:ext cx="249150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902709" y="2483604"/>
            <a:ext cx="2053667" cy="2457564"/>
            <a:chOff x="899592" y="2204864"/>
            <a:chExt cx="2053667" cy="2457564"/>
          </a:xfrm>
        </p:grpSpPr>
        <p:sp>
          <p:nvSpPr>
            <p:cNvPr id="41" name="TextBox 40"/>
            <p:cNvSpPr txBox="1"/>
            <p:nvPr/>
          </p:nvSpPr>
          <p:spPr>
            <a:xfrm>
              <a:off x="1835696" y="2204864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31640" y="321297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67744" y="3212976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99592" y="429309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21211" y="4287734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47" name="直接连接符 46"/>
            <p:cNvCxnSpPr>
              <a:stCxn id="41" idx="2"/>
              <a:endCxn id="42" idx="0"/>
            </p:cNvCxnSpPr>
            <p:nvPr/>
          </p:nvCxnSpPr>
          <p:spPr>
            <a:xfrm flipH="1">
              <a:off x="1547664" y="2574196"/>
              <a:ext cx="504056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2" idx="2"/>
            </p:cNvCxnSpPr>
            <p:nvPr/>
          </p:nvCxnSpPr>
          <p:spPr>
            <a:xfrm flipH="1">
              <a:off x="1081051" y="3582308"/>
              <a:ext cx="466613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2"/>
            </p:cNvCxnSpPr>
            <p:nvPr/>
          </p:nvCxnSpPr>
          <p:spPr>
            <a:xfrm>
              <a:off x="2051720" y="2574196"/>
              <a:ext cx="432048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3" idx="2"/>
            </p:cNvCxnSpPr>
            <p:nvPr/>
          </p:nvCxnSpPr>
          <p:spPr>
            <a:xfrm>
              <a:off x="2483768" y="3582308"/>
              <a:ext cx="216024" cy="7054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2"/>
            </p:cNvCxnSpPr>
            <p:nvPr/>
          </p:nvCxnSpPr>
          <p:spPr>
            <a:xfrm>
              <a:off x="1547664" y="3582308"/>
              <a:ext cx="288032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600682" y="429309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9223" name="下弧形箭头 9222"/>
          <p:cNvSpPr/>
          <p:nvPr/>
        </p:nvSpPr>
        <p:spPr>
          <a:xfrm rot="13885373">
            <a:off x="1011326" y="3030429"/>
            <a:ext cx="1333587" cy="7247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24" name="上弧形箭头 9223"/>
          <p:cNvSpPr/>
          <p:nvPr/>
        </p:nvSpPr>
        <p:spPr>
          <a:xfrm rot="2485354">
            <a:off x="3999922" y="2058188"/>
            <a:ext cx="1432187" cy="8606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240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nimBg="1"/>
      <p:bldP spid="922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自顶向下</a:t>
            </a:r>
            <a:r>
              <a:rPr lang="en-US" altLang="zh-CN" dirty="0" smtClean="0"/>
              <a:t>or</a:t>
            </a:r>
            <a:r>
              <a:rPr lang="zh-CN" altLang="en-US" dirty="0" smtClean="0"/>
              <a:t>自底向上</a:t>
            </a:r>
            <a:r>
              <a:rPr lang="en-US" altLang="zh-CN" dirty="0" smtClean="0"/>
              <a:t>?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AVL</a:t>
            </a:r>
            <a:r>
              <a:rPr lang="zh-CN" altLang="en-US" sz="2800" dirty="0" smtClean="0"/>
              <a:t>的插入与</a:t>
            </a:r>
            <a:r>
              <a:rPr lang="en-US" altLang="zh-CN" sz="2800" dirty="0" smtClean="0"/>
              <a:t>BST</a:t>
            </a:r>
            <a:r>
              <a:rPr lang="zh-CN" altLang="en-US" sz="2800" dirty="0" smtClean="0"/>
              <a:t>完全相同，都是自顶向下的</a:t>
            </a:r>
            <a:endParaRPr lang="en-US" altLang="zh-CN" sz="2800" dirty="0"/>
          </a:p>
          <a:p>
            <a:pPr eaLnBrk="1" hangingPunct="1"/>
            <a:r>
              <a:rPr lang="zh-CN" altLang="en-US" sz="2800" dirty="0" smtClean="0"/>
              <a:t>“检测是否平衡并旋转”的调整过程呢？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LeetCode 110. Balanced Binary 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Tree</a:t>
            </a:r>
            <a:endParaRPr lang="zh-CN" altLang="en-US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性质</a:t>
            </a:r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</a:rPr>
              <a:t>决定了：在检测节点</a:t>
            </a:r>
            <a:r>
              <a:rPr lang="en-US" altLang="zh-CN" sz="2400" dirty="0" smtClean="0">
                <a:solidFill>
                  <a:srgbClr val="000000"/>
                </a:solidFill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</a:rPr>
              <a:t>是否平衡之前，必须先保证左右子树已经平衡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子问题必须成立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总问题是否成立，</a:t>
            </a:r>
            <a:r>
              <a:rPr lang="zh-CN" altLang="en-US" sz="2400" b="1" dirty="0" smtClean="0">
                <a:solidFill>
                  <a:srgbClr val="C00000"/>
                </a:solidFill>
                <a:sym typeface="Wingdings" pitchFamily="2" charset="2"/>
              </a:rPr>
              <a:t>自底向上</a:t>
            </a:r>
            <a:endParaRPr lang="en-US" altLang="zh-CN" sz="2400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有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parent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指针，直接向上回溯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无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parent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指针，后序遍历框架，递归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无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parent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指针，栈实现非递归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723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代码实现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000" dirty="0" err="1" smtClean="0">
                <a:sym typeface="Wingdings" pitchFamily="2" charset="2"/>
              </a:rPr>
              <a:t>AVLEnrty</a:t>
            </a:r>
            <a:r>
              <a:rPr lang="zh-CN" altLang="en-US" sz="2000" dirty="0" smtClean="0">
                <a:sym typeface="Wingdings" pitchFamily="2" charset="2"/>
              </a:rPr>
              <a:t>增加</a:t>
            </a:r>
            <a:r>
              <a:rPr lang="en-US" altLang="zh-CN" sz="2000" dirty="0" smtClean="0">
                <a:sym typeface="Wingdings" pitchFamily="2" charset="2"/>
              </a:rPr>
              <a:t>height</a:t>
            </a:r>
            <a:r>
              <a:rPr lang="zh-CN" altLang="en-US" sz="2000" dirty="0" smtClean="0">
                <a:sym typeface="Wingdings" pitchFamily="2" charset="2"/>
              </a:rPr>
              <a:t>属性，表示树的高度，平衡因子可以实时计算</a:t>
            </a:r>
            <a:endParaRPr lang="en-US" altLang="zh-CN" sz="2000" dirty="0" smtClean="0">
              <a:sym typeface="Wingdings" pitchFamily="2" charset="2"/>
            </a:endParaRPr>
          </a:p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单旋转：右旋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itchFamily="2" charset="2"/>
              </a:rPr>
              <a:t>rotateRight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、左旋</a:t>
            </a:r>
            <a:r>
              <a:rPr lang="en-US" altLang="zh-CN" sz="2000" dirty="0" err="1" smtClean="0"/>
              <a:t>rotateLeft</a:t>
            </a:r>
            <a:endParaRPr lang="en-US" altLang="zh-CN" sz="2000" dirty="0"/>
          </a:p>
          <a:p>
            <a:pPr eaLnBrk="1" hangingPunct="1"/>
            <a:r>
              <a:rPr lang="zh-CN" altLang="en-US" sz="2000" dirty="0" smtClean="0"/>
              <a:t>双旋转：先左后右</a:t>
            </a:r>
            <a:r>
              <a:rPr lang="en-US" altLang="zh-CN" sz="2000" dirty="0" err="1" smtClean="0"/>
              <a:t>firstLeftThenRight</a:t>
            </a:r>
            <a:r>
              <a:rPr lang="zh-CN" altLang="en-US" sz="2000" dirty="0" smtClean="0"/>
              <a:t>、先右后左</a:t>
            </a:r>
            <a:r>
              <a:rPr lang="en-US" altLang="zh-CN" sz="2000" dirty="0" err="1" smtClean="0"/>
              <a:t>firstRightThenLeft</a:t>
            </a:r>
            <a:endParaRPr lang="en-US" altLang="zh-CN" sz="2000" dirty="0" smtClean="0"/>
          </a:p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sym typeface="Wingdings" pitchFamily="2" charset="2"/>
              </a:rPr>
              <a:t>辅助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栈</a:t>
            </a:r>
            <a:r>
              <a:rPr lang="en-US" altLang="zh-CN" sz="2000" dirty="0" smtClean="0">
                <a:solidFill>
                  <a:srgbClr val="000000"/>
                </a:solidFill>
                <a:sym typeface="Wingdings" pitchFamily="2" charset="2"/>
              </a:rPr>
              <a:t>stack</a:t>
            </a:r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，将插入时候所经过的路径压栈</a:t>
            </a:r>
            <a:endParaRPr lang="en-US" altLang="zh-CN" sz="2000" dirty="0" smtClean="0">
              <a:solidFill>
                <a:srgbClr val="000000"/>
              </a:solidFill>
              <a:sym typeface="Wingdings" pitchFamily="2" charset="2"/>
            </a:endParaRPr>
          </a:p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插入调整函数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itchFamily="2" charset="2"/>
              </a:rPr>
              <a:t>fixAfterInsertion</a:t>
            </a:r>
            <a:endParaRPr lang="en-US" altLang="zh-CN" sz="2000" dirty="0">
              <a:solidFill>
                <a:srgbClr val="000000"/>
              </a:solidFill>
              <a:sym typeface="Wingdings" pitchFamily="2" charset="2"/>
            </a:endParaRPr>
          </a:p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sym typeface="Wingdings" pitchFamily="2" charset="2"/>
              </a:rPr>
              <a:t>辅助函数</a:t>
            </a:r>
            <a:r>
              <a:rPr lang="en-US" altLang="zh-CN" sz="2000" dirty="0" err="1" smtClean="0"/>
              <a:t>checkBalance</a:t>
            </a:r>
            <a:r>
              <a:rPr lang="zh-CN" altLang="en-US" sz="2000" dirty="0" smtClean="0"/>
              <a:t>，断言</a:t>
            </a:r>
            <a:r>
              <a:rPr lang="en-US" altLang="zh-CN" sz="2000" dirty="0" smtClean="0"/>
              <a:t>AVL</a:t>
            </a:r>
            <a:r>
              <a:rPr lang="zh-CN" altLang="en-US" sz="2000" dirty="0" smtClean="0"/>
              <a:t>树的平衡性，检测算法的正确性</a:t>
            </a:r>
            <a:endParaRPr lang="en-US" altLang="zh-CN" sz="2000" dirty="0">
              <a:solidFill>
                <a:srgbClr val="00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76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前</a:t>
            </a:r>
            <a:r>
              <a:rPr lang="zh-CN" altLang="en-US" dirty="0" smtClean="0"/>
              <a:t>置知识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扎实的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基础</a:t>
            </a:r>
            <a:endParaRPr lang="en-US" altLang="zh-CN" dirty="0"/>
          </a:p>
          <a:p>
            <a:pPr lvl="1" eaLnBrk="1" hangingPunct="1"/>
            <a:r>
              <a:rPr lang="zh-CN" altLang="en-US" sz="2800" dirty="0" smtClean="0"/>
              <a:t>递归函数，方法调用栈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/>
              <a:t>泛</a:t>
            </a:r>
            <a:r>
              <a:rPr lang="zh-CN" altLang="en-US" sz="2800" dirty="0" smtClean="0"/>
              <a:t>型、反射等高级特性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 smtClean="0"/>
              <a:t>组合、迭代、策略等常用设计模式</a:t>
            </a:r>
            <a:endParaRPr lang="en-US" altLang="zh-CN" sz="2800" dirty="0" smtClean="0"/>
          </a:p>
          <a:p>
            <a:pPr lvl="1" eaLnBrk="1" hangingPunct="1"/>
            <a:r>
              <a:rPr lang="en-US" altLang="zh-CN" sz="2800" dirty="0" smtClean="0"/>
              <a:t>Junit</a:t>
            </a:r>
            <a:r>
              <a:rPr lang="zh-CN" altLang="en-US" sz="2800" dirty="0" smtClean="0"/>
              <a:t>单元测试与</a:t>
            </a:r>
            <a:r>
              <a:rPr lang="en-US" altLang="zh-CN" sz="2800" dirty="0" smtClean="0"/>
              <a:t>Assert</a:t>
            </a:r>
            <a:r>
              <a:rPr lang="zh-CN" altLang="en-US" sz="2800" dirty="0" smtClean="0"/>
              <a:t>函数</a:t>
            </a:r>
            <a:endParaRPr lang="en-US" altLang="zh-CN" sz="3200" dirty="0" smtClean="0"/>
          </a:p>
          <a:p>
            <a:pPr eaLnBrk="1" hangingPunct="1"/>
            <a:r>
              <a:rPr lang="zh-CN" altLang="en-US" dirty="0"/>
              <a:t>数据结构与</a:t>
            </a:r>
            <a:r>
              <a:rPr lang="zh-CN" altLang="en-US" dirty="0" smtClean="0"/>
              <a:t>算法基础</a:t>
            </a:r>
            <a:endParaRPr lang="en-US" altLang="zh-CN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熟练掌握数组、链表、栈、队列等线性结构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熟悉二叉树的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先、中、后、层</a:t>
            </a:r>
            <a:r>
              <a:rPr lang="zh-CN" altLang="en-US" sz="2800" dirty="0" smtClean="0">
                <a:solidFill>
                  <a:srgbClr val="000000"/>
                </a:solidFill>
              </a:rPr>
              <a:t>四种遍历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3200" dirty="0" smtClean="0"/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xmlns="" val="39085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000" dirty="0" smtClean="0">
                <a:sym typeface="Wingdings" pitchFamily="2" charset="2"/>
              </a:rPr>
              <a:t>调用</a:t>
            </a:r>
            <a:r>
              <a:rPr lang="en-US" altLang="zh-CN" sz="2000" dirty="0" err="1" smtClean="0">
                <a:sym typeface="Wingdings" pitchFamily="2" charset="2"/>
              </a:rPr>
              <a:t>checkBalance</a:t>
            </a:r>
            <a:endParaRPr lang="en-US" altLang="zh-CN" sz="2000" dirty="0" smtClean="0">
              <a:sym typeface="Wingdings" pitchFamily="2" charset="2"/>
            </a:endParaRPr>
          </a:p>
          <a:p>
            <a:pPr eaLnBrk="1" hangingPunct="1"/>
            <a:endParaRPr lang="en-US" altLang="zh-CN" sz="2000" dirty="0" smtClean="0">
              <a:sym typeface="Wingdings" pitchFamily="2" charset="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2014766"/>
              </p:ext>
            </p:extLst>
          </p:nvPr>
        </p:nvGraphicFramePr>
        <p:xfrm>
          <a:off x="1475656" y="3212976"/>
          <a:ext cx="609600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/>
                <a:gridCol w="190376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AVL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TreeMap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随机序列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升序或降序序列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accent2"/>
                          </a:solidFill>
                        </a:rPr>
                        <a:t>OK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244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算法改进与时间复杂度分析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000" dirty="0">
                <a:sym typeface="Wingdings" pitchFamily="2" charset="2"/>
              </a:rPr>
              <a:t>弹</a:t>
            </a:r>
            <a:r>
              <a:rPr lang="zh-CN" altLang="en-US" sz="2000" dirty="0" smtClean="0">
                <a:sym typeface="Wingdings" pitchFamily="2" charset="2"/>
              </a:rPr>
              <a:t>栈的时候，一旦发现某个节点的高度未发生改变，则立即停止回溯</a:t>
            </a:r>
            <a:endParaRPr lang="en-US" altLang="zh-CN" sz="2000" dirty="0" smtClean="0">
              <a:sym typeface="Wingdings" pitchFamily="2" charset="2"/>
            </a:endParaRPr>
          </a:p>
          <a:p>
            <a:pPr eaLnBrk="1" hangingPunct="1"/>
            <a:r>
              <a:rPr lang="zh-CN" altLang="en-US" sz="2000" dirty="0" smtClean="0">
                <a:sym typeface="Wingdings" pitchFamily="2" charset="2"/>
              </a:rPr>
              <a:t>指针回溯次数，最坏</a:t>
            </a:r>
            <a:r>
              <a:rPr lang="en-US" altLang="zh-CN" sz="2000" dirty="0" smtClean="0">
                <a:sym typeface="Wingdings" pitchFamily="2" charset="2"/>
              </a:rPr>
              <a:t>O(logN)</a:t>
            </a:r>
            <a:r>
              <a:rPr lang="zh-CN" altLang="en-US" sz="2000" dirty="0" smtClean="0">
                <a:sym typeface="Wingdings" pitchFamily="2" charset="2"/>
              </a:rPr>
              <a:t>，最好情况</a:t>
            </a:r>
            <a:r>
              <a:rPr lang="en-US" altLang="zh-CN" sz="2000" dirty="0" smtClean="0">
                <a:sym typeface="Wingdings" pitchFamily="2" charset="2"/>
              </a:rPr>
              <a:t>O(1)</a:t>
            </a:r>
            <a:r>
              <a:rPr lang="zh-CN" altLang="en-US" sz="2000" dirty="0" smtClean="0">
                <a:sym typeface="Wingdings" pitchFamily="2" charset="2"/>
              </a:rPr>
              <a:t>，平均任然是</a:t>
            </a:r>
            <a:r>
              <a:rPr lang="en-US" altLang="zh-CN" sz="2000" dirty="0" smtClean="0">
                <a:sym typeface="Wingdings" pitchFamily="2" charset="2"/>
              </a:rPr>
              <a:t>O(logN)</a:t>
            </a:r>
          </a:p>
          <a:p>
            <a:pPr eaLnBrk="1" hangingPunct="1"/>
            <a:r>
              <a:rPr lang="zh-CN" altLang="en-US" sz="2000" dirty="0" smtClean="0">
                <a:sym typeface="Wingdings" pitchFamily="2" charset="2"/>
              </a:rPr>
              <a:t>旋转次数，无需旋转、单旋转、双旋转，不会超过两次，</a:t>
            </a:r>
            <a:r>
              <a:rPr lang="en-US" altLang="zh-CN" sz="2000" dirty="0" smtClean="0">
                <a:sym typeface="Wingdings" pitchFamily="2" charset="2"/>
              </a:rPr>
              <a:t>O(1)</a:t>
            </a:r>
          </a:p>
          <a:p>
            <a:pPr eaLnBrk="1" hangingPunct="1"/>
            <a:r>
              <a:rPr lang="zh-CN" altLang="en-US" sz="2000" dirty="0">
                <a:sym typeface="Wingdings" pitchFamily="2" charset="2"/>
              </a:rPr>
              <a:t>时间复杂度</a:t>
            </a:r>
            <a:r>
              <a:rPr lang="zh-CN" altLang="en-US" sz="2000" dirty="0" smtClean="0">
                <a:sym typeface="Wingdings" pitchFamily="2" charset="2"/>
              </a:rPr>
              <a:t>：</a:t>
            </a:r>
            <a:r>
              <a:rPr lang="en-US" altLang="zh-CN" sz="2000" dirty="0" smtClean="0">
                <a:sym typeface="Wingdings" pitchFamily="2" charset="2"/>
              </a:rPr>
              <a:t>BST</a:t>
            </a:r>
            <a:r>
              <a:rPr lang="zh-CN" altLang="en-US" sz="2000" dirty="0" smtClean="0">
                <a:sym typeface="Wingdings" pitchFamily="2" charset="2"/>
              </a:rPr>
              <a:t>的插入</a:t>
            </a:r>
            <a:r>
              <a:rPr lang="en-US" altLang="zh-CN" sz="2000" dirty="0" smtClean="0">
                <a:sym typeface="Wingdings" pitchFamily="2" charset="2"/>
              </a:rPr>
              <a:t>logN+</a:t>
            </a:r>
            <a:r>
              <a:rPr lang="zh-CN" altLang="en-US" sz="2000" dirty="0" smtClean="0">
                <a:sym typeface="Wingdings" pitchFamily="2" charset="2"/>
              </a:rPr>
              <a:t>指针回溯</a:t>
            </a:r>
            <a:r>
              <a:rPr lang="en-US" altLang="zh-CN" sz="2000" dirty="0" smtClean="0">
                <a:sym typeface="Wingdings" pitchFamily="2" charset="2"/>
              </a:rPr>
              <a:t>logN+</a:t>
            </a:r>
            <a:r>
              <a:rPr lang="zh-CN" altLang="en-US" sz="2000" dirty="0" smtClean="0">
                <a:sym typeface="Wingdings" pitchFamily="2" charset="2"/>
              </a:rPr>
              <a:t>旋转</a:t>
            </a:r>
            <a:r>
              <a:rPr lang="en-US" altLang="zh-CN" sz="2000" dirty="0" smtClean="0">
                <a:sym typeface="Wingdings" pitchFamily="2" charset="2"/>
              </a:rPr>
              <a:t>O(1)=O(logN)</a:t>
            </a:r>
          </a:p>
          <a:p>
            <a:pPr eaLnBrk="1" hangingPunct="1"/>
            <a:r>
              <a:rPr lang="zh-CN" altLang="en-US" sz="2000" dirty="0">
                <a:sym typeface="Wingdings" pitchFamily="2" charset="2"/>
              </a:rPr>
              <a:t>空间复杂</a:t>
            </a:r>
            <a:r>
              <a:rPr lang="zh-CN" altLang="en-US" sz="2000" dirty="0" smtClean="0">
                <a:sym typeface="Wingdings" pitchFamily="2" charset="2"/>
              </a:rPr>
              <a:t>度：有</a:t>
            </a:r>
            <a:r>
              <a:rPr lang="en-US" altLang="zh-CN" sz="2000" dirty="0" smtClean="0">
                <a:sym typeface="Wingdings" pitchFamily="2" charset="2"/>
              </a:rPr>
              <a:t>parent</a:t>
            </a:r>
            <a:r>
              <a:rPr lang="zh-CN" altLang="en-US" sz="2000" dirty="0" smtClean="0">
                <a:sym typeface="Wingdings" pitchFamily="2" charset="2"/>
              </a:rPr>
              <a:t>为</a:t>
            </a:r>
            <a:r>
              <a:rPr lang="en-US" altLang="zh-CN" sz="2000" dirty="0" smtClean="0">
                <a:sym typeface="Wingdings" pitchFamily="2" charset="2"/>
              </a:rPr>
              <a:t>O(1)</a:t>
            </a:r>
            <a:r>
              <a:rPr lang="zh-CN" altLang="en-US" sz="2000" dirty="0" smtClean="0">
                <a:sym typeface="Wingdings" pitchFamily="2" charset="2"/>
              </a:rPr>
              <a:t>，无</a:t>
            </a:r>
            <a:r>
              <a:rPr lang="en-US" altLang="zh-CN" sz="2000" dirty="0" smtClean="0">
                <a:sym typeface="Wingdings" pitchFamily="2" charset="2"/>
              </a:rPr>
              <a:t>parent</a:t>
            </a:r>
            <a:r>
              <a:rPr lang="zh-CN" altLang="en-US" sz="2000" dirty="0" smtClean="0">
                <a:sym typeface="Wingdings" pitchFamily="2" charset="2"/>
              </a:rPr>
              <a:t>为</a:t>
            </a:r>
            <a:r>
              <a:rPr lang="en-US" altLang="zh-CN" sz="2000" dirty="0" smtClean="0">
                <a:sym typeface="Wingdings" pitchFamily="2" charset="2"/>
              </a:rPr>
              <a:t>O(logN)</a:t>
            </a:r>
          </a:p>
          <a:p>
            <a:pPr eaLnBrk="1" hangingPunct="1"/>
            <a:endParaRPr lang="en-US" altLang="zh-CN" sz="20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36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思考题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ym typeface="Wingdings" pitchFamily="2" charset="2"/>
              </a:rPr>
              <a:t>有</a:t>
            </a:r>
            <a:r>
              <a:rPr lang="en-US" altLang="zh-CN" sz="2800" dirty="0" smtClean="0">
                <a:sym typeface="Wingdings" pitchFamily="2" charset="2"/>
              </a:rPr>
              <a:t>parent</a:t>
            </a:r>
            <a:r>
              <a:rPr lang="zh-CN" altLang="en-US" sz="2800" dirty="0" smtClean="0">
                <a:sym typeface="Wingdings" pitchFamily="2" charset="2"/>
              </a:rPr>
              <a:t>指针如何实现？</a:t>
            </a:r>
            <a:endParaRPr lang="en-US" altLang="zh-CN" sz="2800" dirty="0" smtClean="0">
              <a:sym typeface="Wingdings" pitchFamily="2" charset="2"/>
            </a:endParaRPr>
          </a:p>
          <a:p>
            <a:pPr eaLnBrk="1" hangingPunct="1"/>
            <a:r>
              <a:rPr lang="zh-CN" altLang="en-US" sz="2800" dirty="0" smtClean="0">
                <a:sym typeface="Wingdings" pitchFamily="2" charset="2"/>
              </a:rPr>
              <a:t>递归插入算法如何实现？</a:t>
            </a:r>
            <a:endParaRPr lang="en-US" altLang="zh-CN" sz="28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</a:t>
            </a:r>
            <a:r>
              <a:rPr lang="zh-CN" altLang="en-US" dirty="0" smtClean="0"/>
              <a:t>试题实战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err="1" smtClean="0"/>
              <a:t>AVLMap</a:t>
            </a:r>
            <a:r>
              <a:rPr lang="zh-CN" altLang="en-US" sz="2800" dirty="0" smtClean="0"/>
              <a:t>是否能经得起</a:t>
            </a:r>
            <a:r>
              <a:rPr lang="en-US" altLang="zh-CN" sz="2800" dirty="0" smtClean="0"/>
              <a:t>OJ</a:t>
            </a:r>
            <a:r>
              <a:rPr lang="zh-CN" altLang="en-US" sz="2800" dirty="0" smtClean="0"/>
              <a:t>平台的检验？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108</a:t>
            </a:r>
            <a:r>
              <a:rPr lang="en-US" altLang="zh-CN" sz="2800" dirty="0"/>
              <a:t>. Convert Sorted Array to Binary Search </a:t>
            </a:r>
            <a:r>
              <a:rPr lang="en-US" altLang="zh-CN" sz="2800" dirty="0" smtClean="0"/>
              <a:t>Tree</a:t>
            </a: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给定排序数组，将它转化为平衡二叉树</a:t>
            </a:r>
            <a:endParaRPr lang="zh-CN" altLang="en-US" sz="2800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要求左右子树高度差的绝对值不超过</a:t>
            </a:r>
            <a:r>
              <a:rPr lang="en-US" altLang="zh-CN" sz="2400" dirty="0" smtClean="0">
                <a:solidFill>
                  <a:srgbClr val="000000"/>
                </a:solidFill>
              </a:rPr>
              <a:t>1(</a:t>
            </a:r>
            <a:r>
              <a:rPr lang="zh-CN" altLang="en-US" sz="2400" dirty="0" smtClean="0">
                <a:solidFill>
                  <a:srgbClr val="000000"/>
                </a:solidFill>
              </a:rPr>
              <a:t>性质</a:t>
            </a:r>
            <a:r>
              <a:rPr lang="en-US" altLang="zh-CN" sz="2400" dirty="0" smtClean="0">
                <a:solidFill>
                  <a:srgbClr val="000000"/>
                </a:solidFill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xmlns="" val="365204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解法</a:t>
            </a:r>
            <a:r>
              <a:rPr lang="en-US" altLang="zh-CN" dirty="0" smtClean="0"/>
              <a:t>1——AVL</a:t>
            </a:r>
            <a:r>
              <a:rPr lang="zh-CN" altLang="en-US" dirty="0" smtClean="0"/>
              <a:t>树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800" b="1" dirty="0" smtClean="0">
                <a:solidFill>
                  <a:srgbClr val="C00000"/>
                </a:solidFill>
              </a:rPr>
              <a:t>改写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AVLMap</a:t>
            </a:r>
            <a:r>
              <a:rPr lang="zh-CN" altLang="en-US" sz="2800" dirty="0" smtClean="0">
                <a:solidFill>
                  <a:srgbClr val="000000"/>
                </a:solidFill>
              </a:rPr>
              <a:t>，把数组元素依次插入到</a:t>
            </a:r>
            <a:r>
              <a:rPr lang="en-US" altLang="zh-CN" sz="2800" dirty="0" smtClean="0">
                <a:solidFill>
                  <a:srgbClr val="000000"/>
                </a:solidFill>
              </a:rPr>
              <a:t>AVL</a:t>
            </a:r>
            <a:r>
              <a:rPr lang="zh-CN" altLang="en-US" sz="2800" dirty="0" smtClean="0">
                <a:solidFill>
                  <a:srgbClr val="000000"/>
                </a:solidFill>
              </a:rPr>
              <a:t>树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AVLEntry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改成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TreeNode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去掉与插入无关的方法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h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eight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属性用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map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存储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时间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复杂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度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O(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NlogN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，空间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复杂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度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xmlns="" val="30878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测试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输入数组 </a:t>
            </a:r>
            <a:r>
              <a:rPr lang="en-US" altLang="zh-CN" sz="2800" dirty="0" smtClean="0"/>
              <a:t>: [0,1,2,3,4,5,6,7,8]</a:t>
            </a:r>
          </a:p>
          <a:p>
            <a:pPr eaLnBrk="1" hangingPunct="1"/>
            <a:r>
              <a:rPr lang="en-US" altLang="zh-CN" sz="2800" dirty="0" smtClean="0"/>
              <a:t>expected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: [4,2,7,1,3,6,8,0,null,null,null,5</a:t>
            </a:r>
            <a:r>
              <a:rPr lang="en-US" altLang="zh-CN" sz="2800" dirty="0"/>
              <a:t>]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/>
              <a:t>m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: [3,1,5,0,2,4,7,null,null,null,null,null,null,6,8]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352575" y="3246717"/>
            <a:ext cx="4251873" cy="2846579"/>
            <a:chOff x="4629357" y="3214779"/>
            <a:chExt cx="4251873" cy="2846579"/>
          </a:xfrm>
        </p:grpSpPr>
        <p:grpSp>
          <p:nvGrpSpPr>
            <p:cNvPr id="3" name="组合 2"/>
            <p:cNvGrpSpPr/>
            <p:nvPr/>
          </p:nvGrpSpPr>
          <p:grpSpPr>
            <a:xfrm>
              <a:off x="4629357" y="3214779"/>
              <a:ext cx="4251873" cy="2846579"/>
              <a:chOff x="2947802" y="2780928"/>
              <a:chExt cx="4251873" cy="2846579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4462818" y="278092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557261" y="352181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588877" y="352181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947802" y="4403830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994766" y="4424266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120825" y="440375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274630" y="440375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7</a:t>
                </a:r>
                <a:endParaRPr lang="zh-CN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06578" y="5227397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31623" y="5227397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8</a:t>
                </a:r>
                <a:endParaRPr lang="zh-CN" altLang="en-US" dirty="0"/>
              </a:p>
            </p:txBody>
          </p:sp>
        </p:grpSp>
        <p:cxnSp>
          <p:nvCxnSpPr>
            <p:cNvPr id="13" name="直接连接符 12"/>
            <p:cNvCxnSpPr>
              <a:stCxn id="2" idx="2"/>
              <a:endCxn id="5" idx="0"/>
            </p:cNvCxnSpPr>
            <p:nvPr/>
          </p:nvCxnSpPr>
          <p:spPr>
            <a:xfrm flipH="1">
              <a:off x="5472842" y="3614889"/>
              <a:ext cx="905557" cy="340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5" idx="2"/>
            </p:cNvCxnSpPr>
            <p:nvPr/>
          </p:nvCxnSpPr>
          <p:spPr>
            <a:xfrm flipH="1">
              <a:off x="4863384" y="4355779"/>
              <a:ext cx="609458" cy="481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2" idx="2"/>
            </p:cNvCxnSpPr>
            <p:nvPr/>
          </p:nvCxnSpPr>
          <p:spPr>
            <a:xfrm>
              <a:off x="6378399" y="3614889"/>
              <a:ext cx="1126059" cy="340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endCxn id="8" idx="0"/>
            </p:cNvCxnSpPr>
            <p:nvPr/>
          </p:nvCxnSpPr>
          <p:spPr>
            <a:xfrm>
              <a:off x="5472842" y="4355779"/>
              <a:ext cx="437505" cy="5023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6" idx="2"/>
            </p:cNvCxnSpPr>
            <p:nvPr/>
          </p:nvCxnSpPr>
          <p:spPr>
            <a:xfrm flipH="1">
              <a:off x="7049930" y="4355779"/>
              <a:ext cx="454528" cy="5023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6" idx="2"/>
            </p:cNvCxnSpPr>
            <p:nvPr/>
          </p:nvCxnSpPr>
          <p:spPr>
            <a:xfrm>
              <a:off x="7504458" y="4355779"/>
              <a:ext cx="647747" cy="49208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0" idx="2"/>
            </p:cNvCxnSpPr>
            <p:nvPr/>
          </p:nvCxnSpPr>
          <p:spPr>
            <a:xfrm flipH="1">
              <a:off x="7731982" y="5237719"/>
              <a:ext cx="458229" cy="42352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0" idx="2"/>
            </p:cNvCxnSpPr>
            <p:nvPr/>
          </p:nvCxnSpPr>
          <p:spPr>
            <a:xfrm>
              <a:off x="8190211" y="5237719"/>
              <a:ext cx="511369" cy="42352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49542" y="3246717"/>
            <a:ext cx="3762418" cy="2846579"/>
            <a:chOff x="4395331" y="3214779"/>
            <a:chExt cx="3762418" cy="2846579"/>
          </a:xfrm>
        </p:grpSpPr>
        <p:grpSp>
          <p:nvGrpSpPr>
            <p:cNvPr id="32" name="组合 31"/>
            <p:cNvGrpSpPr/>
            <p:nvPr/>
          </p:nvGrpSpPr>
          <p:grpSpPr>
            <a:xfrm>
              <a:off x="4395331" y="3214779"/>
              <a:ext cx="3762418" cy="2846579"/>
              <a:chOff x="2713776" y="2780928"/>
              <a:chExt cx="3762418" cy="284657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462818" y="278092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557261" y="352181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588877" y="352181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7</a:t>
                </a:r>
                <a:endParaRPr lang="zh-CN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947802" y="4403830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994766" y="4424266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120825" y="440375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008142" y="440375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713776" y="5227397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652773" y="5195459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5</a:t>
                </a:r>
                <a:endParaRPr lang="zh-CN" altLang="en-US" dirty="0"/>
              </a:p>
            </p:txBody>
          </p:sp>
        </p:grpSp>
        <p:cxnSp>
          <p:nvCxnSpPr>
            <p:cNvPr id="33" name="直接连接符 32"/>
            <p:cNvCxnSpPr>
              <a:stCxn id="41" idx="2"/>
              <a:endCxn id="42" idx="0"/>
            </p:cNvCxnSpPr>
            <p:nvPr/>
          </p:nvCxnSpPr>
          <p:spPr>
            <a:xfrm flipH="1">
              <a:off x="5472842" y="3614889"/>
              <a:ext cx="905557" cy="340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42" idx="2"/>
            </p:cNvCxnSpPr>
            <p:nvPr/>
          </p:nvCxnSpPr>
          <p:spPr>
            <a:xfrm flipH="1">
              <a:off x="4863384" y="4355779"/>
              <a:ext cx="609458" cy="481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41" idx="2"/>
            </p:cNvCxnSpPr>
            <p:nvPr/>
          </p:nvCxnSpPr>
          <p:spPr>
            <a:xfrm>
              <a:off x="6378399" y="3614889"/>
              <a:ext cx="1126059" cy="340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45" idx="0"/>
            </p:cNvCxnSpPr>
            <p:nvPr/>
          </p:nvCxnSpPr>
          <p:spPr>
            <a:xfrm>
              <a:off x="5472842" y="4355779"/>
              <a:ext cx="437505" cy="5023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43" idx="2"/>
            </p:cNvCxnSpPr>
            <p:nvPr/>
          </p:nvCxnSpPr>
          <p:spPr>
            <a:xfrm flipH="1">
              <a:off x="7049930" y="4355779"/>
              <a:ext cx="454528" cy="5023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43" idx="2"/>
              <a:endCxn id="47" idx="0"/>
            </p:cNvCxnSpPr>
            <p:nvPr/>
          </p:nvCxnSpPr>
          <p:spPr>
            <a:xfrm>
              <a:off x="7504458" y="4355779"/>
              <a:ext cx="419265" cy="481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48" idx="0"/>
            </p:cNvCxnSpPr>
            <p:nvPr/>
          </p:nvCxnSpPr>
          <p:spPr>
            <a:xfrm flipH="1">
              <a:off x="4629357" y="5237719"/>
              <a:ext cx="306543" cy="42352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46" idx="2"/>
              <a:endCxn id="49" idx="0"/>
            </p:cNvCxnSpPr>
            <p:nvPr/>
          </p:nvCxnSpPr>
          <p:spPr>
            <a:xfrm flipH="1">
              <a:off x="6568354" y="5237719"/>
              <a:ext cx="468052" cy="39159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5000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解法</a:t>
            </a:r>
            <a:r>
              <a:rPr lang="en-US" altLang="zh-CN" dirty="0" smtClean="0"/>
              <a:t>2——</a:t>
            </a:r>
            <a:r>
              <a:rPr lang="zh-CN" altLang="en-US" dirty="0" smtClean="0"/>
              <a:t>二分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/>
          </a:p>
        </p:txBody>
      </p:sp>
      <p:grpSp>
        <p:nvGrpSpPr>
          <p:cNvPr id="31" name="组合 30"/>
          <p:cNvGrpSpPr/>
          <p:nvPr/>
        </p:nvGrpSpPr>
        <p:grpSpPr>
          <a:xfrm>
            <a:off x="467544" y="2166597"/>
            <a:ext cx="3762418" cy="2846579"/>
            <a:chOff x="4395331" y="3214779"/>
            <a:chExt cx="3762418" cy="2846579"/>
          </a:xfrm>
        </p:grpSpPr>
        <p:grpSp>
          <p:nvGrpSpPr>
            <p:cNvPr id="32" name="组合 31"/>
            <p:cNvGrpSpPr/>
            <p:nvPr/>
          </p:nvGrpSpPr>
          <p:grpSpPr>
            <a:xfrm>
              <a:off x="4395331" y="3214779"/>
              <a:ext cx="3762418" cy="2846579"/>
              <a:chOff x="2713776" y="2780928"/>
              <a:chExt cx="3762418" cy="284657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462818" y="278092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557261" y="352181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588877" y="352181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7</a:t>
                </a:r>
                <a:endParaRPr lang="zh-CN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947802" y="4403830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994766" y="4424266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120825" y="440375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008142" y="440375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713776" y="5227397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652773" y="5195459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5</a:t>
                </a:r>
                <a:endParaRPr lang="zh-CN" altLang="en-US" dirty="0"/>
              </a:p>
            </p:txBody>
          </p:sp>
        </p:grpSp>
        <p:cxnSp>
          <p:nvCxnSpPr>
            <p:cNvPr id="33" name="直接连接符 32"/>
            <p:cNvCxnSpPr>
              <a:stCxn id="41" idx="2"/>
              <a:endCxn id="42" idx="0"/>
            </p:cNvCxnSpPr>
            <p:nvPr/>
          </p:nvCxnSpPr>
          <p:spPr>
            <a:xfrm flipH="1">
              <a:off x="5472842" y="3614889"/>
              <a:ext cx="905557" cy="340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42" idx="2"/>
            </p:cNvCxnSpPr>
            <p:nvPr/>
          </p:nvCxnSpPr>
          <p:spPr>
            <a:xfrm flipH="1">
              <a:off x="4863384" y="4355779"/>
              <a:ext cx="609458" cy="481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41" idx="2"/>
            </p:cNvCxnSpPr>
            <p:nvPr/>
          </p:nvCxnSpPr>
          <p:spPr>
            <a:xfrm>
              <a:off x="6378399" y="3614889"/>
              <a:ext cx="1126059" cy="340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45" idx="0"/>
            </p:cNvCxnSpPr>
            <p:nvPr/>
          </p:nvCxnSpPr>
          <p:spPr>
            <a:xfrm>
              <a:off x="5472842" y="4355779"/>
              <a:ext cx="437505" cy="5023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43" idx="2"/>
            </p:cNvCxnSpPr>
            <p:nvPr/>
          </p:nvCxnSpPr>
          <p:spPr>
            <a:xfrm flipH="1">
              <a:off x="7049930" y="4355779"/>
              <a:ext cx="454528" cy="5023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43" idx="2"/>
              <a:endCxn id="47" idx="0"/>
            </p:cNvCxnSpPr>
            <p:nvPr/>
          </p:nvCxnSpPr>
          <p:spPr>
            <a:xfrm>
              <a:off x="7504458" y="4355779"/>
              <a:ext cx="419265" cy="481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48" idx="0"/>
            </p:cNvCxnSpPr>
            <p:nvPr/>
          </p:nvCxnSpPr>
          <p:spPr>
            <a:xfrm flipH="1">
              <a:off x="4629357" y="5237719"/>
              <a:ext cx="306543" cy="42352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46" idx="2"/>
              <a:endCxn id="49" idx="0"/>
            </p:cNvCxnSpPr>
            <p:nvPr/>
          </p:nvCxnSpPr>
          <p:spPr>
            <a:xfrm flipH="1">
              <a:off x="6568354" y="5237719"/>
              <a:ext cx="468052" cy="39159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129742" y="1779584"/>
            <a:ext cx="4638820" cy="1133663"/>
            <a:chOff x="4253660" y="1779584"/>
            <a:chExt cx="4638820" cy="1133663"/>
          </a:xfrm>
        </p:grpSpPr>
        <p:sp>
          <p:nvSpPr>
            <p:cNvPr id="14" name="TextBox 13"/>
            <p:cNvSpPr txBox="1"/>
            <p:nvPr/>
          </p:nvSpPr>
          <p:spPr>
            <a:xfrm>
              <a:off x="4491667" y="2543915"/>
              <a:ext cx="41764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0    1    2    3    4    5    6    7    8</a:t>
              </a:r>
              <a:endParaRPr lang="zh-CN" alt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6084168" y="1779584"/>
              <a:ext cx="936104" cy="706635"/>
              <a:chOff x="6084168" y="1779584"/>
              <a:chExt cx="936104" cy="706635"/>
            </a:xfrm>
          </p:grpSpPr>
          <p:sp>
            <p:nvSpPr>
              <p:cNvPr id="15" name="下箭头 14"/>
              <p:cNvSpPr/>
              <p:nvPr/>
            </p:nvSpPr>
            <p:spPr>
              <a:xfrm>
                <a:off x="6444208" y="2173506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84168" y="177958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mid</a:t>
                </a:r>
                <a:endParaRPr lang="zh-CN" altLang="en-US" dirty="0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4253660" y="1779584"/>
              <a:ext cx="936104" cy="706635"/>
              <a:chOff x="6084168" y="1779584"/>
              <a:chExt cx="936104" cy="706635"/>
            </a:xfrm>
          </p:grpSpPr>
          <p:sp>
            <p:nvSpPr>
              <p:cNvPr id="51" name="下箭头 50"/>
              <p:cNvSpPr/>
              <p:nvPr/>
            </p:nvSpPr>
            <p:spPr>
              <a:xfrm>
                <a:off x="6444208" y="2173506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84168" y="177958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start</a:t>
                </a:r>
                <a:endParaRPr lang="zh-CN" altLang="en-US" dirty="0"/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7956376" y="1779584"/>
              <a:ext cx="936104" cy="706635"/>
              <a:chOff x="6084168" y="1779584"/>
              <a:chExt cx="936104" cy="706635"/>
            </a:xfrm>
          </p:grpSpPr>
          <p:sp>
            <p:nvSpPr>
              <p:cNvPr id="54" name="下箭头 53"/>
              <p:cNvSpPr/>
              <p:nvPr/>
            </p:nvSpPr>
            <p:spPr>
              <a:xfrm>
                <a:off x="6444208" y="2173506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084168" y="177958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end</a:t>
                </a:r>
                <a:endParaRPr lang="zh-CN" altLang="en-US" dirty="0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4147533" y="3157957"/>
            <a:ext cx="4396680" cy="1089054"/>
            <a:chOff x="4243772" y="3079012"/>
            <a:chExt cx="4396680" cy="1089054"/>
          </a:xfrm>
        </p:grpSpPr>
        <p:sp>
          <p:nvSpPr>
            <p:cNvPr id="56" name="TextBox 55"/>
            <p:cNvSpPr txBox="1"/>
            <p:nvPr/>
          </p:nvSpPr>
          <p:spPr>
            <a:xfrm>
              <a:off x="4463988" y="3798734"/>
              <a:ext cx="41764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0     1     2      3      4   5   6  7   8</a:t>
              </a:r>
              <a:endParaRPr lang="zh-CN" altLang="en-US" dirty="0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5303905" y="3085800"/>
              <a:ext cx="936104" cy="706635"/>
              <a:chOff x="6084168" y="1779584"/>
              <a:chExt cx="936104" cy="706635"/>
            </a:xfrm>
          </p:grpSpPr>
          <p:sp>
            <p:nvSpPr>
              <p:cNvPr id="58" name="下箭头 57"/>
              <p:cNvSpPr/>
              <p:nvPr/>
            </p:nvSpPr>
            <p:spPr>
              <a:xfrm>
                <a:off x="6444208" y="2173506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084168" y="177958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mid</a:t>
                </a:r>
                <a:endParaRPr lang="zh-CN" altLang="en-US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4243772" y="3089773"/>
              <a:ext cx="936104" cy="706635"/>
              <a:chOff x="6084168" y="1779584"/>
              <a:chExt cx="936104" cy="706635"/>
            </a:xfrm>
          </p:grpSpPr>
          <p:sp>
            <p:nvSpPr>
              <p:cNvPr id="61" name="下箭头 60"/>
              <p:cNvSpPr/>
              <p:nvPr/>
            </p:nvSpPr>
            <p:spPr>
              <a:xfrm>
                <a:off x="6444208" y="2173506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084168" y="177958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start</a:t>
                </a:r>
                <a:endParaRPr lang="zh-CN" altLang="en-US" dirty="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5976156" y="3079012"/>
              <a:ext cx="936104" cy="706635"/>
              <a:chOff x="6219370" y="1779584"/>
              <a:chExt cx="936104" cy="706635"/>
            </a:xfrm>
          </p:grpSpPr>
          <p:sp>
            <p:nvSpPr>
              <p:cNvPr id="64" name="下箭头 63"/>
              <p:cNvSpPr/>
              <p:nvPr/>
            </p:nvSpPr>
            <p:spPr>
              <a:xfrm>
                <a:off x="6507402" y="2173506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219370" y="177958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end</a:t>
                </a:r>
                <a:endParaRPr lang="zh-CN" altLang="en-US" dirty="0"/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4271480" y="4509120"/>
            <a:ext cx="4476984" cy="1122235"/>
            <a:chOff x="4463988" y="3045831"/>
            <a:chExt cx="4476984" cy="1122235"/>
          </a:xfrm>
        </p:grpSpPr>
        <p:sp>
          <p:nvSpPr>
            <p:cNvPr id="67" name="TextBox 66"/>
            <p:cNvSpPr txBox="1"/>
            <p:nvPr/>
          </p:nvSpPr>
          <p:spPr>
            <a:xfrm>
              <a:off x="4463988" y="3798734"/>
              <a:ext cx="41764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0   1   2    3    4    5     6    7     8</a:t>
              </a:r>
              <a:endParaRPr lang="zh-CN" altLang="en-US" dirty="0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7370424" y="3045831"/>
              <a:ext cx="936104" cy="706635"/>
              <a:chOff x="8150687" y="1739615"/>
              <a:chExt cx="936104" cy="706635"/>
            </a:xfrm>
          </p:grpSpPr>
          <p:sp>
            <p:nvSpPr>
              <p:cNvPr id="75" name="下箭头 74"/>
              <p:cNvSpPr/>
              <p:nvPr/>
            </p:nvSpPr>
            <p:spPr>
              <a:xfrm>
                <a:off x="8510727" y="2133537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150687" y="1739615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mid</a:t>
                </a:r>
                <a:endParaRPr lang="zh-CN" altLang="en-US" dirty="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6348684" y="3045831"/>
              <a:ext cx="936104" cy="706635"/>
              <a:chOff x="8189080" y="1735642"/>
              <a:chExt cx="936104" cy="706635"/>
            </a:xfrm>
          </p:grpSpPr>
          <p:sp>
            <p:nvSpPr>
              <p:cNvPr id="73" name="下箭头 72"/>
              <p:cNvSpPr/>
              <p:nvPr/>
            </p:nvSpPr>
            <p:spPr>
              <a:xfrm>
                <a:off x="8549120" y="2129564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189080" y="1735642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start</a:t>
                </a:r>
                <a:endParaRPr lang="zh-CN" altLang="en-US" dirty="0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8004868" y="3059276"/>
              <a:ext cx="936104" cy="706635"/>
              <a:chOff x="8248082" y="1759848"/>
              <a:chExt cx="936104" cy="706635"/>
            </a:xfrm>
          </p:grpSpPr>
          <p:sp>
            <p:nvSpPr>
              <p:cNvPr id="77" name="下箭头 76"/>
              <p:cNvSpPr/>
              <p:nvPr/>
            </p:nvSpPr>
            <p:spPr>
              <a:xfrm>
                <a:off x="8536114" y="2153770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248082" y="1759848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end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2124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解法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的扩展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解法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可以构建“既是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AVL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树、又是红黑树”的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BST</a:t>
            </a: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满二叉树的情况，节点全部染黑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b="1" dirty="0" smtClean="0">
                <a:solidFill>
                  <a:srgbClr val="C00000"/>
                </a:solidFill>
                <a:sym typeface="Wingdings" pitchFamily="2" charset="2"/>
              </a:rPr>
              <a:t>完全</a:t>
            </a:r>
            <a:r>
              <a:rPr lang="zh-CN" altLang="en-US" sz="2400" dirty="0" smtClean="0">
                <a:sym typeface="Wingdings" pitchFamily="2" charset="2"/>
              </a:rPr>
              <a:t>二叉树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的情况，最后一层全部染红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40669" y="3325634"/>
            <a:ext cx="2487482" cy="2169532"/>
            <a:chOff x="840669" y="3325634"/>
            <a:chExt cx="2487482" cy="2169532"/>
          </a:xfrm>
        </p:grpSpPr>
        <p:grpSp>
          <p:nvGrpSpPr>
            <p:cNvPr id="13" name="组合 12"/>
            <p:cNvGrpSpPr/>
            <p:nvPr/>
          </p:nvGrpSpPr>
          <p:grpSpPr>
            <a:xfrm>
              <a:off x="840669" y="3325634"/>
              <a:ext cx="2487482" cy="2169532"/>
              <a:chOff x="755576" y="3212976"/>
              <a:chExt cx="2487482" cy="2169532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755576" y="3212976"/>
                <a:ext cx="2487482" cy="2169532"/>
                <a:chOff x="755576" y="3212976"/>
                <a:chExt cx="2487482" cy="2169532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832878" y="32129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187624" y="4077072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755576" y="50131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554042" y="50131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378962" y="4077072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162938" y="50131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811010" y="50131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7</a:t>
                  </a:r>
                  <a:endParaRPr lang="zh-CN" altLang="en-US" dirty="0"/>
                </a:p>
              </p:txBody>
            </p:sp>
          </p:grpSp>
          <p:cxnSp>
            <p:nvCxnSpPr>
              <p:cNvPr id="11" name="直接连接符 10"/>
              <p:cNvCxnSpPr>
                <a:stCxn id="2" idx="2"/>
                <a:endCxn id="5" idx="0"/>
              </p:cNvCxnSpPr>
              <p:nvPr/>
            </p:nvCxnSpPr>
            <p:spPr>
              <a:xfrm flipH="1">
                <a:off x="1403648" y="3582308"/>
                <a:ext cx="645254" cy="49476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5" idx="2"/>
              </p:cNvCxnSpPr>
              <p:nvPr/>
            </p:nvCxnSpPr>
            <p:spPr>
              <a:xfrm flipH="1">
                <a:off x="956388" y="4446404"/>
                <a:ext cx="447260" cy="56677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5" idx="2"/>
              </p:cNvCxnSpPr>
              <p:nvPr/>
            </p:nvCxnSpPr>
            <p:spPr>
              <a:xfrm>
                <a:off x="1403648" y="4446404"/>
                <a:ext cx="298651" cy="56677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8" idx="2"/>
              </p:cNvCxnSpPr>
              <p:nvPr/>
            </p:nvCxnSpPr>
            <p:spPr>
              <a:xfrm flipH="1">
                <a:off x="2264926" y="4446404"/>
                <a:ext cx="330060" cy="56677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8" idx="2"/>
              </p:cNvCxnSpPr>
              <p:nvPr/>
            </p:nvCxnSpPr>
            <p:spPr>
              <a:xfrm>
                <a:off x="2594986" y="4446404"/>
                <a:ext cx="432048" cy="56677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连接符 13"/>
            <p:cNvCxnSpPr>
              <a:stCxn id="2" idx="2"/>
            </p:cNvCxnSpPr>
            <p:nvPr/>
          </p:nvCxnSpPr>
          <p:spPr>
            <a:xfrm>
              <a:off x="2133995" y="3694966"/>
              <a:ext cx="536514" cy="49476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4788024" y="3325634"/>
            <a:ext cx="2328827" cy="2169532"/>
            <a:chOff x="840669" y="3325634"/>
            <a:chExt cx="2328827" cy="2169532"/>
          </a:xfrm>
        </p:grpSpPr>
        <p:grpSp>
          <p:nvGrpSpPr>
            <p:cNvPr id="42" name="组合 41"/>
            <p:cNvGrpSpPr/>
            <p:nvPr/>
          </p:nvGrpSpPr>
          <p:grpSpPr>
            <a:xfrm>
              <a:off x="840669" y="3325634"/>
              <a:ext cx="2328827" cy="2169532"/>
              <a:chOff x="755576" y="3212976"/>
              <a:chExt cx="2328827" cy="2169532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755576" y="3212976"/>
                <a:ext cx="2328827" cy="2169532"/>
                <a:chOff x="755576" y="3212976"/>
                <a:chExt cx="2328827" cy="2169532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1832878" y="32129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187624" y="4077072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55576" y="50131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1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1554042" y="50131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3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378962" y="4077072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652355" y="50131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C00000"/>
                      </a:solidFill>
                    </a:rPr>
                    <a:t>7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45" name="直接连接符 44"/>
              <p:cNvCxnSpPr>
                <a:stCxn id="50" idx="2"/>
                <a:endCxn id="51" idx="0"/>
              </p:cNvCxnSpPr>
              <p:nvPr/>
            </p:nvCxnSpPr>
            <p:spPr>
              <a:xfrm flipH="1">
                <a:off x="1403648" y="3582308"/>
                <a:ext cx="645254" cy="49476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51" idx="2"/>
              </p:cNvCxnSpPr>
              <p:nvPr/>
            </p:nvCxnSpPr>
            <p:spPr>
              <a:xfrm flipH="1">
                <a:off x="956388" y="4446404"/>
                <a:ext cx="447260" cy="56677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51" idx="2"/>
              </p:cNvCxnSpPr>
              <p:nvPr/>
            </p:nvCxnSpPr>
            <p:spPr>
              <a:xfrm>
                <a:off x="1403648" y="4446404"/>
                <a:ext cx="298651" cy="56677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stCxn id="54" idx="2"/>
              </p:cNvCxnSpPr>
              <p:nvPr/>
            </p:nvCxnSpPr>
            <p:spPr>
              <a:xfrm>
                <a:off x="2594986" y="4446404"/>
                <a:ext cx="159357" cy="56677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>
              <a:stCxn id="50" idx="2"/>
            </p:cNvCxnSpPr>
            <p:nvPr/>
          </p:nvCxnSpPr>
          <p:spPr>
            <a:xfrm>
              <a:off x="2133995" y="3694966"/>
              <a:ext cx="536514" cy="49476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4646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computeRedLevel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通过节点个数计算树的层数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换底公式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: 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log</a:t>
            </a:r>
            <a:r>
              <a:rPr lang="en-US" altLang="zh-CN" sz="2400" baseline="-25000" dirty="0" err="1" smtClean="0">
                <a:solidFill>
                  <a:srgbClr val="000000"/>
                </a:solidFill>
                <a:sym typeface="Wingdings" pitchFamily="2" charset="2"/>
              </a:rPr>
              <a:t>a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b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=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log</a:t>
            </a:r>
            <a:r>
              <a:rPr lang="en-US" altLang="zh-CN" sz="2400" baseline="-25000" dirty="0" err="1" smtClean="0">
                <a:solidFill>
                  <a:srgbClr val="000000"/>
                </a:solidFill>
                <a:sym typeface="Wingdings" pitchFamily="2" charset="2"/>
              </a:rPr>
              <a:t>c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b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/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log</a:t>
            </a:r>
            <a:r>
              <a:rPr lang="en-US" altLang="zh-CN" sz="2400" baseline="-25000" dirty="0" err="1" smtClean="0">
                <a:solidFill>
                  <a:srgbClr val="000000"/>
                </a:solidFill>
                <a:sym typeface="Wingdings" pitchFamily="2" charset="2"/>
              </a:rPr>
              <a:t>c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，亦可计算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log</a:t>
            </a:r>
            <a:r>
              <a:rPr lang="en-US" altLang="zh-CN" sz="2400" baseline="-25000" dirty="0" smtClean="0">
                <a:solidFill>
                  <a:srgbClr val="000000"/>
                </a:solidFill>
                <a:sym typeface="Wingdings" pitchFamily="2" charset="2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N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4044" y="2204864"/>
            <a:ext cx="60102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20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6269" y="4581128"/>
            <a:ext cx="5991225" cy="1962150"/>
          </a:xfrm>
          <a:prstGeom prst="rect">
            <a:avLst/>
          </a:prstGeom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递归构建</a:t>
            </a:r>
            <a:r>
              <a:rPr lang="en-US" altLang="zh-CN" dirty="0" smtClean="0"/>
              <a:t>AVL+BST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2400" dirty="0" err="1" smtClean="0"/>
              <a:t>buildFromSorted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通过排序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集合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的迭代器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it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构建新的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TreeMap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O(N)</a:t>
            </a: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6964" y="2677269"/>
            <a:ext cx="59531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80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Why Java</a:t>
            </a:r>
            <a:r>
              <a:rPr lang="zh-CN" altLang="en-US" dirty="0" smtClean="0"/>
              <a:t>？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JDK</a:t>
            </a:r>
            <a:r>
              <a:rPr lang="zh-CN" altLang="en-US" dirty="0" smtClean="0"/>
              <a:t>源码是一本</a:t>
            </a:r>
            <a:r>
              <a:rPr lang="zh-CN" altLang="en-US" b="1" dirty="0" smtClean="0">
                <a:solidFill>
                  <a:srgbClr val="C00000"/>
                </a:solidFill>
              </a:rPr>
              <a:t>标准的数据结构教科书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sz="2800" dirty="0" smtClean="0"/>
              <a:t>不可变数组</a:t>
            </a:r>
            <a:r>
              <a:rPr lang="en-US" altLang="zh-CN" sz="2800" dirty="0" smtClean="0"/>
              <a:t>String</a:t>
            </a:r>
            <a:r>
              <a:rPr lang="zh-CN" altLang="en-US" sz="2800" dirty="0" smtClean="0"/>
              <a:t>、动态数组</a:t>
            </a:r>
            <a:r>
              <a:rPr lang="en-US" altLang="zh-CN" sz="2800" dirty="0" smtClean="0"/>
              <a:t>StringBuilder</a:t>
            </a:r>
          </a:p>
          <a:p>
            <a:pPr lvl="1" eaLnBrk="1" hangingPunct="1"/>
            <a:r>
              <a:rPr lang="zh-CN" altLang="en-US" sz="2800" dirty="0"/>
              <a:t>顺序表</a:t>
            </a:r>
            <a:r>
              <a:rPr lang="en-US" altLang="zh-CN" sz="2800" dirty="0" smtClean="0"/>
              <a:t>ArrayList</a:t>
            </a:r>
            <a:r>
              <a:rPr lang="zh-CN" altLang="en-US" sz="2800" dirty="0" smtClean="0"/>
              <a:t>、双链表</a:t>
            </a:r>
            <a:r>
              <a:rPr lang="en-US" altLang="zh-CN" sz="2800" dirty="0" smtClean="0"/>
              <a:t>LinkedList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 smtClean="0"/>
              <a:t>队列</a:t>
            </a:r>
            <a:r>
              <a:rPr lang="en-US" altLang="zh-CN" sz="2800" dirty="0" smtClean="0"/>
              <a:t>Queue</a:t>
            </a:r>
            <a:r>
              <a:rPr lang="zh-CN" altLang="en-US" sz="2800" dirty="0" smtClean="0"/>
              <a:t>接口、栈</a:t>
            </a:r>
            <a:r>
              <a:rPr lang="en-US" altLang="zh-CN" sz="2800" dirty="0" smtClean="0"/>
              <a:t>Stack</a:t>
            </a:r>
          </a:p>
          <a:p>
            <a:pPr lvl="1" eaLnBrk="1" hangingPunct="1"/>
            <a:r>
              <a:rPr lang="zh-CN" altLang="en-US" sz="2800" dirty="0"/>
              <a:t>哈希</a:t>
            </a:r>
            <a:r>
              <a:rPr lang="zh-CN" altLang="en-US" sz="2800" dirty="0" smtClean="0"/>
              <a:t>表</a:t>
            </a:r>
            <a:r>
              <a:rPr lang="en-US" altLang="zh-CN" sz="2800" dirty="0" err="1"/>
              <a:t>Hash</a:t>
            </a:r>
            <a:r>
              <a:rPr lang="en-US" altLang="zh-CN" sz="2800" dirty="0" err="1" smtClean="0"/>
              <a:t>Map</a:t>
            </a:r>
            <a:r>
              <a:rPr lang="zh-CN" altLang="en-US" sz="2800" dirty="0" smtClean="0"/>
              <a:t>、二叉堆</a:t>
            </a:r>
            <a:r>
              <a:rPr lang="en-US" altLang="zh-CN" sz="2800" dirty="0" smtClean="0"/>
              <a:t>PriorityQueue</a:t>
            </a:r>
          </a:p>
          <a:p>
            <a:pPr lvl="1" eaLnBrk="1" hangingPunct="1"/>
            <a:r>
              <a:rPr lang="zh-CN" altLang="en-US" sz="2800" dirty="0"/>
              <a:t>红黑</a:t>
            </a:r>
            <a:r>
              <a:rPr lang="zh-CN" altLang="en-US" sz="2800" dirty="0" smtClean="0"/>
              <a:t>树</a:t>
            </a:r>
            <a:r>
              <a:rPr lang="en-US" altLang="zh-CN" sz="2800" dirty="0" smtClean="0"/>
              <a:t>TreeMap</a:t>
            </a:r>
            <a:endParaRPr lang="en-US" altLang="zh-CN" sz="32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二</a:t>
            </a:r>
            <a:r>
              <a:rPr lang="zh-CN" altLang="en-US" sz="2800" dirty="0" smtClean="0">
                <a:solidFill>
                  <a:srgbClr val="000000"/>
                </a:solidFill>
              </a:rPr>
              <a:t>分、归并、快排、堆排序、模式匹配</a:t>
            </a:r>
            <a:r>
              <a:rPr lang="en-US" altLang="zh-CN" sz="2800" dirty="0" smtClean="0">
                <a:solidFill>
                  <a:srgbClr val="0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39244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71332" y="4595656"/>
            <a:ext cx="4549140" cy="2049780"/>
          </a:xfrm>
          <a:prstGeom prst="rect">
            <a:avLst/>
          </a:prstGeom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/>
              <a:t>buildFromSorted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简化版的代码解释：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20832" y="843136"/>
            <a:ext cx="505968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6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解法</a:t>
            </a:r>
            <a:r>
              <a:rPr lang="en-US" altLang="zh-CN" sz="4000" dirty="0" smtClean="0"/>
              <a:t>2—</a:t>
            </a:r>
            <a:r>
              <a:rPr lang="zh-CN" altLang="en-US" sz="4000" dirty="0" smtClean="0"/>
              <a:t>代码实现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时间复杂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度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O(N)</a:t>
            </a: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空间复杂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度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O(logN)</a:t>
            </a: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b="1" dirty="0" smtClean="0">
                <a:solidFill>
                  <a:srgbClr val="C00000"/>
                </a:solidFill>
                <a:sym typeface="Wingdings" pitchFamily="2" charset="2"/>
              </a:rPr>
              <a:t>在源码中寻找答案</a:t>
            </a:r>
            <a:endParaRPr lang="en-US" altLang="zh-CN" sz="2400" b="1" dirty="0">
              <a:solidFill>
                <a:srgbClr val="C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56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思考题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109. Convert Sorted List to Binary Search 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Tree</a:t>
            </a:r>
          </a:p>
          <a:p>
            <a:pPr lvl="0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AVL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树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快慢指针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95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AVL</a:t>
            </a:r>
            <a:r>
              <a:rPr lang="zh-CN" altLang="en-US" sz="4000" dirty="0" smtClean="0"/>
              <a:t>的删除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类似插入，假设删除了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右子树的某个节点，引起了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的平衡因子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d[p]=2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，分析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的左子树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left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，三种情况如下：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情况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left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的平衡因子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d[left]=1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，将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右旋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情况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left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的平衡因子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d[left]=0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，将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右旋</a:t>
            </a: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情况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left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的平衡因子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d[left]= -1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，先左旋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left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，再右旋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p</a:t>
            </a: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删除左子树，即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d[p]= -2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的情形，与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d[p]=2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对称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42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删除情况</a:t>
            </a:r>
            <a:r>
              <a:rPr lang="en-US" altLang="zh-CN" sz="4000" dirty="0" smtClean="0"/>
              <a:t>1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03648" y="2395095"/>
            <a:ext cx="2796985" cy="3626193"/>
            <a:chOff x="837875" y="1684307"/>
            <a:chExt cx="2796985" cy="3626193"/>
          </a:xfrm>
        </p:grpSpPr>
        <p:sp>
          <p:nvSpPr>
            <p:cNvPr id="2" name="TextBox 1"/>
            <p:cNvSpPr txBox="1"/>
            <p:nvPr/>
          </p:nvSpPr>
          <p:spPr>
            <a:xfrm>
              <a:off x="2135180" y="2060848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74317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99792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2950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53438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7875" y="4941168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2812" y="3933056"/>
              <a:ext cx="432048" cy="369332"/>
            </a:xfrm>
            <a:prstGeom prst="rect">
              <a:avLst/>
            </a:prstGeom>
            <a:noFill/>
            <a:ln w="508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4" name="直接连接符 3"/>
            <p:cNvCxnSpPr>
              <a:stCxn id="2" idx="2"/>
              <a:endCxn id="5" idx="0"/>
            </p:cNvCxnSpPr>
            <p:nvPr/>
          </p:nvCxnSpPr>
          <p:spPr>
            <a:xfrm flipH="1">
              <a:off x="1790341" y="2430180"/>
              <a:ext cx="560863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" idx="2"/>
              <a:endCxn id="6" idx="0"/>
            </p:cNvCxnSpPr>
            <p:nvPr/>
          </p:nvCxnSpPr>
          <p:spPr>
            <a:xfrm>
              <a:off x="2351204" y="2430180"/>
              <a:ext cx="564612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8" idx="0"/>
            </p:cNvCxnSpPr>
            <p:nvPr/>
          </p:nvCxnSpPr>
          <p:spPr>
            <a:xfrm>
              <a:off x="1771132" y="3366284"/>
              <a:ext cx="498330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7" idx="0"/>
            </p:cNvCxnSpPr>
            <p:nvPr/>
          </p:nvCxnSpPr>
          <p:spPr>
            <a:xfrm flipH="1">
              <a:off x="1358974" y="3366284"/>
              <a:ext cx="431367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2"/>
            </p:cNvCxnSpPr>
            <p:nvPr/>
          </p:nvCxnSpPr>
          <p:spPr>
            <a:xfrm flipH="1">
              <a:off x="1053900" y="4302388"/>
              <a:ext cx="305074" cy="67179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882675" y="3366284"/>
              <a:ext cx="498330" cy="566772"/>
            </a:xfrm>
            <a:prstGeom prst="line">
              <a:avLst/>
            </a:prstGeom>
            <a:ln w="508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乘号 23"/>
            <p:cNvSpPr/>
            <p:nvPr/>
          </p:nvSpPr>
          <p:spPr>
            <a:xfrm>
              <a:off x="3059832" y="3284984"/>
              <a:ext cx="503020" cy="566772"/>
            </a:xfrm>
            <a:prstGeom prst="mathMultiply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76910" y="1684307"/>
              <a:ext cx="308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44221" y="2713566"/>
              <a:ext cx="308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28" name="上弧形箭头 27"/>
          <p:cNvSpPr/>
          <p:nvPr/>
        </p:nvSpPr>
        <p:spPr>
          <a:xfrm rot="2194847">
            <a:off x="1994936" y="2397175"/>
            <a:ext cx="1736728" cy="11084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445975" y="2956302"/>
            <a:ext cx="2462524" cy="2244559"/>
            <a:chOff x="1142950" y="2060848"/>
            <a:chExt cx="2462524" cy="2244559"/>
          </a:xfrm>
        </p:grpSpPr>
        <p:sp>
          <p:nvSpPr>
            <p:cNvPr id="33" name="TextBox 32"/>
            <p:cNvSpPr txBox="1"/>
            <p:nvPr/>
          </p:nvSpPr>
          <p:spPr>
            <a:xfrm>
              <a:off x="2135180" y="2060848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74317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99792" y="2996952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42950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73426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9462" y="3936075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直接连接符 39"/>
            <p:cNvCxnSpPr>
              <a:stCxn id="33" idx="2"/>
              <a:endCxn id="34" idx="0"/>
            </p:cNvCxnSpPr>
            <p:nvPr/>
          </p:nvCxnSpPr>
          <p:spPr>
            <a:xfrm flipH="1">
              <a:off x="1790341" y="2430180"/>
              <a:ext cx="560863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3" idx="2"/>
              <a:endCxn id="35" idx="0"/>
            </p:cNvCxnSpPr>
            <p:nvPr/>
          </p:nvCxnSpPr>
          <p:spPr>
            <a:xfrm>
              <a:off x="2351204" y="2430180"/>
              <a:ext cx="564612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endCxn id="37" idx="0"/>
            </p:cNvCxnSpPr>
            <p:nvPr/>
          </p:nvCxnSpPr>
          <p:spPr>
            <a:xfrm>
              <a:off x="2891120" y="3366284"/>
              <a:ext cx="498330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endCxn id="36" idx="0"/>
            </p:cNvCxnSpPr>
            <p:nvPr/>
          </p:nvCxnSpPr>
          <p:spPr>
            <a:xfrm flipH="1">
              <a:off x="1358974" y="3366284"/>
              <a:ext cx="431367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2485486" y="3392383"/>
              <a:ext cx="386816" cy="5406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95714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删除情况</a:t>
            </a:r>
            <a:r>
              <a:rPr lang="en-US" altLang="zh-CN" sz="4000" dirty="0"/>
              <a:t>2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03648" y="2132856"/>
            <a:ext cx="2796985" cy="3626193"/>
            <a:chOff x="837875" y="1684307"/>
            <a:chExt cx="2796985" cy="3626193"/>
          </a:xfrm>
        </p:grpSpPr>
        <p:sp>
          <p:nvSpPr>
            <p:cNvPr id="2" name="TextBox 1"/>
            <p:cNvSpPr txBox="1"/>
            <p:nvPr/>
          </p:nvSpPr>
          <p:spPr>
            <a:xfrm>
              <a:off x="2135180" y="2060848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74317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99792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2950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53438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7875" y="4941168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2812" y="3933056"/>
              <a:ext cx="432048" cy="369332"/>
            </a:xfrm>
            <a:prstGeom prst="rect">
              <a:avLst/>
            </a:prstGeom>
            <a:noFill/>
            <a:ln w="508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4" name="直接连接符 3"/>
            <p:cNvCxnSpPr>
              <a:stCxn id="2" idx="2"/>
              <a:endCxn id="5" idx="0"/>
            </p:cNvCxnSpPr>
            <p:nvPr/>
          </p:nvCxnSpPr>
          <p:spPr>
            <a:xfrm flipH="1">
              <a:off x="1790341" y="2430180"/>
              <a:ext cx="560863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" idx="2"/>
              <a:endCxn id="6" idx="0"/>
            </p:cNvCxnSpPr>
            <p:nvPr/>
          </p:nvCxnSpPr>
          <p:spPr>
            <a:xfrm>
              <a:off x="2351204" y="2430180"/>
              <a:ext cx="564612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8" idx="0"/>
            </p:cNvCxnSpPr>
            <p:nvPr/>
          </p:nvCxnSpPr>
          <p:spPr>
            <a:xfrm>
              <a:off x="1771132" y="3366284"/>
              <a:ext cx="498330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7" idx="0"/>
            </p:cNvCxnSpPr>
            <p:nvPr/>
          </p:nvCxnSpPr>
          <p:spPr>
            <a:xfrm flipH="1">
              <a:off x="1358974" y="3366284"/>
              <a:ext cx="431367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2"/>
            </p:cNvCxnSpPr>
            <p:nvPr/>
          </p:nvCxnSpPr>
          <p:spPr>
            <a:xfrm flipH="1">
              <a:off x="1053900" y="4302388"/>
              <a:ext cx="305074" cy="6192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882675" y="3366284"/>
              <a:ext cx="498330" cy="566772"/>
            </a:xfrm>
            <a:prstGeom prst="line">
              <a:avLst/>
            </a:prstGeom>
            <a:ln w="508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乘号 23"/>
            <p:cNvSpPr/>
            <p:nvPr/>
          </p:nvSpPr>
          <p:spPr>
            <a:xfrm>
              <a:off x="3059832" y="3284984"/>
              <a:ext cx="503020" cy="566772"/>
            </a:xfrm>
            <a:prstGeom prst="mathMultiply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76910" y="1684307"/>
              <a:ext cx="308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44221" y="2713566"/>
              <a:ext cx="308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96223" y="4921670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45" name="直接连接符 44"/>
            <p:cNvCxnSpPr>
              <a:stCxn id="8" idx="2"/>
              <a:endCxn id="39" idx="0"/>
            </p:cNvCxnSpPr>
            <p:nvPr/>
          </p:nvCxnSpPr>
          <p:spPr>
            <a:xfrm>
              <a:off x="2269462" y="4302388"/>
              <a:ext cx="242785" cy="6192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上弧形箭头 27"/>
          <p:cNvSpPr/>
          <p:nvPr/>
        </p:nvSpPr>
        <p:spPr>
          <a:xfrm rot="2194847">
            <a:off x="2027960" y="2128243"/>
            <a:ext cx="1736728" cy="11084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525147" y="2366390"/>
            <a:ext cx="2503237" cy="3222850"/>
            <a:chOff x="1142950" y="2060848"/>
            <a:chExt cx="2503237" cy="3222850"/>
          </a:xfrm>
        </p:grpSpPr>
        <p:sp>
          <p:nvSpPr>
            <p:cNvPr id="47" name="TextBox 46"/>
            <p:cNvSpPr txBox="1"/>
            <p:nvPr/>
          </p:nvSpPr>
          <p:spPr>
            <a:xfrm>
              <a:off x="2135180" y="2060848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74317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99792" y="2996952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42950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54" name="直接连接符 53"/>
            <p:cNvCxnSpPr>
              <a:stCxn id="47" idx="2"/>
              <a:endCxn id="48" idx="0"/>
            </p:cNvCxnSpPr>
            <p:nvPr/>
          </p:nvCxnSpPr>
          <p:spPr>
            <a:xfrm flipH="1">
              <a:off x="1790341" y="2430180"/>
              <a:ext cx="560863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7" idx="2"/>
              <a:endCxn id="49" idx="0"/>
            </p:cNvCxnSpPr>
            <p:nvPr/>
          </p:nvCxnSpPr>
          <p:spPr>
            <a:xfrm>
              <a:off x="2351204" y="2430180"/>
              <a:ext cx="564612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endCxn id="50" idx="0"/>
            </p:cNvCxnSpPr>
            <p:nvPr/>
          </p:nvCxnSpPr>
          <p:spPr>
            <a:xfrm flipH="1">
              <a:off x="1358974" y="3366284"/>
              <a:ext cx="431367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333000" y="3952559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6" name="直接连接符 65"/>
            <p:cNvCxnSpPr>
              <a:stCxn id="49" idx="2"/>
            </p:cNvCxnSpPr>
            <p:nvPr/>
          </p:nvCxnSpPr>
          <p:spPr>
            <a:xfrm flipH="1">
              <a:off x="2549025" y="3366284"/>
              <a:ext cx="366791" cy="56677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214139" y="395255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stCxn id="49" idx="2"/>
            </p:cNvCxnSpPr>
            <p:nvPr/>
          </p:nvCxnSpPr>
          <p:spPr>
            <a:xfrm>
              <a:off x="2915816" y="3366284"/>
              <a:ext cx="514349" cy="56677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628158" y="491436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cxnSp>
          <p:nvCxnSpPr>
            <p:cNvPr id="70" name="直接连接符 69"/>
            <p:cNvCxnSpPr>
              <a:endCxn id="69" idx="0"/>
            </p:cNvCxnSpPr>
            <p:nvPr/>
          </p:nvCxnSpPr>
          <p:spPr>
            <a:xfrm>
              <a:off x="2510795" y="4328091"/>
              <a:ext cx="333387" cy="5862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72236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删除情况</a:t>
            </a:r>
            <a:r>
              <a:rPr lang="en-US" altLang="zh-CN" sz="4000" dirty="0" smtClean="0"/>
              <a:t>3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66903" y="2270577"/>
            <a:ext cx="2508953" cy="3606695"/>
            <a:chOff x="1125907" y="1684307"/>
            <a:chExt cx="2508953" cy="3606695"/>
          </a:xfrm>
        </p:grpSpPr>
        <p:sp>
          <p:nvSpPr>
            <p:cNvPr id="2" name="TextBox 1"/>
            <p:cNvSpPr txBox="1"/>
            <p:nvPr/>
          </p:nvSpPr>
          <p:spPr>
            <a:xfrm>
              <a:off x="2135180" y="2060848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74317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99792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2950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53438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2812" y="3933056"/>
              <a:ext cx="432048" cy="369332"/>
            </a:xfrm>
            <a:prstGeom prst="rect">
              <a:avLst/>
            </a:prstGeom>
            <a:noFill/>
            <a:ln w="508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4" name="直接连接符 3"/>
            <p:cNvCxnSpPr>
              <a:stCxn id="2" idx="2"/>
              <a:endCxn id="5" idx="0"/>
            </p:cNvCxnSpPr>
            <p:nvPr/>
          </p:nvCxnSpPr>
          <p:spPr>
            <a:xfrm flipH="1">
              <a:off x="1790341" y="2430180"/>
              <a:ext cx="560863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" idx="2"/>
              <a:endCxn id="6" idx="0"/>
            </p:cNvCxnSpPr>
            <p:nvPr/>
          </p:nvCxnSpPr>
          <p:spPr>
            <a:xfrm>
              <a:off x="2351204" y="2430180"/>
              <a:ext cx="564612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8" idx="0"/>
            </p:cNvCxnSpPr>
            <p:nvPr/>
          </p:nvCxnSpPr>
          <p:spPr>
            <a:xfrm>
              <a:off x="1771132" y="3366284"/>
              <a:ext cx="498330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7" idx="0"/>
            </p:cNvCxnSpPr>
            <p:nvPr/>
          </p:nvCxnSpPr>
          <p:spPr>
            <a:xfrm flipH="1">
              <a:off x="1358974" y="3366284"/>
              <a:ext cx="431367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882675" y="3366284"/>
              <a:ext cx="498330" cy="566772"/>
            </a:xfrm>
            <a:prstGeom prst="line">
              <a:avLst/>
            </a:prstGeom>
            <a:ln w="508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乘号 23"/>
            <p:cNvSpPr/>
            <p:nvPr/>
          </p:nvSpPr>
          <p:spPr>
            <a:xfrm>
              <a:off x="3059832" y="3284984"/>
              <a:ext cx="503020" cy="566772"/>
            </a:xfrm>
            <a:prstGeom prst="mathMultiply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76910" y="1684307"/>
              <a:ext cx="308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25907" y="2755135"/>
              <a:ext cx="450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95191" y="4921670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45" name="直接连接符 44"/>
            <p:cNvCxnSpPr>
              <a:stCxn id="8" idx="2"/>
              <a:endCxn id="39" idx="0"/>
            </p:cNvCxnSpPr>
            <p:nvPr/>
          </p:nvCxnSpPr>
          <p:spPr>
            <a:xfrm flipH="1">
              <a:off x="1911215" y="4302388"/>
              <a:ext cx="358247" cy="6192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下弧形箭头 10"/>
          <p:cNvSpPr/>
          <p:nvPr/>
        </p:nvSpPr>
        <p:spPr>
          <a:xfrm rot="12301175">
            <a:off x="668490" y="3003311"/>
            <a:ext cx="1445899" cy="7645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560915" y="2564904"/>
            <a:ext cx="2019197" cy="3199184"/>
            <a:chOff x="1112643" y="2060848"/>
            <a:chExt cx="2019197" cy="3199184"/>
          </a:xfrm>
        </p:grpSpPr>
        <p:sp>
          <p:nvSpPr>
            <p:cNvPr id="41" name="TextBox 40"/>
            <p:cNvSpPr txBox="1"/>
            <p:nvPr/>
          </p:nvSpPr>
          <p:spPr>
            <a:xfrm>
              <a:off x="2135180" y="2060848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74317" y="2996952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99792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358293" y="3933056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直接连接符 52"/>
            <p:cNvCxnSpPr>
              <a:stCxn id="41" idx="2"/>
              <a:endCxn id="42" idx="0"/>
            </p:cNvCxnSpPr>
            <p:nvPr/>
          </p:nvCxnSpPr>
          <p:spPr>
            <a:xfrm flipH="1">
              <a:off x="1790341" y="2430180"/>
              <a:ext cx="560863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41" idx="2"/>
              <a:endCxn id="43" idx="0"/>
            </p:cNvCxnSpPr>
            <p:nvPr/>
          </p:nvCxnSpPr>
          <p:spPr>
            <a:xfrm>
              <a:off x="2351204" y="2430180"/>
              <a:ext cx="564612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2" idx="2"/>
              <a:endCxn id="44" idx="0"/>
            </p:cNvCxnSpPr>
            <p:nvPr/>
          </p:nvCxnSpPr>
          <p:spPr>
            <a:xfrm flipH="1">
              <a:off x="1574317" y="3366284"/>
              <a:ext cx="216024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112643" y="4869160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73" name="直接连接符 72"/>
            <p:cNvCxnSpPr>
              <a:endCxn id="72" idx="0"/>
            </p:cNvCxnSpPr>
            <p:nvPr/>
          </p:nvCxnSpPr>
          <p:spPr>
            <a:xfrm flipH="1">
              <a:off x="1328667" y="4302388"/>
              <a:ext cx="216024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703132" y="4890700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75" name="直接连接符 74"/>
            <p:cNvCxnSpPr>
              <a:stCxn id="44" idx="2"/>
              <a:endCxn id="74" idx="0"/>
            </p:cNvCxnSpPr>
            <p:nvPr/>
          </p:nvCxnSpPr>
          <p:spPr>
            <a:xfrm>
              <a:off x="1574317" y="4302388"/>
              <a:ext cx="344839" cy="5883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上弧形箭头 16"/>
          <p:cNvSpPr/>
          <p:nvPr/>
        </p:nvSpPr>
        <p:spPr>
          <a:xfrm rot="2796485">
            <a:off x="4054755" y="2314989"/>
            <a:ext cx="1489444" cy="8691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5895478" y="2740666"/>
            <a:ext cx="2420938" cy="2272510"/>
            <a:chOff x="1142950" y="2060848"/>
            <a:chExt cx="2420938" cy="2272510"/>
          </a:xfrm>
        </p:grpSpPr>
        <p:sp>
          <p:nvSpPr>
            <p:cNvPr id="77" name="TextBox 76"/>
            <p:cNvSpPr txBox="1"/>
            <p:nvPr/>
          </p:nvSpPr>
          <p:spPr>
            <a:xfrm>
              <a:off x="2135180" y="2060848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574317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99792" y="2996952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42950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53438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83" name="直接连接符 82"/>
            <p:cNvCxnSpPr>
              <a:stCxn id="77" idx="2"/>
              <a:endCxn id="78" idx="0"/>
            </p:cNvCxnSpPr>
            <p:nvPr/>
          </p:nvCxnSpPr>
          <p:spPr>
            <a:xfrm flipH="1">
              <a:off x="1790341" y="2430180"/>
              <a:ext cx="560863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7" idx="2"/>
              <a:endCxn id="79" idx="0"/>
            </p:cNvCxnSpPr>
            <p:nvPr/>
          </p:nvCxnSpPr>
          <p:spPr>
            <a:xfrm>
              <a:off x="2351204" y="2430180"/>
              <a:ext cx="564612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endCxn id="81" idx="0"/>
            </p:cNvCxnSpPr>
            <p:nvPr/>
          </p:nvCxnSpPr>
          <p:spPr>
            <a:xfrm>
              <a:off x="1771132" y="3366284"/>
              <a:ext cx="498330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endCxn id="80" idx="0"/>
            </p:cNvCxnSpPr>
            <p:nvPr/>
          </p:nvCxnSpPr>
          <p:spPr>
            <a:xfrm flipH="1">
              <a:off x="1358974" y="3366284"/>
              <a:ext cx="431367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131840" y="396402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92" name="直接连接符 91"/>
            <p:cNvCxnSpPr>
              <a:stCxn id="79" idx="2"/>
              <a:endCxn id="91" idx="0"/>
            </p:cNvCxnSpPr>
            <p:nvPr/>
          </p:nvCxnSpPr>
          <p:spPr>
            <a:xfrm>
              <a:off x="2915816" y="3366284"/>
              <a:ext cx="432048" cy="5977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21408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代码实现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fixAfterDeletion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：调整某个节点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</a:t>
            </a:r>
          </a:p>
          <a:p>
            <a:pPr lvl="0" eaLnBrk="1" hangingPunct="1">
              <a:buClr>
                <a:srgbClr val="CC0000"/>
              </a:buClr>
            </a:pP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deleteEntry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直接调用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fixAfterDeletion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55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测试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删除后的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AVL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树任然平衡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与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JDK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进行对比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00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课后练习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删除的非递归算法、有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parent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指针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改进与补充：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封装：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left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height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等属性私有化，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getter/setter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其它方法：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keySet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()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values()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putAll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()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等方法</a:t>
            </a:r>
            <a:endParaRPr lang="zh-CN" altLang="en-US" sz="24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线程安全问题：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辅助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栈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stack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是否需要加锁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LeetCode/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LintCode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有关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AVL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面试题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69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</a:t>
            </a:r>
            <a:r>
              <a:rPr lang="zh-CN" altLang="en-US" dirty="0" smtClean="0"/>
              <a:t>分查找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760" y="1772816"/>
            <a:ext cx="609784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79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JDK</a:t>
            </a:r>
            <a:r>
              <a:rPr lang="zh-CN" altLang="en-US" sz="3600" dirty="0" smtClean="0"/>
              <a:t>源码剖析与实战之红黑树</a:t>
            </a:r>
            <a:r>
              <a:rPr lang="en-US" altLang="zh-CN" sz="3600" dirty="0" smtClean="0"/>
              <a:t>TreeMap</a:t>
            </a:r>
            <a:br>
              <a:rPr lang="en-US" altLang="zh-CN" sz="3600" dirty="0" smtClean="0"/>
            </a:br>
            <a:r>
              <a:rPr lang="en-US" altLang="zh-CN" sz="3600" dirty="0" smtClean="0"/>
              <a:t>                                              ——</a:t>
            </a:r>
            <a:r>
              <a:rPr lang="zh-CN" altLang="en-US" sz="3600" dirty="0" smtClean="0"/>
              <a:t>红黑树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43438" y="4076700"/>
            <a:ext cx="3700462" cy="1600200"/>
          </a:xfrm>
          <a:noFill/>
        </p:spPr>
        <p:txBody>
          <a:bodyPr/>
          <a:lstStyle/>
          <a:p>
            <a:pPr eaLnBrk="1" hangingPunct="1"/>
            <a:r>
              <a:rPr lang="zh-CN" altLang="en-US" sz="2400" dirty="0" smtClean="0">
                <a:ea typeface="华文新魏" pitchFamily="2" charset="-122"/>
              </a:rPr>
              <a:t>七月在线</a:t>
            </a:r>
            <a:r>
              <a:rPr lang="zh-CN" altLang="en-US" dirty="0" smtClean="0"/>
              <a:t>     </a:t>
            </a:r>
            <a:r>
              <a:rPr lang="en-US" altLang="zh-CN" dirty="0" err="1">
                <a:ea typeface="华文行楷" pitchFamily="2" charset="-122"/>
              </a:rPr>
              <a:t>k</a:t>
            </a:r>
            <a:r>
              <a:rPr lang="en-US" altLang="zh-CN" dirty="0" err="1" smtClean="0">
                <a:ea typeface="华文行楷" pitchFamily="2" charset="-122"/>
              </a:rPr>
              <a:t>osora</a:t>
            </a:r>
            <a:endParaRPr lang="zh-CN" altLang="en-US" dirty="0" smtClean="0">
              <a:ea typeface="华文行楷" pitchFamily="2" charset="-122"/>
            </a:endParaRPr>
          </a:p>
          <a:p>
            <a:pPr eaLnBrk="1" hangingPunct="1"/>
            <a:r>
              <a:rPr lang="zh-CN" altLang="en-US" dirty="0" smtClean="0"/>
              <a:t>    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xmlns="" val="20444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内容提要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初步理解红黑树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红黑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树的插入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红黑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树的删除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24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研究方式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算法理论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源码剖析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举例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+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调试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0" lvl="0" indent="0" eaLnBrk="1" hangingPunct="1">
              <a:buClr>
                <a:srgbClr val="CC0000"/>
              </a:buClr>
              <a:buNone/>
            </a:pPr>
            <a:r>
              <a:rPr lang="zh-CN" altLang="en-US" sz="2400" dirty="0">
                <a:solidFill>
                  <a:srgbClr val="000000"/>
                </a:solidFill>
                <a:sym typeface="Wingdings" pitchFamily="2" charset="2"/>
              </a:rPr>
              <a:t>造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轮子的过程留给大家课后思考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3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红黑</a:t>
            </a:r>
            <a:r>
              <a:rPr lang="zh-CN" altLang="en-US" dirty="0" smtClean="0"/>
              <a:t>树、</a:t>
            </a:r>
            <a:r>
              <a:rPr lang="en-US" altLang="zh-CN" dirty="0" err="1" smtClean="0"/>
              <a:t>RedBlackTree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RBT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 </a:t>
            </a:r>
            <a:r>
              <a:rPr lang="zh-CN" altLang="en-US" dirty="0" smtClean="0"/>
              <a:t>每个</a:t>
            </a:r>
            <a:r>
              <a:rPr lang="zh-CN" altLang="en-US" dirty="0"/>
              <a:t>结点要么是红的，要么是黑</a:t>
            </a:r>
            <a:r>
              <a:rPr lang="zh-CN" altLang="en-US" dirty="0" smtClean="0"/>
              <a:t>的</a:t>
            </a:r>
            <a:endParaRPr lang="zh-CN" altLang="en-US" dirty="0"/>
          </a:p>
          <a:p>
            <a:pPr eaLnBrk="1" hangingPunct="1"/>
            <a:r>
              <a:rPr lang="en-US" altLang="zh-CN" dirty="0" smtClean="0"/>
              <a:t>2. </a:t>
            </a:r>
            <a:r>
              <a:rPr lang="zh-CN" altLang="en-US" dirty="0" smtClean="0"/>
              <a:t>根</a:t>
            </a:r>
            <a:r>
              <a:rPr lang="zh-CN" altLang="en-US" dirty="0"/>
              <a:t>结点是黑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3. 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为</a:t>
            </a:r>
            <a:r>
              <a:rPr lang="zh-CN" altLang="en-US" dirty="0"/>
              <a:t>黑色 </a:t>
            </a:r>
          </a:p>
          <a:p>
            <a:pPr eaLnBrk="1" hangingPunct="1"/>
            <a:r>
              <a:rPr lang="en-US" altLang="zh-CN" dirty="0" smtClean="0"/>
              <a:t>4. </a:t>
            </a:r>
            <a:r>
              <a:rPr lang="zh-CN" altLang="en-US" dirty="0" smtClean="0"/>
              <a:t>如果</a:t>
            </a:r>
            <a:r>
              <a:rPr lang="zh-CN" altLang="en-US" dirty="0"/>
              <a:t>某</a:t>
            </a:r>
            <a:r>
              <a:rPr lang="zh-CN" altLang="en-US" dirty="0" smtClean="0"/>
              <a:t>个子</a:t>
            </a:r>
            <a:r>
              <a:rPr lang="zh-CN" altLang="en-US" dirty="0"/>
              <a:t>结点是红色，那么它的俩个儿子都是黑色，且父节点也必定是黑色</a:t>
            </a:r>
          </a:p>
          <a:p>
            <a:pPr eaLnBrk="1" hangingPunct="1"/>
            <a:r>
              <a:rPr lang="en-US" altLang="zh-CN" dirty="0" smtClean="0"/>
              <a:t>5. </a:t>
            </a:r>
            <a:r>
              <a:rPr lang="zh-CN" altLang="en-US" dirty="0" smtClean="0"/>
              <a:t>对于</a:t>
            </a:r>
            <a:r>
              <a:rPr lang="zh-CN" altLang="en-US" dirty="0"/>
              <a:t>任一结点而言</a:t>
            </a:r>
            <a:r>
              <a:rPr lang="zh-CN" altLang="en-US" dirty="0" smtClean="0"/>
              <a:t>，它到</a:t>
            </a:r>
            <a:r>
              <a:rPr lang="zh-CN" altLang="en-US" dirty="0"/>
              <a:t>叶结点的每一条路径都包含</a:t>
            </a:r>
            <a:r>
              <a:rPr lang="zh-CN" altLang="en-US" dirty="0" smtClean="0"/>
              <a:t>相同数目</a:t>
            </a:r>
            <a:r>
              <a:rPr lang="zh-CN" altLang="en-US" dirty="0"/>
              <a:t>的</a:t>
            </a:r>
            <a:r>
              <a:rPr lang="zh-CN" altLang="en-US" dirty="0" smtClean="0"/>
              <a:t>黑色结点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 smtClean="0"/>
              <a:t>性质</a:t>
            </a:r>
            <a:r>
              <a:rPr lang="en-US" altLang="zh-CN" dirty="0" smtClean="0"/>
              <a:t>5</a:t>
            </a:r>
            <a:r>
              <a:rPr lang="zh-CN" altLang="en-US" dirty="0" smtClean="0"/>
              <a:t>称为黑高、</a:t>
            </a:r>
            <a:r>
              <a:rPr lang="en-US" altLang="zh-CN" dirty="0" err="1" smtClean="0"/>
              <a:t>BlackHeight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821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个补充性质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RBT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BST</a:t>
            </a:r>
          </a:p>
          <a:p>
            <a:pPr eaLnBrk="1" hangingPunct="1"/>
            <a:r>
              <a:rPr lang="zh-CN" altLang="en-US" dirty="0" smtClean="0"/>
              <a:t>任意</a:t>
            </a:r>
            <a:r>
              <a:rPr lang="zh-CN" altLang="en-US" dirty="0"/>
              <a:t>一颗以黑色节点为根的子树也必定是一颗红黑树</a:t>
            </a:r>
            <a:r>
              <a:rPr lang="en-US" altLang="zh-CN" dirty="0" smtClean="0"/>
              <a:t>(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AVL</a:t>
            </a:r>
            <a:r>
              <a:rPr lang="zh-CN" altLang="en-US" dirty="0" smtClean="0"/>
              <a:t>的递归定义类似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996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举例</a:t>
            </a:r>
            <a:r>
              <a:rPr lang="en-US" altLang="zh-CN" dirty="0" smtClean="0"/>
              <a:t>1—</a:t>
            </a:r>
            <a:r>
              <a:rPr lang="zh-CN" altLang="en-US" dirty="0" smtClean="0"/>
              <a:t>黑高为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的一颗红黑树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4088"/>
            <a:ext cx="8001000" cy="4267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可省略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节点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259632" y="1988840"/>
            <a:ext cx="6866358" cy="3080060"/>
            <a:chOff x="1331640" y="1932554"/>
            <a:chExt cx="6866358" cy="3080060"/>
          </a:xfrm>
        </p:grpSpPr>
        <p:sp>
          <p:nvSpPr>
            <p:cNvPr id="2" name="TextBox 1"/>
            <p:cNvSpPr txBox="1"/>
            <p:nvPr/>
          </p:nvSpPr>
          <p:spPr>
            <a:xfrm>
              <a:off x="4235362" y="1932554"/>
              <a:ext cx="5760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13279" y="2772855"/>
              <a:ext cx="5760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85540" y="2771282"/>
              <a:ext cx="5760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69943" y="4626062"/>
              <a:ext cx="5760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31640" y="3756707"/>
              <a:ext cx="5760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69873" y="3756707"/>
              <a:ext cx="576064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55976" y="4626062"/>
              <a:ext cx="5760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76256" y="3756707"/>
              <a:ext cx="5760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3756707"/>
              <a:ext cx="5760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12160" y="4643282"/>
              <a:ext cx="576064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21934" y="4643282"/>
              <a:ext cx="576064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801311" y="2301886"/>
              <a:ext cx="1722083" cy="4709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445005" y="3142187"/>
              <a:ext cx="1356306" cy="5997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" idx="2"/>
            </p:cNvCxnSpPr>
            <p:nvPr/>
          </p:nvCxnSpPr>
          <p:spPr>
            <a:xfrm>
              <a:off x="4523394" y="2301886"/>
              <a:ext cx="1638892" cy="4709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5" idx="2"/>
            </p:cNvCxnSpPr>
            <p:nvPr/>
          </p:nvCxnSpPr>
          <p:spPr>
            <a:xfrm>
              <a:off x="2801311" y="3142187"/>
              <a:ext cx="1043930" cy="5981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endCxn id="9" idx="2"/>
            </p:cNvCxnSpPr>
            <p:nvPr/>
          </p:nvCxnSpPr>
          <p:spPr>
            <a:xfrm flipV="1">
              <a:off x="3123803" y="4126039"/>
              <a:ext cx="734102" cy="5000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endCxn id="9" idx="2"/>
            </p:cNvCxnSpPr>
            <p:nvPr/>
          </p:nvCxnSpPr>
          <p:spPr>
            <a:xfrm flipH="1" flipV="1">
              <a:off x="3857905" y="4126039"/>
              <a:ext cx="752593" cy="5000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6" idx="2"/>
            </p:cNvCxnSpPr>
            <p:nvPr/>
          </p:nvCxnSpPr>
          <p:spPr>
            <a:xfrm flipV="1">
              <a:off x="5342840" y="3140614"/>
              <a:ext cx="830732" cy="6160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6173572" y="3142187"/>
              <a:ext cx="938010" cy="6145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2" idx="2"/>
            </p:cNvCxnSpPr>
            <p:nvPr/>
          </p:nvCxnSpPr>
          <p:spPr>
            <a:xfrm flipH="1">
              <a:off x="6265006" y="4126039"/>
              <a:ext cx="899282" cy="506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12" idx="2"/>
            </p:cNvCxnSpPr>
            <p:nvPr/>
          </p:nvCxnSpPr>
          <p:spPr>
            <a:xfrm>
              <a:off x="7164288" y="4126039"/>
              <a:ext cx="706381" cy="506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822157" y="4867014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42" name="直接连接符 41"/>
          <p:cNvCxnSpPr>
            <a:stCxn id="8" idx="2"/>
            <a:endCxn id="40" idx="0"/>
          </p:cNvCxnSpPr>
          <p:nvPr/>
        </p:nvCxnSpPr>
        <p:spPr>
          <a:xfrm flipH="1">
            <a:off x="1182197" y="4182325"/>
            <a:ext cx="365467" cy="684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21191" y="4867014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46" name="直接连接符 45"/>
          <p:cNvCxnSpPr>
            <a:stCxn id="8" idx="2"/>
            <a:endCxn id="45" idx="0"/>
          </p:cNvCxnSpPr>
          <p:nvPr/>
        </p:nvCxnSpPr>
        <p:spPr>
          <a:xfrm>
            <a:off x="1547664" y="4182325"/>
            <a:ext cx="533567" cy="684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76542" y="5581929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49" name="直接连接符 48"/>
          <p:cNvCxnSpPr>
            <a:stCxn id="7" idx="2"/>
            <a:endCxn id="48" idx="0"/>
          </p:cNvCxnSpPr>
          <p:nvPr/>
        </p:nvCxnSpPr>
        <p:spPr>
          <a:xfrm flipH="1">
            <a:off x="2336582" y="5051680"/>
            <a:ext cx="749385" cy="5302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17899" y="5581929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7" idx="2"/>
            <a:endCxn id="51" idx="0"/>
          </p:cNvCxnSpPr>
          <p:nvPr/>
        </p:nvCxnSpPr>
        <p:spPr>
          <a:xfrm>
            <a:off x="3085967" y="5051680"/>
            <a:ext cx="91972" cy="5302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89686" y="5577556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62" name="直接连接符 61"/>
          <p:cNvCxnSpPr>
            <a:stCxn id="10" idx="2"/>
            <a:endCxn id="61" idx="0"/>
          </p:cNvCxnSpPr>
          <p:nvPr/>
        </p:nvCxnSpPr>
        <p:spPr>
          <a:xfrm>
            <a:off x="4572000" y="5051680"/>
            <a:ext cx="377726" cy="535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54590" y="5587160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65" name="直接连接符 64"/>
          <p:cNvCxnSpPr>
            <a:stCxn id="16" idx="2"/>
            <a:endCxn id="64" idx="0"/>
          </p:cNvCxnSpPr>
          <p:nvPr/>
        </p:nvCxnSpPr>
        <p:spPr>
          <a:xfrm flipH="1">
            <a:off x="5814630" y="5068900"/>
            <a:ext cx="413554" cy="518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264603" y="5587160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68" name="直接连接符 67"/>
          <p:cNvCxnSpPr>
            <a:stCxn id="16" idx="2"/>
            <a:endCxn id="67" idx="0"/>
          </p:cNvCxnSpPr>
          <p:nvPr/>
        </p:nvCxnSpPr>
        <p:spPr>
          <a:xfrm>
            <a:off x="6228184" y="5068900"/>
            <a:ext cx="396459" cy="518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055966" y="5587160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72" name="直接连接符 71"/>
          <p:cNvCxnSpPr>
            <a:endCxn id="71" idx="0"/>
          </p:cNvCxnSpPr>
          <p:nvPr/>
        </p:nvCxnSpPr>
        <p:spPr>
          <a:xfrm flipH="1">
            <a:off x="7416006" y="5068900"/>
            <a:ext cx="413554" cy="518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872586" y="5587160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74" name="直接连接符 73"/>
          <p:cNvCxnSpPr>
            <a:stCxn id="17" idx="2"/>
            <a:endCxn id="73" idx="0"/>
          </p:cNvCxnSpPr>
          <p:nvPr/>
        </p:nvCxnSpPr>
        <p:spPr>
          <a:xfrm>
            <a:off x="7837958" y="5068900"/>
            <a:ext cx="394668" cy="518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567444" y="4287778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77" name="直接连接符 76"/>
          <p:cNvCxnSpPr>
            <a:stCxn id="13" idx="2"/>
            <a:endCxn id="76" idx="0"/>
          </p:cNvCxnSpPr>
          <p:nvPr/>
        </p:nvCxnSpPr>
        <p:spPr>
          <a:xfrm flipH="1">
            <a:off x="4927484" y="4182325"/>
            <a:ext cx="364596" cy="1054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381484" y="4303807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81" name="直接连接符 80"/>
          <p:cNvCxnSpPr>
            <a:stCxn id="13" idx="2"/>
            <a:endCxn id="80" idx="0"/>
          </p:cNvCxnSpPr>
          <p:nvPr/>
        </p:nvCxnSpPr>
        <p:spPr>
          <a:xfrm>
            <a:off x="5292080" y="4182325"/>
            <a:ext cx="449444" cy="1214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779912" y="5577556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85" name="直接连接符 84"/>
          <p:cNvCxnSpPr>
            <a:endCxn id="84" idx="0"/>
          </p:cNvCxnSpPr>
          <p:nvPr/>
        </p:nvCxnSpPr>
        <p:spPr>
          <a:xfrm flipH="1">
            <a:off x="4139952" y="5051680"/>
            <a:ext cx="393550" cy="5258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6367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  <p:bldP spid="48" grpId="0" animBg="1"/>
      <p:bldP spid="51" grpId="0" animBg="1"/>
      <p:bldP spid="61" grpId="0" animBg="1"/>
      <p:bldP spid="64" grpId="0" animBg="1"/>
      <p:bldP spid="67" grpId="0" animBg="1"/>
      <p:bldP spid="71" grpId="0" animBg="1"/>
      <p:bldP spid="73" grpId="0" animBg="1"/>
      <p:bldP spid="76" grpId="0" animBg="1"/>
      <p:bldP spid="80" grpId="0" animBg="1"/>
      <p:bldP spid="8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举例</a:t>
            </a:r>
            <a:r>
              <a:rPr lang="en-US" altLang="zh-CN" dirty="0" smtClean="0"/>
              <a:t>2—</a:t>
            </a:r>
            <a:r>
              <a:rPr lang="zh-CN" altLang="en-US" dirty="0" smtClean="0"/>
              <a:t>黑高为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的一颗红黑树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不平衡</a:t>
            </a:r>
            <a:r>
              <a:rPr lang="zh-CN" altLang="en-US" dirty="0" smtClean="0"/>
              <a:t>的情况</a:t>
            </a:r>
            <a:endParaRPr lang="en-US" altLang="zh-CN" dirty="0"/>
          </a:p>
        </p:txBody>
      </p:sp>
      <p:grpSp>
        <p:nvGrpSpPr>
          <p:cNvPr id="44" name="组合 43"/>
          <p:cNvGrpSpPr/>
          <p:nvPr/>
        </p:nvGrpSpPr>
        <p:grpSpPr>
          <a:xfrm>
            <a:off x="3337744" y="2363139"/>
            <a:ext cx="3682528" cy="3037115"/>
            <a:chOff x="3337744" y="2192085"/>
            <a:chExt cx="3682528" cy="3037115"/>
          </a:xfrm>
        </p:grpSpPr>
        <p:grpSp>
          <p:nvGrpSpPr>
            <p:cNvPr id="13" name="组合 12"/>
            <p:cNvGrpSpPr/>
            <p:nvPr/>
          </p:nvGrpSpPr>
          <p:grpSpPr>
            <a:xfrm>
              <a:off x="3337744" y="2561417"/>
              <a:ext cx="3682528" cy="2667783"/>
              <a:chOff x="2761680" y="2019941"/>
              <a:chExt cx="3682528" cy="2667783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2761680" y="2019941"/>
                <a:ext cx="3682528" cy="2667783"/>
                <a:chOff x="2761680" y="2019941"/>
                <a:chExt cx="3682528" cy="2667783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5086971" y="2019941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8</a:t>
                  </a:r>
                  <a:endParaRPr lang="zh-CN" altLang="en-US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5868144" y="2780928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9</a:t>
                  </a:r>
                  <a:endParaRPr lang="zh-CN" alt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4076894" y="2780928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3367233" y="3573016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761680" y="4314443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777341" y="3573016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670909" y="4318392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375745" y="4314443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189526" y="4314443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7</a:t>
                  </a:r>
                  <a:endParaRPr lang="zh-CN" altLang="en-US" dirty="0"/>
                </a:p>
              </p:txBody>
            </p:sp>
          </p:grpSp>
          <p:cxnSp>
            <p:nvCxnSpPr>
              <p:cNvPr id="4" name="直接连接符 3"/>
              <p:cNvCxnSpPr>
                <a:stCxn id="2" idx="2"/>
                <a:endCxn id="7" idx="0"/>
              </p:cNvCxnSpPr>
              <p:nvPr/>
            </p:nvCxnSpPr>
            <p:spPr>
              <a:xfrm flipH="1">
                <a:off x="4364926" y="2389273"/>
                <a:ext cx="1010077" cy="39165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2" idx="2"/>
              </p:cNvCxnSpPr>
              <p:nvPr/>
            </p:nvCxnSpPr>
            <p:spPr>
              <a:xfrm>
                <a:off x="5375003" y="2389273"/>
                <a:ext cx="781174" cy="39165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endCxn id="7" idx="2"/>
              </p:cNvCxnSpPr>
              <p:nvPr/>
            </p:nvCxnSpPr>
            <p:spPr>
              <a:xfrm flipV="1">
                <a:off x="3670909" y="3150260"/>
                <a:ext cx="694017" cy="41018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endCxn id="8" idx="2"/>
              </p:cNvCxnSpPr>
              <p:nvPr/>
            </p:nvCxnSpPr>
            <p:spPr>
              <a:xfrm flipV="1">
                <a:off x="3020224" y="3942348"/>
                <a:ext cx="635041" cy="38862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29" idx="0"/>
                <a:endCxn id="7" idx="2"/>
              </p:cNvCxnSpPr>
              <p:nvPr/>
            </p:nvCxnSpPr>
            <p:spPr>
              <a:xfrm flipH="1" flipV="1">
                <a:off x="4364926" y="3150260"/>
                <a:ext cx="700447" cy="42275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32" idx="0"/>
                <a:endCxn id="8" idx="2"/>
              </p:cNvCxnSpPr>
              <p:nvPr/>
            </p:nvCxnSpPr>
            <p:spPr>
              <a:xfrm flipH="1" flipV="1">
                <a:off x="3655265" y="3942348"/>
                <a:ext cx="303676" cy="37604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endCxn id="29" idx="2"/>
              </p:cNvCxnSpPr>
              <p:nvPr/>
            </p:nvCxnSpPr>
            <p:spPr>
              <a:xfrm flipV="1">
                <a:off x="4634289" y="3942348"/>
                <a:ext cx="431084" cy="38862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endCxn id="29" idx="2"/>
              </p:cNvCxnSpPr>
              <p:nvPr/>
            </p:nvCxnSpPr>
            <p:spPr>
              <a:xfrm flipH="1" flipV="1">
                <a:off x="5065373" y="3942348"/>
                <a:ext cx="382697" cy="38862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5769688" y="2192085"/>
              <a:ext cx="319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97304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结论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红黑树不像</a:t>
            </a:r>
            <a:r>
              <a:rPr lang="en-US" altLang="zh-CN" sz="2800" dirty="0" smtClean="0"/>
              <a:t>AVL</a:t>
            </a:r>
            <a:r>
              <a:rPr lang="zh-CN" altLang="en-US" sz="2800" dirty="0" smtClean="0"/>
              <a:t>一样，永远保持绝对平衡</a:t>
            </a:r>
            <a:endParaRPr lang="en-US" altLang="zh-CN" sz="2800" dirty="0" smtClean="0"/>
          </a:p>
          <a:p>
            <a:pPr eaLnBrk="1" hangingPunct="1"/>
            <a:r>
              <a:rPr lang="zh-CN" altLang="en-US" sz="2800" b="1" dirty="0" smtClean="0">
                <a:solidFill>
                  <a:srgbClr val="C00000"/>
                </a:solidFill>
              </a:rPr>
              <a:t>相对平衡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sz="2800" dirty="0" smtClean="0"/>
              <a:t>若</a:t>
            </a:r>
            <a:r>
              <a:rPr lang="en-US" altLang="zh-CN" sz="2800" dirty="0" smtClean="0"/>
              <a:t>H(left)&gt;=H(right)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则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H(left</a:t>
            </a:r>
            <a:r>
              <a:rPr lang="en-US" altLang="zh-CN" sz="2800" dirty="0"/>
              <a:t>)&lt;=2*H(right)+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，但</a:t>
            </a:r>
            <a:r>
              <a:rPr lang="en-US" altLang="zh-CN" sz="2800" dirty="0" smtClean="0"/>
              <a:t>BH(left)===BH(right)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H(left)&lt;H(right)</a:t>
            </a:r>
            <a:r>
              <a:rPr lang="zh-CN" altLang="en-US" sz="2800" dirty="0" smtClean="0"/>
              <a:t>同理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定理</a:t>
            </a:r>
            <a:r>
              <a:rPr lang="zh-CN" altLang="en-US" sz="2800" dirty="0"/>
              <a:t>：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个节点的</a:t>
            </a:r>
            <a:r>
              <a:rPr lang="en-US" altLang="zh-CN" sz="2800" dirty="0" smtClean="0"/>
              <a:t>RBT</a:t>
            </a:r>
            <a:r>
              <a:rPr lang="zh-CN" altLang="en-US" sz="2800" dirty="0" smtClean="0"/>
              <a:t>，最大高度是</a:t>
            </a:r>
            <a:r>
              <a:rPr lang="en-US" altLang="zh-CN" sz="2800" dirty="0" smtClean="0"/>
              <a:t>2log(N+1)</a:t>
            </a:r>
          </a:p>
          <a:p>
            <a:pPr eaLnBrk="1" hangingPunct="1"/>
            <a:r>
              <a:rPr lang="zh-CN" altLang="en-US" sz="2800" dirty="0" smtClean="0"/>
              <a:t>严格证明参考</a:t>
            </a:r>
            <a:r>
              <a:rPr lang="en-US" altLang="zh-CN" sz="2800" dirty="0" smtClean="0"/>
              <a:t>CLRS</a:t>
            </a:r>
          </a:p>
          <a:p>
            <a:pPr eaLnBrk="1" hangingPunct="1"/>
            <a:r>
              <a:rPr lang="zh-CN" altLang="en-US" sz="2800" dirty="0" smtClean="0"/>
              <a:t>查询效率</a:t>
            </a:r>
            <a:r>
              <a:rPr lang="en-US" altLang="zh-CN" sz="2800" dirty="0" smtClean="0"/>
              <a:t>AVL</a:t>
            </a:r>
            <a:r>
              <a:rPr lang="zh-CN" altLang="en-US" sz="2800" dirty="0" smtClean="0"/>
              <a:t>略好于</a:t>
            </a:r>
            <a:r>
              <a:rPr lang="en-US" altLang="zh-CN" sz="2800" dirty="0" smtClean="0"/>
              <a:t>RBT</a:t>
            </a:r>
          </a:p>
          <a:p>
            <a:pPr eaLnBrk="1" hangingPunct="1"/>
            <a:r>
              <a:rPr lang="zh-CN" altLang="en-US" sz="2800" dirty="0" smtClean="0"/>
              <a:t>插入效率？删除效率？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6887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已解决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BST</a:t>
            </a:r>
            <a:r>
              <a:rPr lang="zh-CN" altLang="en-US" sz="2800" dirty="0" smtClean="0"/>
              <a:t>的插入、删除、查询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ut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remove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get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getEntry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deleteEntry</a:t>
            </a:r>
            <a:endParaRPr lang="zh-CN" altLang="en-US" sz="2400" dirty="0">
              <a:solidFill>
                <a:srgbClr val="000000"/>
              </a:solidFill>
              <a:sym typeface="Wingdings" pitchFamily="2" charset="2"/>
            </a:endParaRPr>
          </a:p>
          <a:p>
            <a:pPr eaLnBrk="1" hangingPunct="1"/>
            <a:r>
              <a:rPr lang="en-US" altLang="zh-CN" sz="2800" dirty="0" smtClean="0"/>
              <a:t>AVL</a:t>
            </a:r>
            <a:r>
              <a:rPr lang="zh-CN" altLang="en-US" sz="2800" dirty="0" smtClean="0"/>
              <a:t>的旋转，插入调整、删除调整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 smtClean="0"/>
              <a:t>rotateRight</a:t>
            </a:r>
            <a:r>
              <a:rPr lang="zh-CN" altLang="en-US" sz="2400" dirty="0" smtClean="0"/>
              <a:t>、</a:t>
            </a:r>
            <a:r>
              <a:rPr lang="en-US" altLang="zh-CN" sz="2400" dirty="0" err="1"/>
              <a:t>rotateLeft</a:t>
            </a:r>
            <a:endParaRPr lang="en-US" altLang="zh-CN" sz="2400" dirty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fixAfterInsertion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err="1">
                <a:solidFill>
                  <a:srgbClr val="000000"/>
                </a:solidFill>
                <a:sym typeface="Wingdings" pitchFamily="2" charset="2"/>
              </a:rPr>
              <a:t>fixAfterDeletion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辅助函数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 smtClean="0"/>
              <a:t>getFirstEntry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itchFamily="2" charset="2"/>
              </a:rPr>
              <a:t>getLastEntry</a:t>
            </a:r>
            <a:endParaRPr lang="en-US" altLang="zh-CN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itchFamily="2" charset="2"/>
              </a:rPr>
              <a:t>s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uccessor</a:t>
            </a:r>
            <a:r>
              <a:rPr lang="zh-CN" altLang="en-US" sz="24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itchFamily="2" charset="2"/>
              </a:rPr>
              <a:t>predecessor</a:t>
            </a:r>
            <a:endParaRPr lang="en-US" altLang="zh-CN" sz="2800" dirty="0"/>
          </a:p>
          <a:p>
            <a:pPr eaLnBrk="1" hangingPunct="1"/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65130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只需研究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RBT</a:t>
            </a:r>
            <a:r>
              <a:rPr lang="zh-CN" altLang="en-US" sz="2800" dirty="0" smtClean="0"/>
              <a:t>的插入调整：</a:t>
            </a:r>
            <a:r>
              <a:rPr lang="en-US" altLang="zh-CN" sz="2800" dirty="0" err="1" smtClean="0">
                <a:solidFill>
                  <a:srgbClr val="000000"/>
                </a:solidFill>
                <a:sym typeface="Wingdings" pitchFamily="2" charset="2"/>
              </a:rPr>
              <a:t>fixAfterInsertion</a:t>
            </a:r>
            <a:r>
              <a:rPr lang="zh-CN" altLang="en-US" sz="2800" dirty="0" smtClean="0">
                <a:solidFill>
                  <a:srgbClr val="000000"/>
                </a:solidFill>
                <a:sym typeface="Wingdings" pitchFamily="2" charset="2"/>
              </a:rPr>
              <a:t>源码</a:t>
            </a:r>
            <a:endParaRPr lang="en-US" altLang="zh-CN" sz="280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0000"/>
                </a:solidFill>
                <a:sym typeface="Wingdings" pitchFamily="2" charset="2"/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  <a:sym typeface="Wingdings" pitchFamily="2" charset="2"/>
              </a:rPr>
              <a:t>ase1</a:t>
            </a:r>
            <a:r>
              <a:rPr lang="zh-CN" altLang="en-US" sz="28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  <a:sym typeface="Wingdings" pitchFamily="2" charset="2"/>
              </a:rPr>
              <a:t>case2</a:t>
            </a:r>
            <a:r>
              <a:rPr lang="zh-CN" altLang="en-US" sz="2800" dirty="0" smtClean="0">
                <a:solidFill>
                  <a:srgbClr val="000000"/>
                </a:solidFill>
                <a:sym typeface="Wingdings" pitchFamily="2" charset="2"/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  <a:sym typeface="Wingdings" pitchFamily="2" charset="2"/>
              </a:rPr>
              <a:t>case3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RBT</a:t>
            </a:r>
            <a:r>
              <a:rPr lang="zh-CN" altLang="en-US" sz="2800" dirty="0" smtClean="0"/>
              <a:t>的删除调整：</a:t>
            </a:r>
            <a:r>
              <a:rPr lang="en-US" altLang="zh-CN" sz="2800" dirty="0" err="1" smtClean="0"/>
              <a:t>fixAfterDeletion</a:t>
            </a:r>
            <a:r>
              <a:rPr lang="zh-CN" altLang="en-US" sz="2800" dirty="0" smtClean="0"/>
              <a:t>源码</a:t>
            </a:r>
            <a:endParaRPr lang="en-US" altLang="zh-CN" sz="2800" dirty="0" smtClean="0"/>
          </a:p>
          <a:p>
            <a:pPr marL="0" indent="0" eaLnBrk="1" hangingPunct="1">
              <a:buNone/>
            </a:pPr>
            <a:r>
              <a:rPr lang="en-US" altLang="zh-CN" sz="2800" dirty="0" smtClean="0"/>
              <a:t>case1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case2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case3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case4</a:t>
            </a:r>
          </a:p>
          <a:p>
            <a:pPr eaLnBrk="1" hangingPunct="1"/>
            <a:r>
              <a:rPr lang="zh-CN" altLang="en-US" sz="2800" dirty="0" smtClean="0"/>
              <a:t>理解这两个函数，彻底搞懂红</a:t>
            </a:r>
            <a:r>
              <a:rPr lang="zh-CN" altLang="en-US" sz="2800" dirty="0"/>
              <a:t>黑</a:t>
            </a:r>
            <a:r>
              <a:rPr lang="zh-CN" altLang="en-US" sz="2800" dirty="0" smtClean="0"/>
              <a:t>树！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8928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宋体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白色背景</Template>
  <TotalTime>10939</TotalTime>
  <Words>7649</Words>
  <Application>Microsoft Office PowerPoint</Application>
  <PresentationFormat>全屏显示(4:3)</PresentationFormat>
  <Paragraphs>2318</Paragraphs>
  <Slides>210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210</vt:i4>
      </vt:variant>
    </vt:vector>
  </HeadingPairs>
  <TitlesOfParts>
    <vt:vector size="211" baseType="lpstr">
      <vt:lpstr>1_Profile</vt:lpstr>
      <vt:lpstr>JDK源码剖析与实战之红黑树TreeMap</vt:lpstr>
      <vt:lpstr>红黑树(RBT)定义</vt:lpstr>
      <vt:lpstr>隐含性质</vt:lpstr>
      <vt:lpstr>删除</vt:lpstr>
      <vt:lpstr>课程大纲</vt:lpstr>
      <vt:lpstr>面试题</vt:lpstr>
      <vt:lpstr>前置知识</vt:lpstr>
      <vt:lpstr>Why Java？</vt:lpstr>
      <vt:lpstr>二分查找</vt:lpstr>
      <vt:lpstr>归并排序</vt:lpstr>
      <vt:lpstr>建堆</vt:lpstr>
      <vt:lpstr>RBT插入调整</vt:lpstr>
      <vt:lpstr>其它语言</vt:lpstr>
      <vt:lpstr>Python字典部分源码</vt:lpstr>
      <vt:lpstr>PHP数组部分源码</vt:lpstr>
      <vt:lpstr>环境准备</vt:lpstr>
      <vt:lpstr>小试牛刀——双链表LinkedList</vt:lpstr>
      <vt:lpstr>小试牛刀——反转二叉树</vt:lpstr>
      <vt:lpstr>JDK源码剖析与实战之红黑树TreeMap                                                    ——BST</vt:lpstr>
      <vt:lpstr>定义与性质</vt:lpstr>
      <vt:lpstr>举例</vt:lpstr>
      <vt:lpstr>插入</vt:lpstr>
      <vt:lpstr>键值对的情形</vt:lpstr>
      <vt:lpstr>键值对的插入</vt:lpstr>
      <vt:lpstr>附加value域的插入</vt:lpstr>
      <vt:lpstr>代码实现</vt:lpstr>
      <vt:lpstr>迭代器</vt:lpstr>
      <vt:lpstr>中序遍历非递归</vt:lpstr>
      <vt:lpstr>迭代器</vt:lpstr>
      <vt:lpstr>插入、迭代器的测试</vt:lpstr>
      <vt:lpstr>查找原理</vt:lpstr>
      <vt:lpstr>查找的JDK源码</vt:lpstr>
      <vt:lpstr>查找的代码实现</vt:lpstr>
      <vt:lpstr>查找value</vt:lpstr>
      <vt:lpstr>查找的测试</vt:lpstr>
      <vt:lpstr>面试题—寻找最小(最大)节点</vt:lpstr>
      <vt:lpstr>寻找最小(最大)节点</vt:lpstr>
      <vt:lpstr>BST的删除</vt:lpstr>
      <vt:lpstr>BST的删除</vt:lpstr>
      <vt:lpstr>BST的删除</vt:lpstr>
      <vt:lpstr>BST的删除</vt:lpstr>
      <vt:lpstr>删除的代码实现</vt:lpstr>
      <vt:lpstr>删除的测试</vt:lpstr>
      <vt:lpstr>面试题—寻找后继(前趋)节点</vt:lpstr>
      <vt:lpstr>面试题—寻找后继(前趋)节点</vt:lpstr>
      <vt:lpstr>面试题—寻找后继(前趋)节点</vt:lpstr>
      <vt:lpstr>面试题—寻找后继(前趋)节点</vt:lpstr>
      <vt:lpstr>寻找后继(前趋)节点—JDK源码</vt:lpstr>
      <vt:lpstr>面试题—寻找后继(前趋)节点</vt:lpstr>
      <vt:lpstr>面试题—寻找后继(前趋)节点</vt:lpstr>
      <vt:lpstr>寻找后继(前趋)节点—代码实现</vt:lpstr>
      <vt:lpstr>删除—JDK源码</vt:lpstr>
      <vt:lpstr>泛型编程(抽象编程)</vt:lpstr>
      <vt:lpstr>JDK源码剖析与实战之红黑树TreeMap                                             ——AVL树</vt:lpstr>
      <vt:lpstr>内容提要</vt:lpstr>
      <vt:lpstr>BST与TreeMap的效率对比</vt:lpstr>
      <vt:lpstr>极端情况</vt:lpstr>
      <vt:lpstr>AVL树</vt:lpstr>
      <vt:lpstr>AVL树</vt:lpstr>
      <vt:lpstr>三个节点的单旋转</vt:lpstr>
      <vt:lpstr>三个节点的双旋转</vt:lpstr>
      <vt:lpstr>右旋源码剖析</vt:lpstr>
      <vt:lpstr>左旋源码剖析</vt:lpstr>
      <vt:lpstr>什么时候需要旋转</vt:lpstr>
      <vt:lpstr>情况1举例</vt:lpstr>
      <vt:lpstr>情况2举例(1)</vt:lpstr>
      <vt:lpstr>情况2举例(2)</vt:lpstr>
      <vt:lpstr>自顶向下or自底向上?</vt:lpstr>
      <vt:lpstr>代码实现</vt:lpstr>
      <vt:lpstr>测试</vt:lpstr>
      <vt:lpstr>算法改进与时间复杂度分析</vt:lpstr>
      <vt:lpstr>思考题</vt:lpstr>
      <vt:lpstr>面试题实战</vt:lpstr>
      <vt:lpstr>解法1——AVL树</vt:lpstr>
      <vt:lpstr>测试</vt:lpstr>
      <vt:lpstr>解法2——二分</vt:lpstr>
      <vt:lpstr>解法2的扩展</vt:lpstr>
      <vt:lpstr>computeRedLevel</vt:lpstr>
      <vt:lpstr>递归构建AVL+BST</vt:lpstr>
      <vt:lpstr>buildFromSorted</vt:lpstr>
      <vt:lpstr>解法2—代码实现</vt:lpstr>
      <vt:lpstr>思考题</vt:lpstr>
      <vt:lpstr>AVL的删除</vt:lpstr>
      <vt:lpstr>删除情况1</vt:lpstr>
      <vt:lpstr>删除情况2</vt:lpstr>
      <vt:lpstr>删除情况3</vt:lpstr>
      <vt:lpstr>代码实现</vt:lpstr>
      <vt:lpstr>测试</vt:lpstr>
      <vt:lpstr>课后练习</vt:lpstr>
      <vt:lpstr>JDK源码剖析与实战之红黑树TreeMap                                               ——红黑树</vt:lpstr>
      <vt:lpstr>内容提要</vt:lpstr>
      <vt:lpstr>研究方式</vt:lpstr>
      <vt:lpstr>红黑树、RedBlackTree、RBT</vt:lpstr>
      <vt:lpstr>2个补充性质</vt:lpstr>
      <vt:lpstr>举例1—黑高为3的一颗红黑树</vt:lpstr>
      <vt:lpstr>举例2—黑高为2的一颗红黑树</vt:lpstr>
      <vt:lpstr>结论</vt:lpstr>
      <vt:lpstr>已解决</vt:lpstr>
      <vt:lpstr>只需研究</vt:lpstr>
      <vt:lpstr>CLRS伪代码JDK源码</vt:lpstr>
      <vt:lpstr>自顶向下or自底向上</vt:lpstr>
      <vt:lpstr>自底向上的调整</vt:lpstr>
      <vt:lpstr>基本源码理解</vt:lpstr>
      <vt:lpstr>基本源码理解</vt:lpstr>
      <vt:lpstr>辅助工具类</vt:lpstr>
      <vt:lpstr>测试</vt:lpstr>
      <vt:lpstr>插入原则</vt:lpstr>
      <vt:lpstr>RBT的插入调整</vt:lpstr>
      <vt:lpstr>插入调整算法的正确性证明</vt:lpstr>
      <vt:lpstr>RBT的插入调整</vt:lpstr>
      <vt:lpstr>无需调整</vt:lpstr>
      <vt:lpstr>case1</vt:lpstr>
      <vt:lpstr>case1图解</vt:lpstr>
      <vt:lpstr>case1的正确性证明</vt:lpstr>
      <vt:lpstr>case1的转化</vt:lpstr>
      <vt:lpstr>case2</vt:lpstr>
      <vt:lpstr>case2图解</vt:lpstr>
      <vt:lpstr>case2的正确性证明</vt:lpstr>
      <vt:lpstr>case2的转化</vt:lpstr>
      <vt:lpstr>case3</vt:lpstr>
      <vt:lpstr>case3图解</vt:lpstr>
      <vt:lpstr>case3的正确性证明</vt:lpstr>
      <vt:lpstr>case3的转化</vt:lpstr>
      <vt:lpstr>AVL插入 VS RBT的插入</vt:lpstr>
      <vt:lpstr>进一步细化case</vt:lpstr>
      <vt:lpstr>插入演示</vt:lpstr>
      <vt:lpstr>插入12</vt:lpstr>
      <vt:lpstr>插入1</vt:lpstr>
      <vt:lpstr>插入9</vt:lpstr>
      <vt:lpstr>插入2</vt:lpstr>
      <vt:lpstr>插入0</vt:lpstr>
      <vt:lpstr>插入11</vt:lpstr>
      <vt:lpstr>插入7</vt:lpstr>
      <vt:lpstr>插入19</vt:lpstr>
      <vt:lpstr>插入4</vt:lpstr>
      <vt:lpstr>继续调整</vt:lpstr>
      <vt:lpstr>插入15</vt:lpstr>
      <vt:lpstr>插入18</vt:lpstr>
      <vt:lpstr>继续调整</vt:lpstr>
      <vt:lpstr>插入5</vt:lpstr>
      <vt:lpstr>继续调整</vt:lpstr>
      <vt:lpstr>继续调整</vt:lpstr>
      <vt:lpstr>课后复习</vt:lpstr>
      <vt:lpstr>RBT的删除原则</vt:lpstr>
      <vt:lpstr>RBT的删除调整</vt:lpstr>
      <vt:lpstr>删除调整算法的正确证明</vt:lpstr>
      <vt:lpstr>RBT的删除调整</vt:lpstr>
      <vt:lpstr>CLRSJDK</vt:lpstr>
      <vt:lpstr>无需调整1</vt:lpstr>
      <vt:lpstr>无需调整2</vt:lpstr>
      <vt:lpstr>case1源码</vt:lpstr>
      <vt:lpstr>case1图解</vt:lpstr>
      <vt:lpstr>case1的正确性证明</vt:lpstr>
      <vt:lpstr>case1的转化情况</vt:lpstr>
      <vt:lpstr>case2源码</vt:lpstr>
      <vt:lpstr>case2-1图解</vt:lpstr>
      <vt:lpstr>case2-1的正确性证明</vt:lpstr>
      <vt:lpstr>case2-1的转化情况</vt:lpstr>
      <vt:lpstr>case2-2图解</vt:lpstr>
      <vt:lpstr>case2-2的正确性证明</vt:lpstr>
      <vt:lpstr>case2-2redOver</vt:lpstr>
      <vt:lpstr>case2-2的转化情况</vt:lpstr>
      <vt:lpstr>case3源码</vt:lpstr>
      <vt:lpstr>case3图解</vt:lpstr>
      <vt:lpstr>case3的正确性证明</vt:lpstr>
      <vt:lpstr>case3的转化情况</vt:lpstr>
      <vt:lpstr>case4源码</vt:lpstr>
      <vt:lpstr>case4-1图解</vt:lpstr>
      <vt:lpstr>case4-2图解</vt:lpstr>
      <vt:lpstr>case4的正确性证明</vt:lpstr>
      <vt:lpstr>case4的转化情况</vt:lpstr>
      <vt:lpstr>转化情况与旋转次数</vt:lpstr>
      <vt:lpstr>AVL的删除 VS RBT的删除</vt:lpstr>
      <vt:lpstr>纠正笔误</vt:lpstr>
      <vt:lpstr>进一步细化case</vt:lpstr>
      <vt:lpstr>删除源码的其它注意点</vt:lpstr>
      <vt:lpstr>是否需要successor</vt:lpstr>
      <vt:lpstr>删除源码的其它注意点</vt:lpstr>
      <vt:lpstr>BST删除的情况1</vt:lpstr>
      <vt:lpstr>BST删除的情况2</vt:lpstr>
      <vt:lpstr>删除示例</vt:lpstr>
      <vt:lpstr>初始形态</vt:lpstr>
      <vt:lpstr>删除19</vt:lpstr>
      <vt:lpstr>删除19</vt:lpstr>
      <vt:lpstr>删除19</vt:lpstr>
      <vt:lpstr>删除4</vt:lpstr>
      <vt:lpstr>删除4</vt:lpstr>
      <vt:lpstr>删除4</vt:lpstr>
      <vt:lpstr>删除4</vt:lpstr>
      <vt:lpstr>删除4</vt:lpstr>
      <vt:lpstr>删除15</vt:lpstr>
      <vt:lpstr>删除15</vt:lpstr>
      <vt:lpstr>删除15</vt:lpstr>
      <vt:lpstr>删除15</vt:lpstr>
      <vt:lpstr>删除18</vt:lpstr>
      <vt:lpstr>删除18</vt:lpstr>
      <vt:lpstr>删除18</vt:lpstr>
      <vt:lpstr>删除5</vt:lpstr>
      <vt:lpstr>删除5</vt:lpstr>
      <vt:lpstr>删除5</vt:lpstr>
      <vt:lpstr>删除14</vt:lpstr>
      <vt:lpstr>删除14</vt:lpstr>
      <vt:lpstr>删除13</vt:lpstr>
      <vt:lpstr>删除10</vt:lpstr>
      <vt:lpstr>删除10</vt:lpstr>
      <vt:lpstr>删除16</vt:lpstr>
      <vt:lpstr>删除16</vt:lpstr>
      <vt:lpstr>我们在这里</vt:lpstr>
      <vt:lpstr>参考文献</vt:lpstr>
      <vt:lpstr>幻灯片 210</vt:lpstr>
    </vt:vector>
  </TitlesOfParts>
  <Company>CAGS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zouwei</dc:creator>
  <cp:lastModifiedBy>Sky</cp:lastModifiedBy>
  <cp:revision>799</cp:revision>
  <dcterms:created xsi:type="dcterms:W3CDTF">2014-07-15T02:32:11Z</dcterms:created>
  <dcterms:modified xsi:type="dcterms:W3CDTF">2019-03-20T19:21:18Z</dcterms:modified>
</cp:coreProperties>
</file>