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F1666C-61AB-48EA-BD4C-14EBEC82A7F3}">
  <a:tblStyle styleId="{69F1666C-61AB-48EA-BD4C-14EBEC82A7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0d9ca5a5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0d9ca5a5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0d9ca5a5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0d9ca5a5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1081f9fb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1081f9fb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1081f9fbb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1081f9fb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1081f9fbb_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1081f9fbb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0d9ca5a5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0d9ca5a5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700"/>
              <a:buFont typeface="Calibri"/>
              <a:buAutoNum type="arabicPeriod"/>
            </a:pPr>
            <a:r>
              <a:rPr lang="en" sz="17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Manhattan isn’t the most expensive</a:t>
            </a:r>
            <a:endParaRPr sz="17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700"/>
              <a:buFont typeface="Calibri"/>
              <a:buAutoNum type="arabicPeriod"/>
            </a:pPr>
            <a:r>
              <a:rPr lang="en" sz="17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Plenty of JFK to LaGuardia taxis. Maybe a lot of people go to the wrong airport.</a:t>
            </a:r>
            <a:endParaRPr sz="17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700"/>
              <a:buFont typeface="Calibri"/>
              <a:buAutoNum type="arabicPeriod"/>
            </a:pPr>
            <a:r>
              <a:rPr lang="en" sz="17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No Cash Tips are Reported, the taxi drivers are pocketing cash so tips are not taxed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1081f9fb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1081f9fb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0d9ca5a5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0d9ca5a5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54800" y="1689250"/>
            <a:ext cx="82344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E69138"/>
                </a:solidFill>
              </a:rPr>
              <a:t>Post COVID-19 NYC Taxi Industry</a:t>
            </a:r>
            <a:endParaRPr b="1" sz="3900">
              <a:solidFill>
                <a:srgbClr val="E69138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360350" y="3222850"/>
            <a:ext cx="64233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Immanuel Augustine, Haolin Chen, Yifei Gu, Xiang Lin, Michael Suare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75" y="187525"/>
            <a:ext cx="8733250" cy="476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1335000" y="3849275"/>
            <a:ext cx="64740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https://github.com/iaugustine/CIS9650TaxiAnalysis</a:t>
            </a:r>
            <a:endParaRPr b="1" sz="24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800" y="1473299"/>
            <a:ext cx="3769575" cy="278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>
            <p:ph type="title"/>
          </p:nvPr>
        </p:nvSpPr>
        <p:spPr>
          <a:xfrm>
            <a:off x="1151400" y="633900"/>
            <a:ext cx="68412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Coming Into 2020</a:t>
            </a:r>
            <a:endParaRPr/>
          </a:p>
        </p:txBody>
      </p:sp>
      <p:graphicFrame>
        <p:nvGraphicFramePr>
          <p:cNvPr id="143" name="Google Shape;143;p15"/>
          <p:cNvGraphicFramePr/>
          <p:nvPr/>
        </p:nvGraphicFramePr>
        <p:xfrm>
          <a:off x="855750" y="147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{69F1666C-61AB-48EA-BD4C-14EBEC82A7F3}</a:tableStyleId>
              </a:tblPr>
              <a:tblGrid>
                <a:gridCol w="1250925"/>
                <a:gridCol w="2554625"/>
              </a:tblGrid>
              <a:tr h="49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191919"/>
                          </a:solidFill>
                        </a:rPr>
                        <a:t>January 21, 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</a:rPr>
                        <a:t>First confirmed COVID-19 case in the U.S.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191919"/>
                          </a:solidFill>
                        </a:rPr>
                        <a:t>January 30, 2020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191919"/>
                          </a:solidFill>
                        </a:rPr>
                        <a:t>The W.H.O. declares a global health emergency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9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191919"/>
                          </a:solidFill>
                        </a:rPr>
                        <a:t>March 1, 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</a:rPr>
                        <a:t>First COVID-19 case in New York State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9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191919"/>
                          </a:solidFill>
                        </a:rPr>
                        <a:t>March 7, 2020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191919"/>
                          </a:solidFill>
                        </a:rPr>
                        <a:t>NY Governor Andrew Cuomo declares a state of emergency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9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191919"/>
                          </a:solidFill>
                        </a:rPr>
                        <a:t>March 13, 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191919"/>
                          </a:solidFill>
                        </a:rPr>
                        <a:t>President Trump declares a national emergency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191919"/>
                          </a:solidFill>
                        </a:rPr>
                        <a:t>June 8, 2020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rgbClr val="191919"/>
                          </a:solidFill>
                        </a:rPr>
                        <a:t>NYC begins Phase 1 reopening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711450" y="523600"/>
            <a:ext cx="78897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Factors</a:t>
            </a:r>
            <a:endParaRPr b="1"/>
          </a:p>
        </p:txBody>
      </p:sp>
      <p:sp>
        <p:nvSpPr>
          <p:cNvPr id="149" name="Google Shape;149;p16"/>
          <p:cNvSpPr txBox="1"/>
          <p:nvPr/>
        </p:nvSpPr>
        <p:spPr>
          <a:xfrm>
            <a:off x="1466875" y="1982200"/>
            <a:ext cx="24009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Weather/Temperature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63" y="1880463"/>
            <a:ext cx="625251" cy="62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048" y="1910798"/>
            <a:ext cx="5646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5481350" y="1982200"/>
            <a:ext cx="24009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Location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100" y="3293525"/>
            <a:ext cx="5646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1466875" y="3364925"/>
            <a:ext cx="24009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Time of the Day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4055" y="3293530"/>
            <a:ext cx="564600" cy="5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5481350" y="3364925"/>
            <a:ext cx="24009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Payment Method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977750" y="331175"/>
            <a:ext cx="70635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Insight 1: Major Factors Affecting Tip</a:t>
            </a:r>
            <a:endParaRPr b="1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486650" y="4509175"/>
            <a:ext cx="71361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00"/>
              <a:t>Hot (77 degrees +), Warm (65 - 77 degrees), Cool (50 to 65 degrees), Cold (50 degrees -)</a:t>
            </a:r>
            <a:endParaRPr sz="9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988" y="1052738"/>
            <a:ext cx="4292850" cy="15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914" y="2774025"/>
            <a:ext cx="4476986" cy="15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738" y="2836788"/>
            <a:ext cx="3929924" cy="14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25" y="1026875"/>
            <a:ext cx="3984301" cy="165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386500" y="403850"/>
            <a:ext cx="8182500" cy="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Insight 2: </a:t>
            </a:r>
            <a:r>
              <a:rPr b="1" lang="en" sz="2100"/>
              <a:t>What to do if you want to stay within your Boroughs?</a:t>
            </a:r>
            <a:endParaRPr b="1" sz="2100"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629800" y="1380650"/>
            <a:ext cx="3889800" cy="29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Avoid Staten Island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Brooklyn Money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Unlimited Pickups</a:t>
            </a:r>
            <a:endParaRPr sz="2000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825" y="1380662"/>
            <a:ext cx="4103175" cy="22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081950" y="612950"/>
            <a:ext cx="69801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Surprises?</a:t>
            </a:r>
            <a:endParaRPr b="1"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767950" y="1440200"/>
            <a:ext cx="4405800" cy="29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Manhattan isn’t the most expensive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Plenty of JFK to LaGuardia taxis. Maybe a lot of people go to the wrong airport.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No Cash Tips Reported</a:t>
            </a:r>
            <a:endParaRPr sz="1700"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050" y="1371275"/>
            <a:ext cx="3012675" cy="30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819150" y="604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Engineering &amp; Model</a:t>
            </a:r>
            <a:endParaRPr b="1"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819150" y="1491275"/>
            <a:ext cx="7505700" cy="27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For Feature engineering, we added multiple calculated fields which expanded the dataset from 20 columns to 48.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After analysis, we selected the 8 most important features to apply to a linear regression model.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Major issues for data modelling was out of range data and outliers.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Used streamlit to create a Taxi Price prediction application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3786300" y="1794025"/>
            <a:ext cx="1959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/>
              <a:t>Q&amp;A</a:t>
            </a:r>
            <a:endParaRPr b="1" sz="5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