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4" r:id="rId7"/>
    <p:sldId id="261" r:id="rId8"/>
    <p:sldId id="269" r:id="rId9"/>
    <p:sldId id="272" r:id="rId10"/>
    <p:sldId id="273" r:id="rId11"/>
    <p:sldId id="262" r:id="rId12"/>
    <p:sldId id="270" r:id="rId13"/>
    <p:sldId id="275" r:id="rId14"/>
    <p:sldId id="276" r:id="rId15"/>
    <p:sldId id="277" r:id="rId16"/>
    <p:sldId id="278" r:id="rId17"/>
    <p:sldId id="279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Min FPS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200</c:v>
                </c:pt>
                <c:pt idx="1">
                  <c:v>126</c:v>
                </c:pt>
                <c:pt idx="2">
                  <c:v>75</c:v>
                </c:pt>
                <c:pt idx="3">
                  <c:v>368</c:v>
                </c:pt>
                <c:pt idx="4">
                  <c:v>49</c:v>
                </c:pt>
                <c:pt idx="5">
                  <c:v>48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6-4E39-98E8-3C4154745F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Tabelle1!$C$2:$C$9</c:f>
            </c:numRef>
          </c:val>
          <c:extLst>
            <c:ext xmlns:c16="http://schemas.microsoft.com/office/drawing/2014/chart" uri="{C3380CC4-5D6E-409C-BE32-E72D297353CC}">
              <c16:uniqueId val="{00000001-9B36-4E39-98E8-3C4154745F3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Tabelle1!$D$2:$D$9</c:f>
            </c:numRef>
          </c:val>
          <c:extLst>
            <c:ext xmlns:c16="http://schemas.microsoft.com/office/drawing/2014/chart" uri="{C3380CC4-5D6E-409C-BE32-E72D297353CC}">
              <c16:uniqueId val="{00000002-9B36-4E39-98E8-3C4154745F3C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Max FPS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315</c:v>
                </c:pt>
                <c:pt idx="1">
                  <c:v>322</c:v>
                </c:pt>
                <c:pt idx="2">
                  <c:v>114</c:v>
                </c:pt>
                <c:pt idx="3">
                  <c:v>513</c:v>
                </c:pt>
                <c:pt idx="4">
                  <c:v>60</c:v>
                </c:pt>
                <c:pt idx="5">
                  <c:v>50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6-4E39-98E8-3C4154745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191024"/>
        <c:axId val="1228197744"/>
      </c:barChart>
      <c:catAx>
        <c:axId val="12281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7744"/>
        <c:crosses val="autoZero"/>
        <c:auto val="1"/>
        <c:lblAlgn val="ctr"/>
        <c:lblOffset val="100"/>
        <c:noMultiLvlLbl val="0"/>
      </c:catAx>
      <c:valAx>
        <c:axId val="12281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4F32-EDFB-2833-ECB8-8A1F30C3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D6717-174C-3AFC-A6B0-81646041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45BD-0916-D231-EFBE-4D32480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5E0B8-C77E-B17A-4A22-5E010041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9DD81-3C39-B3B0-DCF0-DE2A319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B987-3391-CDBA-0349-37FF008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C2CD70-99C9-0699-716B-8A4B6A13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589AD-FF52-2BBB-FAF8-BBFB56A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E752F-E89D-18C0-A58D-005966D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3615D-E263-BC5C-FD7C-CE50EBA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01BF61-3220-2B59-06F8-483C6441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5B98-40B7-8978-11F5-D1BD1E3B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3F99A-44F7-B9C1-C585-7E4C132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3289A-0D14-4B1C-1338-F35BDCB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C2C01-7DB9-97E3-0AAF-F83A8450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74A-27AB-FFE8-FE28-57D13D5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CECEE-E034-0E43-121E-8DEC50E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CA99-6D1D-33E5-3FEA-07FE675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82F45-1689-B998-F62F-B67F733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435CC-0E6F-46DA-6C3B-4C22EDC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535E-90D5-730A-F715-10A9FDB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07DF6-E244-A3F7-2FBE-A9BC121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80132-F2B2-2185-9B9B-A40E693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AC5E8-4FA1-F648-F5CB-93F354D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183FD-39B6-189D-BD77-05E3F80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5CBB2-A5DD-C4F4-73B0-742D68D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36D73-A4F9-4988-2229-ACAF4F5F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6F753-C97F-A803-534A-EF6B051E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AA10F-CA0B-9C66-1708-B3BE9C2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8C268-BD0A-F8D5-D6CC-615E17B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FC5E4-215B-2524-02AB-B33ADC1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908E-0C39-C602-3DD3-FFCF8EF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8D292-3CF8-F3D1-92AC-923662B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92C8E-6F54-81B3-3AF5-B4B5584D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0DC91-495B-E729-EBCA-FABAE238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0BBF77-B20F-96D0-6A6B-0A47AC76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2F8-EE77-E89E-52FD-CEF4D42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0F044-75C1-2455-C3CD-46DCAB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7087F-11C5-342B-631B-5B57516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4067E-06C3-CDAD-8019-48A209D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4B9B5-F414-B749-16A7-4C2FE15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A786B-4CBA-81C3-CB73-147DB55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16A4-40AD-56E1-4DC6-07B1290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0D3F-7B6F-B9CA-728A-98382D1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4A7D2-AC2A-5158-A36D-52AA14A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86EE5-15AE-D531-69AE-0A9F989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8F8-9DA7-E39A-B19C-FE86D4A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07AE8-5291-679B-2449-BAEF85FE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AFED-760E-9507-1188-B8E58F4A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C198-D593-3BC2-604F-F625F27B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B704-DC3E-3DEE-EA53-6E8F571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97F97-D7EC-6757-6B96-5E57BB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3C22-4373-931A-E028-CC82698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3A84F-044D-9773-DDBE-61ECD218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A3CEA-A495-303C-5707-AF7D9F8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8E32B-EF85-E30E-1E03-5D5AC7C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A89E-F85D-9228-4430-7A910C9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46F60-774E-B7E1-2B25-9C7F30E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6BD6-047F-16BB-9022-D1989B9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F7153-4C9C-8FF0-3622-297D5E1B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3634-3BCD-C00C-F49F-6B8CBA9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0B2E-3C04-9D65-8CD3-8AD1E11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59014-B14F-6CB1-849B-642B029E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4E0B8F-921A-548C-90AA-89E22373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de-DE" sz="3200" dirty="0"/>
              <a:t>Computer Vision</a:t>
            </a:r>
            <a:br>
              <a:rPr lang="de-DE" sz="3200" dirty="0"/>
            </a:br>
            <a:r>
              <a:rPr lang="de-DE" sz="3200" dirty="0"/>
              <a:t>Background </a:t>
            </a:r>
            <a:r>
              <a:rPr lang="de-DE" sz="3200" dirty="0" err="1"/>
              <a:t>Subtraction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D56-7B49-9495-B57B-10ECF97F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de-DE" sz="1400">
                <a:solidFill>
                  <a:srgbClr val="595959"/>
                </a:solidFill>
              </a:rPr>
              <a:t>Von Timo Schrage und Oliver Elias Adler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461E40E-47E9-B8C3-0A0E-3FD737F0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0A11C-C0C4-09B6-C8DD-AD400CE8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7B070-9351-F706-63B9-3EB00E03B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5C315-F24F-E293-2451-9D14D9B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Parametrisierung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70B2E-706D-2C25-C296-2E200CD90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DAD13-B707-27B3-22E3-B92EC435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3E2D3C-617D-E0C3-35EB-A10F2CB9D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54834"/>
              </p:ext>
            </p:extLst>
          </p:nvPr>
        </p:nvGraphicFramePr>
        <p:xfrm>
          <a:off x="419100" y="2393689"/>
          <a:ext cx="10883900" cy="420615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880296848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452408960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de-DE" sz="1400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06062"/>
                  </a:ext>
                </a:extLst>
              </a:tr>
              <a:tr h="461825">
                <a:tc>
                  <a:txBody>
                    <a:bodyPr/>
                    <a:lstStyle/>
                    <a:p>
                      <a:r>
                        <a:rPr lang="de-DE" sz="1400" dirty="0"/>
                        <a:t>MOG2 (</a:t>
                      </a:r>
                      <a:r>
                        <a:rPr lang="de-DE" sz="1400" dirty="0" err="1"/>
                        <a:t>Mixture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Gaussians</a:t>
                      </a:r>
                      <a:r>
                        <a:rPr lang="de-DE" sz="1400" dirty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de-DE" sz="1400" dirty="0"/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varThreshold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detectShadows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6189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de-DE" sz="1400" dirty="0"/>
                        <a:t>MOG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Mixture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Gaussians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nmixtures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backgroundRatio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noiseSigma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51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(K-</a:t>
                      </a:r>
                      <a:r>
                        <a:rPr lang="de-DE" sz="1400" dirty="0" err="1"/>
                        <a:t>Nearest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Neighbors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dist2Threshold=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detectShadows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94857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r>
                        <a:rPr lang="de-DE" sz="1400" dirty="0"/>
                        <a:t>CNT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Continuous</a:t>
                      </a:r>
                      <a:r>
                        <a:rPr lang="de-DE" sz="1400" dirty="0"/>
                        <a:t> Background </a:t>
                      </a:r>
                      <a:r>
                        <a:rPr lang="de-DE" sz="1400" dirty="0" err="1"/>
                        <a:t>Subtraction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minPixelStability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maxPixelStability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isParallel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774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de-DE" sz="1400" dirty="0"/>
                        <a:t>GMG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en-US" sz="1400" dirty="0"/>
                        <a:t>Gaussian Mixture-based Background/Foreground Segmentation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initializationFrames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decisionThreshold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16208"/>
                  </a:ext>
                </a:extLst>
              </a:tr>
              <a:tr h="133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GSOC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dirty="0"/>
                        <a:t>Gradient Segmentation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Object</a:t>
                      </a:r>
                      <a:r>
                        <a:rPr lang="de-DE" sz="1400" dirty="0"/>
                        <a:t> Classification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nSamples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replaceRate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8602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de-DE" sz="1400" dirty="0"/>
                        <a:t>LSBP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Sensitivity-based</a:t>
                      </a:r>
                      <a:r>
                        <a:rPr lang="de-DE" sz="1400" dirty="0"/>
                        <a:t> Background </a:t>
                      </a:r>
                      <a:r>
                        <a:rPr lang="de-DE" sz="1400" dirty="0" err="1"/>
                        <a:t>Subtraction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Tlower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Tupper=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5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86D71-7C01-A4AA-0401-ADF1A381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CFB64E-AA34-C60C-3998-3CCAA9F9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21CC7-3449-8DE1-FB17-87905E32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7DBF00-C1CC-D5B2-91E0-8A801A69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Bewertung der 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C99F7-9178-E517-5720-C264596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F57A6AB-AABD-2A13-53C1-B04BA15F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B80D0-E442-81AE-4F21-3C8BC7EB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6C3D53-BA0C-1A67-BB31-0478C940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6E8EF-5DBA-8EAA-18C5-9A666D9D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642C8-3556-EF7E-8EB3-85CA924D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E63CE-2895-D50E-9D21-310E6C462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5">
            <a:extLst>
              <a:ext uri="{FF2B5EF4-FFF2-40B4-BE49-F238E27FC236}">
                <a16:creationId xmlns:a16="http://schemas.microsoft.com/office/drawing/2014/main" id="{DAC58118-636D-F1FA-CB87-55D8C3AC6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64110"/>
              </p:ext>
            </p:extLst>
          </p:nvPr>
        </p:nvGraphicFramePr>
        <p:xfrm>
          <a:off x="411163" y="2684463"/>
          <a:ext cx="5552315" cy="3857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F93CE46D-FAEB-6152-3154-2753B2B586FD}"/>
              </a:ext>
            </a:extLst>
          </p:cNvPr>
          <p:cNvSpPr/>
          <p:nvPr/>
        </p:nvSpPr>
        <p:spPr>
          <a:xfrm>
            <a:off x="4565294" y="4764520"/>
            <a:ext cx="578679" cy="604107"/>
          </a:xfrm>
          <a:prstGeom prst="mathMultiply">
            <a:avLst/>
          </a:prstGeom>
          <a:solidFill>
            <a:srgbClr val="FF0000">
              <a:alpha val="2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7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B8DFF-6BB9-6C0A-9B08-1CFB8D39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C37DB7-1418-E0E2-C0EF-DDEDA5F3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63F53-05DF-9AF9-ED9A-6ED93911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Rauschfreiheit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90ED9-CA2B-2094-E6F1-CB67F8B51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609C-6EBE-85C8-0B6C-E1111379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731FF-70A5-3104-7CB1-B3055D6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60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016F5-3E88-A50C-55C0-551BF1E3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3AE2BD-505C-A862-D25D-C63371FE7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370E4-71EA-C2C1-1970-2B32CFB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363970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F54A6-DFE1-B2E9-25CE-7D1ED1C0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91C02-37EA-50DA-53EC-D0FB93EC8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44C317-E29B-843E-2399-1502E5B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9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516CB-E4E0-423A-CA5B-DEAA0E3D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93E534-E7AE-43AA-1F49-846B4BFF5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6E3516-5D38-C0E9-6A13-05216340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46557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Anfälligkeit gegenüber Bewegung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D3E0E-21CE-5EBC-57F1-6C01983C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A69E4-ED49-50FF-AD02-E37F3726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619487D-DF55-6464-A258-62EAA9E2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0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24011-2D47-202C-99D7-4502C279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433AD-3870-A15D-4C87-5044F01FD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86FDA-3909-11D3-A732-D243353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1024382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Sensitivität gegenüber verschiedenen Kontrasten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2E6B5-E13A-5927-7FA2-DF70B0586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56885-B68D-3251-C513-04EBAAD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F755241-FD05-3BF9-AA6E-0D54794B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14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DAE1F-78CC-A6AD-CD09-C9CBA43E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610AF2-C893-0DA0-2217-FEEF1F9A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A8CC5-39B8-D717-2316-9A993A9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Schattenerkennung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1107F-34C8-DE83-1B76-890063CB1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335A9-E382-FB83-B341-C98FC4C0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8CAE13-40F3-93A2-078D-9527410B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61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B0B8-8D86-F5BE-1171-F81F0E65D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97251D-559A-94FD-0C75-A0563D32E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E2789-4E05-8890-B19E-8C91F1E58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203C78-ABEE-C8A3-FF04-7B24DE0E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Nachverarbeitung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A6B0C-128F-74CC-6B06-F352302B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E60B145-DAF4-85A6-64AC-2ADD51B6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21D7C-3920-8BE6-7324-B41DDC6B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38C3-6B2C-B6B1-7F47-E40D7DC7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Datenmaterial</a:t>
            </a:r>
          </a:p>
          <a:p>
            <a:r>
              <a:rPr lang="de-DE" sz="1800" dirty="0"/>
              <a:t>Anforderungen</a:t>
            </a:r>
          </a:p>
          <a:p>
            <a:r>
              <a:rPr lang="de-DE" sz="1800" dirty="0"/>
              <a:t>Annahmen</a:t>
            </a:r>
          </a:p>
          <a:p>
            <a:r>
              <a:rPr lang="de-DE" sz="1800" dirty="0"/>
              <a:t>Parametrisierung</a:t>
            </a:r>
          </a:p>
          <a:p>
            <a:r>
              <a:rPr lang="de-DE" sz="1800" dirty="0"/>
              <a:t>Bewertung der Ergebnisse</a:t>
            </a:r>
          </a:p>
          <a:p>
            <a:r>
              <a:rPr lang="de-DE" sz="1800" dirty="0"/>
              <a:t>Nachverarbeitung</a:t>
            </a:r>
          </a:p>
          <a:p>
            <a:endParaRPr lang="de-DE" sz="1800" dirty="0"/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B119CA5-05FB-6606-C694-3FEE76D7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2AAD2-02B2-2176-88C7-57EA8777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C5D12-CED4-3D8F-3D45-438F1418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1BDD6-90C6-3F3A-65BE-E4623713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4C588-2952-832D-A21C-776F8A44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Datenmaterial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D2CFB-B071-7ACD-EE73-901832C2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22E8CED-E301-B9C0-3C7E-58D7DA3B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1D6E-442C-801B-6837-3C03F09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0F389-CE4E-03E9-B377-86DEFE02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7FF8CF-ECC9-3664-2DAE-81E333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Datenmaterial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6D5E-D42A-4EE6-31B8-4C2F42D1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34528-DECA-B0B8-65FE-1A3617A5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2A2A7-4637-B51C-53A8-2CBE315B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8686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kontrastreiche Kleidung mit weißem Hintergrund</a:t>
            </a:r>
          </a:p>
          <a:p>
            <a:r>
              <a:rPr lang="de-DE" sz="1800" dirty="0"/>
              <a:t>Weiße/helle Kleidung mit weißem Hintergrund</a:t>
            </a:r>
          </a:p>
          <a:p>
            <a:r>
              <a:rPr lang="de-DE" sz="1800" dirty="0"/>
              <a:t>Langsame/schnelle Bewegungen</a:t>
            </a:r>
          </a:p>
          <a:p>
            <a:r>
              <a:rPr lang="de-DE" sz="1800" dirty="0"/>
              <a:t>Bewegte Objekte</a:t>
            </a:r>
          </a:p>
          <a:p>
            <a:r>
              <a:rPr lang="de-DE" sz="1800" dirty="0"/>
              <a:t>Helle/ dunkle Umgebung</a:t>
            </a:r>
          </a:p>
          <a:p>
            <a:r>
              <a:rPr lang="de-DE" sz="1800" dirty="0"/>
              <a:t>Schnelle Lichtveränderungen</a:t>
            </a:r>
          </a:p>
          <a:p>
            <a:r>
              <a:rPr lang="de-DE" sz="1800" dirty="0"/>
              <a:t>Spiegelnder Hintergrund (Reflektion von Menschen)</a:t>
            </a:r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92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24A1-BD43-495B-5AE5-0FD3127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63D4A-31FF-064B-D2F7-3011D98C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63BDF-7A94-73EA-1B3F-C40CB0DD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4BBF4-1E54-A008-29B8-D1067EFE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50ABC-E4D2-2DED-0E85-62648A40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9BF6DBE-5A01-16DD-51E4-65FDA9496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1D47-4556-2702-5FBD-ACAA1D39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075372-8C95-E044-ED3B-6A3B15E7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920BFE-A2BC-9212-D409-ECCB5A5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Anforderungen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25A33-E7B5-05FD-F6C3-669CCFF0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9894-3DF1-E48C-9763-D542C33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1598E-C264-4210-D955-1CB8F25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9448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Effiziente Leistung</a:t>
            </a:r>
          </a:p>
          <a:p>
            <a:r>
              <a:rPr lang="de-DE" sz="1800" dirty="0"/>
              <a:t>Vordergrundobjekte klar erkennbar</a:t>
            </a:r>
          </a:p>
          <a:p>
            <a:r>
              <a:rPr lang="de-DE" sz="1800" dirty="0"/>
              <a:t>Rauscharm </a:t>
            </a:r>
          </a:p>
          <a:p>
            <a:r>
              <a:rPr lang="de-DE" sz="1800" dirty="0"/>
              <a:t>Anfälligkeit gegenüber Bewegung</a:t>
            </a:r>
          </a:p>
          <a:p>
            <a:r>
              <a:rPr lang="de-DE" sz="1800" dirty="0"/>
              <a:t>Sensitivität gegenüber verschiedenen Kontrasten</a:t>
            </a:r>
          </a:p>
          <a:p>
            <a:r>
              <a:rPr lang="de-DE" sz="1800" dirty="0"/>
              <a:t>Erkennen/Ignorieren von Schatten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1398D959-5E3B-030F-31E3-DCFEECE3C386}"/>
              </a:ext>
            </a:extLst>
          </p:cNvPr>
          <p:cNvSpPr/>
          <p:nvPr/>
        </p:nvSpPr>
        <p:spPr>
          <a:xfrm rot="10800000">
            <a:off x="7391400" y="2684094"/>
            <a:ext cx="484632" cy="2211755"/>
          </a:xfrm>
          <a:prstGeom prst="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308E15-C497-DD95-2C72-45B457E6BCD6}"/>
              </a:ext>
            </a:extLst>
          </p:cNvPr>
          <p:cNvSpPr txBox="1"/>
          <p:nvPr/>
        </p:nvSpPr>
        <p:spPr>
          <a:xfrm>
            <a:off x="7971282" y="3620694"/>
            <a:ext cx="309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Abnehmende Priorisierung</a:t>
            </a:r>
          </a:p>
        </p:txBody>
      </p:sp>
    </p:spTree>
    <p:extLst>
      <p:ext uri="{BB962C8B-B14F-4D97-AF65-F5344CB8AC3E}">
        <p14:creationId xmlns:p14="http://schemas.microsoft.com/office/powerpoint/2010/main" val="19872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44233-D604-0B87-B98F-B37EA844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5F6A19-9588-1FBA-B348-C66FE3B5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414D-48F1-976D-4B08-AA561651A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2A11D-8D72-2115-8A90-CC5F360F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35748-2E37-5E66-F150-4AB21A62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B0ADD21-2DC9-187D-3671-5E420BF6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5ECF-F687-5B18-54A1-8EFA556B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A9EFE5-215F-37A9-E74A-0D19D2A78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5654FB-13A1-ADE7-2901-15D80EB2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Annahmen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53A2B-CC60-D4B4-3590-BE9AF935C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41A54-5083-F8B6-BA92-6F708C392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B059D-0E83-6FE1-E8F0-84F2CF36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Stabile Kamera</a:t>
            </a:r>
          </a:p>
          <a:p>
            <a:r>
              <a:rPr lang="de-DE" sz="1800" dirty="0"/>
              <a:t>Abstand zur Kamera großenteils gleich</a:t>
            </a:r>
          </a:p>
          <a:p>
            <a:r>
              <a:rPr lang="de-DE" sz="1800" dirty="0"/>
              <a:t>Keine Bewegung = gehört zum Hintergrund</a:t>
            </a:r>
          </a:p>
          <a:p>
            <a:r>
              <a:rPr lang="de-DE" sz="1800" dirty="0"/>
              <a:t>Keine schnellen Lichtänderungen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218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58E38-EC9E-D06A-A923-28689EBE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093D54-A1B4-2969-90B0-C764EE84A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AE685-8D2F-BCC9-4754-A1EDED12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EA2DD8-6B80-3E67-CED3-B1664F33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Parametrisierung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5C58D3-C7CA-5C0B-A968-C620A62D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C94BE5E-77F6-B9A2-81FD-5034ABF9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Computer Vision Background Subtraction</vt:lpstr>
      <vt:lpstr>Inhalt</vt:lpstr>
      <vt:lpstr> Datenmaterial</vt:lpstr>
      <vt:lpstr>Datenmaterial</vt:lpstr>
      <vt:lpstr> Anforderungen</vt:lpstr>
      <vt:lpstr>Anforderungen</vt:lpstr>
      <vt:lpstr> Annahmen</vt:lpstr>
      <vt:lpstr>Annahmen</vt:lpstr>
      <vt:lpstr> Parametrisierung</vt:lpstr>
      <vt:lpstr>Parametrisierung</vt:lpstr>
      <vt:lpstr> Bewertung der Ergebnisse</vt:lpstr>
      <vt:lpstr>Performance</vt:lpstr>
      <vt:lpstr>Rauschfreiheit</vt:lpstr>
      <vt:lpstr>Erkennung</vt:lpstr>
      <vt:lpstr>Anfälligkeit gegenüber Bewegung</vt:lpstr>
      <vt:lpstr>Sensitivität gegenüber verschiedenen Kontrasten</vt:lpstr>
      <vt:lpstr>Schattenerkennung</vt:lpstr>
      <vt:lpstr> Nachverarbeitung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53</cp:revision>
  <dcterms:created xsi:type="dcterms:W3CDTF">2024-11-08T13:11:03Z</dcterms:created>
  <dcterms:modified xsi:type="dcterms:W3CDTF">2024-11-11T18:04:54Z</dcterms:modified>
</cp:coreProperties>
</file>