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4" r:id="rId7"/>
    <p:sldId id="261" r:id="rId8"/>
    <p:sldId id="269" r:id="rId9"/>
    <p:sldId id="262" r:id="rId10"/>
    <p:sldId id="270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Min FPS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200</c:v>
                </c:pt>
                <c:pt idx="1">
                  <c:v>126</c:v>
                </c:pt>
                <c:pt idx="2">
                  <c:v>81</c:v>
                </c:pt>
                <c:pt idx="3">
                  <c:v>368</c:v>
                </c:pt>
                <c:pt idx="4">
                  <c:v>49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6-4E39-98E8-3C4154745F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Tabelle1!$C$2:$C$9</c:f>
            </c:numRef>
          </c:val>
          <c:extLst>
            <c:ext xmlns:c16="http://schemas.microsoft.com/office/drawing/2014/chart" uri="{C3380CC4-5D6E-409C-BE32-E72D297353CC}">
              <c16:uniqueId val="{00000001-9B36-4E39-98E8-3C4154745F3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Tabelle1!$D$2:$D$9</c:f>
            </c:numRef>
          </c:val>
          <c:extLst>
            <c:ext xmlns:c16="http://schemas.microsoft.com/office/drawing/2014/chart" uri="{C3380CC4-5D6E-409C-BE32-E72D297353CC}">
              <c16:uniqueId val="{00000002-9B36-4E39-98E8-3C4154745F3C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Max FPS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315</c:v>
                </c:pt>
                <c:pt idx="1">
                  <c:v>322</c:v>
                </c:pt>
                <c:pt idx="2">
                  <c:v>116</c:v>
                </c:pt>
                <c:pt idx="3">
                  <c:v>513</c:v>
                </c:pt>
                <c:pt idx="4">
                  <c:v>60</c:v>
                </c:pt>
                <c:pt idx="5">
                  <c:v>12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6-4E39-98E8-3C4154745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191024"/>
        <c:axId val="1228197744"/>
      </c:barChart>
      <c:catAx>
        <c:axId val="12281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7744"/>
        <c:crosses val="autoZero"/>
        <c:auto val="1"/>
        <c:lblAlgn val="ctr"/>
        <c:lblOffset val="100"/>
        <c:noMultiLvlLbl val="0"/>
      </c:catAx>
      <c:valAx>
        <c:axId val="12281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4F32-EDFB-2833-ECB8-8A1F30C3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D6717-174C-3AFC-A6B0-81646041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45BD-0916-D231-EFBE-4D32480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5E0B8-C77E-B17A-4A22-5E010041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9DD81-3C39-B3B0-DCF0-DE2A319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B987-3391-CDBA-0349-37FF008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C2CD70-99C9-0699-716B-8A4B6A13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589AD-FF52-2BBB-FAF8-BBFB56A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E752F-E89D-18C0-A58D-005966D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3615D-E263-BC5C-FD7C-CE50EBA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01BF61-3220-2B59-06F8-483C6441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5B98-40B7-8978-11F5-D1BD1E3B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3F99A-44F7-B9C1-C585-7E4C132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3289A-0D14-4B1C-1338-F35BDCB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C2C01-7DB9-97E3-0AAF-F83A8450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74A-27AB-FFE8-FE28-57D13D5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CECEE-E034-0E43-121E-8DEC50E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CA99-6D1D-33E5-3FEA-07FE675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82F45-1689-B998-F62F-B67F733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435CC-0E6F-46DA-6C3B-4C22EDC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535E-90D5-730A-F715-10A9FDB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07DF6-E244-A3F7-2FBE-A9BC121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80132-F2B2-2185-9B9B-A40E693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AC5E8-4FA1-F648-F5CB-93F354D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183FD-39B6-189D-BD77-05E3F80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5CBB2-A5DD-C4F4-73B0-742D68D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36D73-A4F9-4988-2229-ACAF4F5F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6F753-C97F-A803-534A-EF6B051E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AA10F-CA0B-9C66-1708-B3BE9C2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8C268-BD0A-F8D5-D6CC-615E17B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FC5E4-215B-2524-02AB-B33ADC1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908E-0C39-C602-3DD3-FFCF8EF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8D292-3CF8-F3D1-92AC-923662B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92C8E-6F54-81B3-3AF5-B4B5584D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0DC91-495B-E729-EBCA-FABAE238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0BBF77-B20F-96D0-6A6B-0A47AC76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2F8-EE77-E89E-52FD-CEF4D42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0F044-75C1-2455-C3CD-46DCAB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7087F-11C5-342B-631B-5B57516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4067E-06C3-CDAD-8019-48A209D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4B9B5-F414-B749-16A7-4C2FE15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A786B-4CBA-81C3-CB73-147DB55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16A4-40AD-56E1-4DC6-07B1290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0D3F-7B6F-B9CA-728A-98382D1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4A7D2-AC2A-5158-A36D-52AA14A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86EE5-15AE-D531-69AE-0A9F989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8F8-9DA7-E39A-B19C-FE86D4A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07AE8-5291-679B-2449-BAEF85FE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AFED-760E-9507-1188-B8E58F4A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C198-D593-3BC2-604F-F625F27B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B704-DC3E-3DEE-EA53-6E8F571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97F97-D7EC-6757-6B96-5E57BB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3C22-4373-931A-E028-CC82698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3A84F-044D-9773-DDBE-61ECD218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A3CEA-A495-303C-5707-AF7D9F8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8E32B-EF85-E30E-1E03-5D5AC7C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A89E-F85D-9228-4430-7A910C9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46F60-774E-B7E1-2B25-9C7F30E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6BD6-047F-16BB-9022-D1989B9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F7153-4C9C-8FF0-3622-297D5E1B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3634-3BCD-C00C-F49F-6B8CBA9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CF67-C4D4-4073-9E88-4C8232DDB3C3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0B2E-3C04-9D65-8CD3-8AD1E11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59014-B14F-6CB1-849B-642B029E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4E0B8F-921A-548C-90AA-89E22373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de-DE" sz="3200" dirty="0"/>
              <a:t>Computer Vision</a:t>
            </a:r>
            <a:br>
              <a:rPr lang="de-DE" sz="3200" dirty="0"/>
            </a:br>
            <a:r>
              <a:rPr lang="de-DE" sz="3200" dirty="0"/>
              <a:t>Background </a:t>
            </a:r>
            <a:r>
              <a:rPr lang="de-DE" sz="3200" dirty="0" err="1"/>
              <a:t>Subtraction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D56-7B49-9495-B57B-10ECF97F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de-DE" sz="1400">
                <a:solidFill>
                  <a:srgbClr val="595959"/>
                </a:solidFill>
              </a:rPr>
              <a:t>Von Timo Schrage und Oliver Elias Adler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461E40E-47E9-B8C3-0A0E-3FD737F0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B80D0-E442-81AE-4F21-3C8BC7EB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6C3D53-BA0C-1A67-BB31-0478C940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6E8EF-5DBA-8EAA-18C5-9A666D9D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642C8-3556-EF7E-8EB3-85CA924D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E63CE-2895-D50E-9D21-310E6C462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5">
            <a:extLst>
              <a:ext uri="{FF2B5EF4-FFF2-40B4-BE49-F238E27FC236}">
                <a16:creationId xmlns:a16="http://schemas.microsoft.com/office/drawing/2014/main" id="{DAC58118-636D-F1FA-CB87-55D8C3AC6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620823"/>
              </p:ext>
            </p:extLst>
          </p:nvPr>
        </p:nvGraphicFramePr>
        <p:xfrm>
          <a:off x="411163" y="2684463"/>
          <a:ext cx="5081587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6E544A6-3F1A-CF06-3447-01D20EC5D8B2}"/>
              </a:ext>
            </a:extLst>
          </p:cNvPr>
          <p:cNvSpPr txBox="1"/>
          <p:nvPr/>
        </p:nvSpPr>
        <p:spPr>
          <a:xfrm>
            <a:off x="6539948" y="2684463"/>
            <a:ext cx="438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Durchschnittlich 2-3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TODO: Parameter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TODO: Diagramm anpassen/überarbeiten</a:t>
            </a:r>
            <a:br>
              <a:rPr lang="de-DE" dirty="0"/>
            </a:br>
            <a:r>
              <a:rPr lang="de-DE" dirty="0"/>
              <a:t>TODO: FPS auf 60 drosseln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74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C2677-306B-9F87-30D7-4045B948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85D859-F71A-69BF-B75E-98A6E769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1CA8FC-801F-E2BE-C05B-E44C334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Rauschfreiheit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09708-A401-B222-FC30-D777D92F4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56D35-84C8-3D4D-60ED-3BCC8EF44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5612E-19D6-092D-FFBE-A59EAA3E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482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21D7C-3920-8BE6-7324-B41DDC6B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38C3-6B2C-B6B1-7F47-E40D7DC7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Datenmaterial</a:t>
            </a:r>
          </a:p>
          <a:p>
            <a:r>
              <a:rPr lang="de-DE" sz="1800" dirty="0"/>
              <a:t>Anforderungen</a:t>
            </a:r>
          </a:p>
          <a:p>
            <a:r>
              <a:rPr lang="de-DE" sz="1800" dirty="0"/>
              <a:t>Annahmen</a:t>
            </a:r>
          </a:p>
          <a:p>
            <a:r>
              <a:rPr lang="de-DE" sz="1800" dirty="0"/>
              <a:t>Bewertung der Ergebnisse</a:t>
            </a:r>
          </a:p>
          <a:p>
            <a:endParaRPr lang="de-DE" sz="1800" dirty="0"/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B119CA5-05FB-6606-C694-3FEE76D7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2AAD2-02B2-2176-88C7-57EA8777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C5D12-CED4-3D8F-3D45-438F1418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1BDD6-90C6-3F3A-65BE-E4623713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4C588-2952-832D-A21C-776F8A44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Datenmaterial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D2CFB-B071-7ACD-EE73-901832C2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22E8CED-E301-B9C0-3C7E-58D7DA3B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1D6E-442C-801B-6837-3C03F09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0F389-CE4E-03E9-B377-86DEFE02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7FF8CF-ECC9-3664-2DAE-81E333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Datenmaterial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6D5E-D42A-4EE6-31B8-4C2F42D1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34528-DECA-B0B8-65FE-1A3617A5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2A2A7-4637-B51C-53A8-2CBE315B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8686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kontrastreiche Kleidung mit weißem Hintergrund</a:t>
            </a:r>
          </a:p>
          <a:p>
            <a:r>
              <a:rPr lang="de-DE" sz="1800" dirty="0"/>
              <a:t>Weiße/helle Kleidung mit weißem Hintergrund</a:t>
            </a:r>
          </a:p>
          <a:p>
            <a:r>
              <a:rPr lang="de-DE" sz="1800" dirty="0"/>
              <a:t>Langsame/schnelle Bewegungen</a:t>
            </a:r>
          </a:p>
          <a:p>
            <a:r>
              <a:rPr lang="de-DE" sz="1800" dirty="0"/>
              <a:t>Bewegte Objekte</a:t>
            </a:r>
          </a:p>
          <a:p>
            <a:r>
              <a:rPr lang="de-DE" sz="1800" dirty="0"/>
              <a:t>Helle/ dunkle Umgebung</a:t>
            </a:r>
          </a:p>
          <a:p>
            <a:r>
              <a:rPr lang="de-DE" sz="1800" dirty="0"/>
              <a:t>Schnelle Lichtveränderungen</a:t>
            </a:r>
          </a:p>
          <a:p>
            <a:r>
              <a:rPr lang="de-DE" sz="1800" dirty="0"/>
              <a:t>Spiegelnder Hintergrund (Reflektion von Menschen)</a:t>
            </a:r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92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24A1-BD43-495B-5AE5-0FD3127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63D4A-31FF-064B-D2F7-3011D98C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63BDF-7A94-73EA-1B3F-C40CB0DD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4BBF4-1E54-A008-29B8-D1067EFE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50ABC-E4D2-2DED-0E85-62648A40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9BF6DBE-5A01-16DD-51E4-65FDA9496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1D47-4556-2702-5FBD-ACAA1D39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075372-8C95-E044-ED3B-6A3B15E7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920BFE-A2BC-9212-D409-ECCB5A5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Anforderungen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25A33-E7B5-05FD-F6C3-669CCFF0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9894-3DF1-E48C-9763-D542C33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1598E-C264-4210-D955-1CB8F25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Rauscharm </a:t>
            </a:r>
          </a:p>
          <a:p>
            <a:r>
              <a:rPr lang="de-DE" sz="1800" dirty="0"/>
              <a:t>Scharfe Konturen</a:t>
            </a:r>
          </a:p>
          <a:p>
            <a:r>
              <a:rPr lang="de-DE" sz="1800" dirty="0"/>
              <a:t>Flexibilität des Hintergrunds</a:t>
            </a:r>
          </a:p>
          <a:p>
            <a:r>
              <a:rPr lang="de-DE" sz="1800" dirty="0"/>
              <a:t>Effiziente Leistung</a:t>
            </a:r>
          </a:p>
          <a:p>
            <a:r>
              <a:rPr lang="de-DE" sz="1800" dirty="0"/>
              <a:t>Schattenerkennung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2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44233-D604-0B87-B98F-B37EA844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5F6A19-9588-1FBA-B348-C66FE3B5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414D-48F1-976D-4B08-AA561651A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2A11D-8D72-2115-8A90-CC5F360F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35748-2E37-5E66-F150-4AB21A62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B0ADD21-2DC9-187D-3671-5E420BF6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5ECF-F687-5B18-54A1-8EFA556B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A9EFE5-215F-37A9-E74A-0D19D2A78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5654FB-13A1-ADE7-2901-15D80EB2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Annahmen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53A2B-CC60-D4B4-3590-BE9AF935C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41A54-5083-F8B6-BA92-6F708C392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B059D-0E83-6FE1-E8F0-84F2CF36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Stabile Kamera</a:t>
            </a:r>
          </a:p>
          <a:p>
            <a:r>
              <a:rPr lang="de-DE" sz="1800" dirty="0"/>
              <a:t>Abstand zur Kamera großenteils gleich</a:t>
            </a:r>
          </a:p>
          <a:p>
            <a:r>
              <a:rPr lang="de-DE" sz="1800" dirty="0" err="1"/>
              <a:t>Vllt</a:t>
            </a:r>
            <a:r>
              <a:rPr lang="de-DE" sz="1800" dirty="0"/>
              <a:t> Keine Bewegung = gehört zum Hintergrund</a:t>
            </a:r>
          </a:p>
          <a:p>
            <a:r>
              <a:rPr lang="de-DE" sz="1800" dirty="0" err="1"/>
              <a:t>Vllt</a:t>
            </a:r>
            <a:r>
              <a:rPr lang="de-DE" sz="1800" dirty="0"/>
              <a:t> kein schnelle Lichtänderungen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218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86D71-7C01-A4AA-0401-ADF1A381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CFB64E-AA34-C60C-3998-3CCAA9F9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21CC7-3449-8DE1-FB17-87905E32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7DBF00-C1CC-D5B2-91E0-8A801A69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Bewertung der 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C99F7-9178-E517-5720-C264596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F57A6AB-AABD-2A13-53C1-B04BA15F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</vt:lpstr>
      <vt:lpstr>Computer Vision Background Subtraction</vt:lpstr>
      <vt:lpstr>Inhalt</vt:lpstr>
      <vt:lpstr> Datenmaterial</vt:lpstr>
      <vt:lpstr>Datenmaterial</vt:lpstr>
      <vt:lpstr> Anforderungen</vt:lpstr>
      <vt:lpstr>Anforderungen</vt:lpstr>
      <vt:lpstr> Annahmen</vt:lpstr>
      <vt:lpstr>Annahmen</vt:lpstr>
      <vt:lpstr> Bewertung der Ergebnisse</vt:lpstr>
      <vt:lpstr>Performance</vt:lpstr>
      <vt:lpstr>Rauschfreiheit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33</cp:revision>
  <dcterms:created xsi:type="dcterms:W3CDTF">2024-11-08T13:11:03Z</dcterms:created>
  <dcterms:modified xsi:type="dcterms:W3CDTF">2024-11-10T22:15:59Z</dcterms:modified>
</cp:coreProperties>
</file>