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59" r:id="rId6"/>
    <p:sldId id="264" r:id="rId7"/>
    <p:sldId id="261" r:id="rId8"/>
    <p:sldId id="269" r:id="rId9"/>
    <p:sldId id="272" r:id="rId10"/>
    <p:sldId id="273" r:id="rId11"/>
    <p:sldId id="262" r:id="rId12"/>
    <p:sldId id="270" r:id="rId13"/>
    <p:sldId id="275" r:id="rId14"/>
    <p:sldId id="276" r:id="rId15"/>
    <p:sldId id="277" r:id="rId16"/>
    <p:sldId id="278" r:id="rId17"/>
    <p:sldId id="279" r:id="rId18"/>
    <p:sldId id="274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Min FPS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Tabelle1!$A$2:$A$9</c:f>
              <c:strCache>
                <c:ptCount val="6"/>
                <c:pt idx="0">
                  <c:v>MOG2</c:v>
                </c:pt>
                <c:pt idx="1">
                  <c:v>KNN</c:v>
                </c:pt>
                <c:pt idx="2">
                  <c:v>CNT</c:v>
                </c:pt>
                <c:pt idx="3">
                  <c:v>GMG</c:v>
                </c:pt>
                <c:pt idx="4">
                  <c:v>GSOC</c:v>
                </c:pt>
                <c:pt idx="5">
                  <c:v>LSBP</c:v>
                </c:pt>
              </c:strCache>
            </c:str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200</c:v>
                </c:pt>
                <c:pt idx="1">
                  <c:v>126</c:v>
                </c:pt>
                <c:pt idx="2">
                  <c:v>368</c:v>
                </c:pt>
                <c:pt idx="3">
                  <c:v>49</c:v>
                </c:pt>
                <c:pt idx="4">
                  <c:v>10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36-4E39-98E8-3C4154745F3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Tabelle1!$A$2:$A$9</c:f>
              <c:strCache>
                <c:ptCount val="6"/>
                <c:pt idx="0">
                  <c:v>MOG2</c:v>
                </c:pt>
                <c:pt idx="1">
                  <c:v>KNN</c:v>
                </c:pt>
                <c:pt idx="2">
                  <c:v>CNT</c:v>
                </c:pt>
                <c:pt idx="3">
                  <c:v>GMG</c:v>
                </c:pt>
                <c:pt idx="4">
                  <c:v>GSOC</c:v>
                </c:pt>
                <c:pt idx="5">
                  <c:v>LSBP</c:v>
                </c:pt>
              </c:strCache>
            </c:strRef>
          </c:cat>
          <c:val>
            <c:numRef>
              <c:f>Tabelle1!$C$2:$C$9</c:f>
            </c:numRef>
          </c:val>
          <c:extLst>
            <c:ext xmlns:c16="http://schemas.microsoft.com/office/drawing/2014/chart" uri="{C3380CC4-5D6E-409C-BE32-E72D297353CC}">
              <c16:uniqueId val="{00000001-9B36-4E39-98E8-3C4154745F3C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Tabelle1!$A$2:$A$9</c:f>
              <c:strCache>
                <c:ptCount val="6"/>
                <c:pt idx="0">
                  <c:v>MOG2</c:v>
                </c:pt>
                <c:pt idx="1">
                  <c:v>KNN</c:v>
                </c:pt>
                <c:pt idx="2">
                  <c:v>CNT</c:v>
                </c:pt>
                <c:pt idx="3">
                  <c:v>GMG</c:v>
                </c:pt>
                <c:pt idx="4">
                  <c:v>GSOC</c:v>
                </c:pt>
                <c:pt idx="5">
                  <c:v>LSBP</c:v>
                </c:pt>
              </c:strCache>
            </c:strRef>
          </c:cat>
          <c:val>
            <c:numRef>
              <c:f>Tabelle1!$D$2:$D$9</c:f>
            </c:numRef>
          </c:val>
          <c:extLst>
            <c:ext xmlns:c16="http://schemas.microsoft.com/office/drawing/2014/chart" uri="{C3380CC4-5D6E-409C-BE32-E72D297353CC}">
              <c16:uniqueId val="{00000002-9B36-4E39-98E8-3C4154745F3C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Max FPS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cat>
            <c:strRef>
              <c:f>Tabelle1!$A$2:$A$9</c:f>
              <c:strCache>
                <c:ptCount val="6"/>
                <c:pt idx="0">
                  <c:v>MOG2</c:v>
                </c:pt>
                <c:pt idx="1">
                  <c:v>KNN</c:v>
                </c:pt>
                <c:pt idx="2">
                  <c:v>CNT</c:v>
                </c:pt>
                <c:pt idx="3">
                  <c:v>GMG</c:v>
                </c:pt>
                <c:pt idx="4">
                  <c:v>GSOC</c:v>
                </c:pt>
                <c:pt idx="5">
                  <c:v>LSBP</c:v>
                </c:pt>
              </c:strCache>
            </c:strRef>
          </c:cat>
          <c:val>
            <c:numRef>
              <c:f>Tabelle1!$E$2:$E$9</c:f>
              <c:numCache>
                <c:formatCode>General</c:formatCode>
                <c:ptCount val="8"/>
                <c:pt idx="0">
                  <c:v>315</c:v>
                </c:pt>
                <c:pt idx="1">
                  <c:v>322</c:v>
                </c:pt>
                <c:pt idx="2">
                  <c:v>513</c:v>
                </c:pt>
                <c:pt idx="3">
                  <c:v>60</c:v>
                </c:pt>
                <c:pt idx="4">
                  <c:v>12</c:v>
                </c:pt>
                <c:pt idx="5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B36-4E39-98E8-3C4154745F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8191024"/>
        <c:axId val="1228197744"/>
      </c:barChart>
      <c:catAx>
        <c:axId val="122819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28197744"/>
        <c:crosses val="autoZero"/>
        <c:auto val="1"/>
        <c:lblAlgn val="ctr"/>
        <c:lblOffset val="100"/>
        <c:noMultiLvlLbl val="0"/>
      </c:catAx>
      <c:valAx>
        <c:axId val="1228197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28191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F4F32-EDFB-2833-ECB8-8A1F30C30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DDD6717-174C-3AFC-A6B0-816460411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B845BD-0916-D231-EFBE-4D32480C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95E0B8-C77E-B17A-4A22-5E010041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E9DD81-3C39-B3B0-DCF0-DE2A3197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00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7B987-3391-CDBA-0349-37FF0086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C2CD70-99C9-0699-716B-8A4B6A135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A589AD-FF52-2BBB-FAF8-BBFB56A6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CE752F-E89D-18C0-A58D-005966D1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93615D-E263-BC5C-FD7C-CE50EBA6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6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C01BF61-3220-2B59-06F8-483C6441B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BA5B98-40B7-8978-11F5-D1BD1E3BF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73F99A-44F7-B9C1-C585-7E4C13218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63289A-0D14-4B1C-1338-F35BDCB9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0C2C01-7DB9-97E3-0AAF-F83A8450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90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4CF74A-27AB-FFE8-FE28-57D13D5D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1CECEE-E034-0E43-121E-8DEC50E9F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F5CA99-6D1D-33E5-3FEA-07FE675E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82F45-1689-B998-F62F-B67F7337B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F435CC-0E6F-46DA-6C3B-4C22EDCBB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78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C535E-90D5-730A-F715-10A9FDB22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307DF6-E244-A3F7-2FBE-A9BC12173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380132-F2B2-2185-9B9B-A40E69363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8AC5E8-4FA1-F648-F5CB-93F354D3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0183FD-39B6-189D-BD77-05E3F80E7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591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5CBB2-A5DD-C4F4-73B0-742D68DB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536D73-A4F9-4988-2229-ACAF4F5FB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D6F753-C97F-A803-534A-EF6B051E9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4AA10F-CA0B-9C66-1708-B3BE9C29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18C268-BD0A-F8D5-D6CC-615E17B4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BFC5E4-215B-2524-02AB-B33ADC1CB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71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DA908E-0C39-C602-3DD3-FFCF8EF12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E8D292-3CF8-F3D1-92AC-923662B5C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892C8E-6F54-81B3-3AF5-B4B5584D2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140DC91-495B-E729-EBCA-FABAE238D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90BBF77-B20F-96D0-6A6B-0A47AC763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60572F8-EE77-E89E-52FD-CEF4D42D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70F044-75C1-2455-C3CD-46DCABAA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57087F-11C5-342B-631B-5B575162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27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4067E-06C3-CDAD-8019-48A209D0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64B9B5-F414-B749-16A7-4C2FE15CA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C2A786B-4CBA-81C3-CB73-147DB5580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5F16A4-40AD-56E1-4DC6-07B1290A9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22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550D3F-7B6F-B9CA-728A-98382D1B8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64A7D2-AC2A-5158-A36D-52AA14A0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386EE5-15AE-D531-69AE-0A9F9893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26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9488F8-9DA7-E39A-B19C-FE86D4A2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307AE8-5291-679B-2449-BAEF85FE3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89AFED-760E-9507-1188-B8E58F4AB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EFC198-D593-3BC2-604F-F625F27B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3AB704-DC3E-3DEE-EA53-6E8F5713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B97F97-D7EC-6757-6B96-5E57BBEB9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89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53C22-4373-931A-E028-CC82698E8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6F3A84F-044D-9773-DDBE-61ECD2185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6A3CEA-A495-303C-5707-AF7D9F852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18E32B-EF85-E30E-1E03-5D5AC7C92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4DA89E-F85D-9228-4430-7A910C92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646F60-774E-B7E1-2B25-9C7F30EF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58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BC86BD6-047F-16BB-9022-D1989B980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5F7153-4C9C-8FF0-3622-297D5E1BD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973634-3BCD-C00C-F49F-6B8CBA9E5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F3CF67-C4D4-4073-9E88-4C8232DDB3C3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6E0B2E-3C04-9D65-8CD3-8AD1E1194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D59014-B14F-6CB1-849B-642B029E2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34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4E0B8F-921A-548C-90AA-89E223735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608" y="1380564"/>
            <a:ext cx="4561369" cy="2346229"/>
          </a:xfrm>
        </p:spPr>
        <p:txBody>
          <a:bodyPr anchor="b">
            <a:normAutofit/>
          </a:bodyPr>
          <a:lstStyle/>
          <a:p>
            <a:r>
              <a:rPr lang="de-DE" sz="3200" dirty="0"/>
              <a:t>Computer Vision</a:t>
            </a:r>
            <a:br>
              <a:rPr lang="de-DE" sz="3200" dirty="0"/>
            </a:br>
            <a:r>
              <a:rPr lang="de-DE" sz="3200" dirty="0"/>
              <a:t>Background </a:t>
            </a:r>
            <a:r>
              <a:rPr lang="de-DE" sz="3200" dirty="0" err="1"/>
              <a:t>Subtraction</a:t>
            </a:r>
            <a:endParaRPr lang="de-DE" sz="32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D3EED56-7B49-9495-B57B-10ECF97F6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608" y="4061345"/>
            <a:ext cx="4561369" cy="1416090"/>
          </a:xfrm>
        </p:spPr>
        <p:txBody>
          <a:bodyPr anchor="t">
            <a:normAutofit/>
          </a:bodyPr>
          <a:lstStyle/>
          <a:p>
            <a:r>
              <a:rPr lang="de-DE" sz="1400">
                <a:solidFill>
                  <a:srgbClr val="595959"/>
                </a:solidFill>
              </a:rPr>
              <a:t>Von Timo Schrage und Oliver Elias Adler</a:t>
            </a:r>
          </a:p>
        </p:txBody>
      </p:sp>
      <p:pic>
        <p:nvPicPr>
          <p:cNvPr id="5" name="Grafik 4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2461E40E-47E9-B8C3-0A0E-3FD737F07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023" y="3106181"/>
            <a:ext cx="3027369" cy="62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17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F0A11C-C0C4-09B6-C8DD-AD400CE86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77B070-9351-F706-63B9-3EB00E03B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55C315-F24F-E293-2451-9D14D9BD7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de-DE" sz="3600" dirty="0"/>
              <a:t>Parametrisierung</a:t>
            </a:r>
            <a:endParaRPr lang="de-DE" sz="3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070B2E-706D-2C25-C296-2E200CD90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ADAD13-B707-27B3-22E3-B92EC4356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33E2D3C-617D-E0C3-35EB-A10F2CB9D0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9472956"/>
              </p:ext>
            </p:extLst>
          </p:nvPr>
        </p:nvGraphicFramePr>
        <p:xfrm>
          <a:off x="419100" y="2393689"/>
          <a:ext cx="10883900" cy="420615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76800">
                  <a:extLst>
                    <a:ext uri="{9D8B030D-6E8A-4147-A177-3AD203B41FA5}">
                      <a16:colId xmlns:a16="http://schemas.microsoft.com/office/drawing/2014/main" val="2880296848"/>
                    </a:ext>
                  </a:extLst>
                </a:gridCol>
                <a:gridCol w="6007100">
                  <a:extLst>
                    <a:ext uri="{9D8B030D-6E8A-4147-A177-3AD203B41FA5}">
                      <a16:colId xmlns:a16="http://schemas.microsoft.com/office/drawing/2014/main" val="2452408960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r>
                        <a:rPr lang="de-DE" sz="1400" dirty="0"/>
                        <a:t>Methode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306062"/>
                  </a:ext>
                </a:extLst>
              </a:tr>
              <a:tr h="461825">
                <a:tc>
                  <a:txBody>
                    <a:bodyPr/>
                    <a:lstStyle/>
                    <a:p>
                      <a:r>
                        <a:rPr lang="de-DE" sz="1400" dirty="0"/>
                        <a:t>MOG2 (</a:t>
                      </a:r>
                      <a:r>
                        <a:rPr lang="de-DE" sz="1400" dirty="0" err="1"/>
                        <a:t>Mixture</a:t>
                      </a:r>
                      <a:r>
                        <a:rPr lang="de-DE" sz="1400" dirty="0"/>
                        <a:t> of </a:t>
                      </a:r>
                      <a:r>
                        <a:rPr lang="de-DE" sz="1400" dirty="0" err="1"/>
                        <a:t>Gaussians</a:t>
                      </a:r>
                      <a:r>
                        <a:rPr lang="de-DE" sz="1400" dirty="0"/>
                        <a:t>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history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de-DE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170</a:t>
                      </a:r>
                      <a:r>
                        <a:rPr lang="de-DE" sz="1400" dirty="0"/>
                        <a:t>, </a:t>
                      </a:r>
                      <a:r>
                        <a:rPr lang="de-DE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varThreshold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de-DE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detectShadows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de-DE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de-DE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761896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r>
                        <a:rPr lang="de-DE" sz="1400" dirty="0"/>
                        <a:t>MOG 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(</a:t>
                      </a:r>
                      <a:r>
                        <a:rPr lang="de-DE" sz="1400" dirty="0" err="1"/>
                        <a:t>Mixture</a:t>
                      </a:r>
                      <a:r>
                        <a:rPr lang="de-DE" sz="1400" dirty="0"/>
                        <a:t> of </a:t>
                      </a:r>
                      <a:r>
                        <a:rPr lang="de-DE" sz="1400" dirty="0" err="1"/>
                        <a:t>Gaussians</a:t>
                      </a:r>
                      <a:r>
                        <a:rPr lang="de-DE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history=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170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nmixtures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backgroundRatio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noiseSigma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695107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r>
                        <a:rPr lang="de-DE" sz="1400" dirty="0"/>
                        <a:t>KNN 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(K-</a:t>
                      </a:r>
                      <a:r>
                        <a:rPr lang="de-DE" sz="1400" dirty="0" err="1"/>
                        <a:t>Nearest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Neighbors</a:t>
                      </a:r>
                      <a:r>
                        <a:rPr lang="de-DE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history=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dist2Threshold=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detectShadows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de-DE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94857"/>
                  </a:ext>
                </a:extLst>
              </a:tr>
              <a:tr h="440690">
                <a:tc>
                  <a:txBody>
                    <a:bodyPr/>
                    <a:lstStyle/>
                    <a:p>
                      <a:r>
                        <a:rPr lang="de-DE" sz="1400" dirty="0"/>
                        <a:t>CNT 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(</a:t>
                      </a:r>
                      <a:r>
                        <a:rPr lang="de-DE" sz="1400" dirty="0" err="1"/>
                        <a:t>Continuous</a:t>
                      </a:r>
                      <a:r>
                        <a:rPr lang="de-DE" sz="1400" dirty="0"/>
                        <a:t> Background </a:t>
                      </a:r>
                      <a:r>
                        <a:rPr lang="de-DE" sz="1400" dirty="0" err="1"/>
                        <a:t>Subtraction</a:t>
                      </a:r>
                      <a:r>
                        <a:rPr lang="de-DE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minPixelStability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de-DE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maxPixelStability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de-DE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isParallel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de-DE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297743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de-DE" sz="1400" dirty="0"/>
                        <a:t>GMG 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(</a:t>
                      </a:r>
                      <a:r>
                        <a:rPr lang="en-US" sz="1400" dirty="0"/>
                        <a:t>Gaussian Mixture-based Background/Foreground Segmentation</a:t>
                      </a:r>
                      <a:r>
                        <a:rPr lang="de-DE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initializationFrames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de-DE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decisionThreshold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de-DE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16208"/>
                  </a:ext>
                </a:extLst>
              </a:tr>
              <a:tr h="1330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GSOC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de-DE" sz="1400" dirty="0"/>
                        <a:t>Gradient Segmentation </a:t>
                      </a:r>
                      <a:r>
                        <a:rPr lang="de-DE" sz="1400" dirty="0" err="1"/>
                        <a:t>for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Object</a:t>
                      </a:r>
                      <a:r>
                        <a:rPr lang="de-DE" sz="1400" dirty="0"/>
                        <a:t> Classification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mc=</a:t>
                      </a:r>
                      <a:r>
                        <a:rPr lang="de-DE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nSamples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de-DE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replaceRate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de-DE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086022"/>
                  </a:ext>
                </a:extLst>
              </a:tr>
              <a:tr h="595283">
                <a:tc>
                  <a:txBody>
                    <a:bodyPr/>
                    <a:lstStyle/>
                    <a:p>
                      <a:r>
                        <a:rPr lang="de-DE" sz="1400" dirty="0"/>
                        <a:t>LSBP 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(</a:t>
                      </a:r>
                      <a:r>
                        <a:rPr lang="de-DE" sz="1400" dirty="0" err="1"/>
                        <a:t>Local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Sensitivity-based</a:t>
                      </a:r>
                      <a:r>
                        <a:rPr lang="de-DE" sz="1400" dirty="0"/>
                        <a:t> Background </a:t>
                      </a:r>
                      <a:r>
                        <a:rPr lang="de-DE" sz="1400" dirty="0" err="1"/>
                        <a:t>Subtraction</a:t>
                      </a:r>
                      <a:r>
                        <a:rPr lang="de-DE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mc=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Tlower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Tupper=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53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619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386D71-7C01-A4AA-0401-ADF1A381B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9CFB64E-AA34-C60C-3998-3CCAA9F9B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21CC7-3449-8DE1-FB17-87905E32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97DBF00-C1CC-D5B2-91E0-8A801A692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608" y="1380564"/>
            <a:ext cx="4661492" cy="2346229"/>
          </a:xfrm>
        </p:spPr>
        <p:txBody>
          <a:bodyPr anchor="b">
            <a:normAutofit/>
          </a:bodyPr>
          <a:lstStyle/>
          <a:p>
            <a:br>
              <a:rPr lang="de-DE" sz="3200" dirty="0"/>
            </a:br>
            <a:r>
              <a:rPr lang="de-DE" sz="3200" dirty="0"/>
              <a:t>Bewertung der Ergebnisse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3C99F7-9178-E517-5720-C264596F9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608" y="4061345"/>
            <a:ext cx="4561369" cy="1416090"/>
          </a:xfrm>
        </p:spPr>
        <p:txBody>
          <a:bodyPr anchor="t">
            <a:normAutofit/>
          </a:bodyPr>
          <a:lstStyle/>
          <a:p>
            <a:endParaRPr lang="de-DE" sz="1400" dirty="0">
              <a:solidFill>
                <a:srgbClr val="595959"/>
              </a:solidFill>
            </a:endParaRPr>
          </a:p>
        </p:txBody>
      </p:sp>
      <p:pic>
        <p:nvPicPr>
          <p:cNvPr id="4" name="Grafik 3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5F57A6AB-AABD-2A13-53C1-B04BA15FB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023" y="3106181"/>
            <a:ext cx="3027369" cy="62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8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2B80D0-E442-81AE-4F21-3C8BC7EB3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6C3D53-BA0C-1A67-BB31-0478C9403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26E8EF-5DBA-8EAA-18C5-9A666D9DC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de-DE" sz="3400" dirty="0"/>
              <a:t>Performance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D642C8-3556-EF7E-8EB3-85CA924D9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9E63CE-2895-D50E-9D21-310E6C462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Inhaltsplatzhalter 5">
            <a:extLst>
              <a:ext uri="{FF2B5EF4-FFF2-40B4-BE49-F238E27FC236}">
                <a16:creationId xmlns:a16="http://schemas.microsoft.com/office/drawing/2014/main" id="{DAC58118-636D-F1FA-CB87-55D8C3AC6A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163713"/>
              </p:ext>
            </p:extLst>
          </p:nvPr>
        </p:nvGraphicFramePr>
        <p:xfrm>
          <a:off x="411163" y="2684463"/>
          <a:ext cx="5081587" cy="349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8747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6B8DFF-6BB9-6C0A-9B08-1CFB8D394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8C37DB7-1418-E0E2-C0EF-DDEDA5F39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D63F53-05DF-9AF9-ED9A-6ED939118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de-DE" sz="3400" dirty="0"/>
              <a:t>Rauschfreiheit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B90ED9-CA2B-2094-E6F1-CB67F8B51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8D609C-6EBE-85C8-0B6C-E11113799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4C731FF-70A5-3104-7CB1-B3055D66F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506662"/>
            <a:ext cx="10515600" cy="43513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5609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2016F5-3E88-A50C-55C0-551BF1E36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F3AE2BD-505C-A862-D25D-C63371FE7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B370E4-71EA-C2C1-1970-2B32CFBEC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6363970" cy="1087819"/>
          </a:xfrm>
        </p:spPr>
        <p:txBody>
          <a:bodyPr anchor="b">
            <a:normAutofit/>
          </a:bodyPr>
          <a:lstStyle/>
          <a:p>
            <a:r>
              <a:rPr lang="de-DE" sz="3400" dirty="0"/>
              <a:t>Erkennung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5F54A6-DFE1-B2E9-25CE-7D1ED1C05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C91C02-37EA-50DA-53EC-D0FB93EC8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144C317-E29B-843E-2399-1502E5B1B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506662"/>
            <a:ext cx="10515600" cy="43513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0991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F516CB-E4E0-423A-CA5B-DEAA0E3DF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93E534-E7AE-43AA-1F49-846B4BFF5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6E3516-5D38-C0E9-6A13-052163401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6465570" cy="1087819"/>
          </a:xfrm>
        </p:spPr>
        <p:txBody>
          <a:bodyPr anchor="b">
            <a:normAutofit/>
          </a:bodyPr>
          <a:lstStyle/>
          <a:p>
            <a:r>
              <a:rPr lang="de-DE" sz="3600" dirty="0"/>
              <a:t>Anfälligkeit gegenüber Bewegung</a:t>
            </a:r>
            <a:endParaRPr lang="de-DE" sz="3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CD3E0E-21CE-5EBC-57F1-6C01983C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8A69E4-ED49-50FF-AD02-E37F37262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619487D-DF55-6464-A258-62EAA9E26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506662"/>
            <a:ext cx="10515600" cy="43513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7082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724011-2D47-202C-99D7-4502C279C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7433AD-3870-A15D-4C87-5044F01FD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086FDA-3909-11D3-A732-D243353A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10243820" cy="1087819"/>
          </a:xfrm>
        </p:spPr>
        <p:txBody>
          <a:bodyPr anchor="b">
            <a:normAutofit/>
          </a:bodyPr>
          <a:lstStyle/>
          <a:p>
            <a:r>
              <a:rPr lang="de-DE" sz="3600" dirty="0"/>
              <a:t>Sensitivität gegenüber verschiedenen Kontrasten</a:t>
            </a:r>
            <a:endParaRPr lang="de-DE" sz="3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2E6B5-E13A-5927-7FA2-DF70B05862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856885-B68D-3251-C513-04EBAADA7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F755241-FD05-3BF9-AA6E-0D54794B8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506662"/>
            <a:ext cx="10515600" cy="43513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0148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CDAE1F-78CC-A6AD-CD09-C9CBA43E7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610AF2-C893-0DA0-2217-FEEF1F9A3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4A8CC5-39B8-D717-2316-9A993A91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de-DE" sz="3400" dirty="0"/>
              <a:t>Schattenerkennung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61107F-34C8-DE83-1B76-890063CB1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B335A9-E382-FB83-B341-C98FC4C08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28CAE13-40F3-93A2-078D-9527410B7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506662"/>
            <a:ext cx="10515600" cy="43513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8619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C7B0B8-8D86-F5BE-1171-F81F0E65D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897251D-559A-94FD-0C75-A0563D32E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5E2789-4E05-8890-B19E-8C91F1E58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3203C78-ABEE-C8A3-FF04-7B24DE0E3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608" y="1380564"/>
            <a:ext cx="4661492" cy="2346229"/>
          </a:xfrm>
        </p:spPr>
        <p:txBody>
          <a:bodyPr anchor="b">
            <a:normAutofit/>
          </a:bodyPr>
          <a:lstStyle/>
          <a:p>
            <a:br>
              <a:rPr lang="de-DE" sz="3200" dirty="0"/>
            </a:br>
            <a:r>
              <a:rPr lang="de-DE" sz="3200" dirty="0"/>
              <a:t>Nachverarbeitung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49A6B0C-128F-74CC-6B06-F352302B4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608" y="4061345"/>
            <a:ext cx="4561369" cy="1416090"/>
          </a:xfrm>
        </p:spPr>
        <p:txBody>
          <a:bodyPr anchor="t">
            <a:normAutofit/>
          </a:bodyPr>
          <a:lstStyle/>
          <a:p>
            <a:endParaRPr lang="de-DE" sz="1400" dirty="0">
              <a:solidFill>
                <a:srgbClr val="595959"/>
              </a:solidFill>
            </a:endParaRPr>
          </a:p>
        </p:txBody>
      </p:sp>
      <p:pic>
        <p:nvPicPr>
          <p:cNvPr id="4" name="Grafik 3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CE60B145-DAF4-85A6-64AC-2ADD51B61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023" y="3106181"/>
            <a:ext cx="3027369" cy="62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3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421D7C-3920-8BE6-7324-B41DDC6B8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de-DE" sz="3400" dirty="0"/>
              <a:t>Inhalt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E038C3-6B2C-B6B1-7F47-E40D7DC7C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de-DE" sz="1800" dirty="0"/>
              <a:t>Datenmaterial</a:t>
            </a:r>
          </a:p>
          <a:p>
            <a:r>
              <a:rPr lang="de-DE" sz="1800" dirty="0"/>
              <a:t>Anforderungen</a:t>
            </a:r>
          </a:p>
          <a:p>
            <a:r>
              <a:rPr lang="de-DE" sz="1800" dirty="0"/>
              <a:t>Annahmen</a:t>
            </a:r>
          </a:p>
          <a:p>
            <a:r>
              <a:rPr lang="de-DE" sz="1800" dirty="0"/>
              <a:t>Parametrisierung</a:t>
            </a:r>
          </a:p>
          <a:p>
            <a:r>
              <a:rPr lang="de-DE" sz="1800" dirty="0"/>
              <a:t>Bewertung der Ergebnisse</a:t>
            </a:r>
          </a:p>
          <a:p>
            <a:r>
              <a:rPr lang="de-DE" sz="1800" dirty="0"/>
              <a:t>Nachverarbeitung</a:t>
            </a:r>
          </a:p>
          <a:p>
            <a:endParaRPr lang="de-DE" sz="1800" dirty="0"/>
          </a:p>
        </p:txBody>
      </p:sp>
      <p:pic>
        <p:nvPicPr>
          <p:cNvPr id="4" name="Grafik 3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5B119CA5-05FB-6606-C694-3FEE76D74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023" y="3106181"/>
            <a:ext cx="3027369" cy="62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4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A2AAD2-02B2-2176-88C7-57EA87775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C5D12-CED4-3D8F-3D45-438F14187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E1BDD6-90C6-3F3A-65BE-E4623713B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834C588-2952-832D-A21C-776F8A44F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608" y="1380565"/>
            <a:ext cx="4561369" cy="2346229"/>
          </a:xfrm>
        </p:spPr>
        <p:txBody>
          <a:bodyPr anchor="b">
            <a:normAutofit/>
          </a:bodyPr>
          <a:lstStyle/>
          <a:p>
            <a:br>
              <a:rPr lang="de-DE" sz="3200" dirty="0">
                <a:solidFill>
                  <a:srgbClr val="595959"/>
                </a:solidFill>
              </a:rPr>
            </a:br>
            <a:r>
              <a:rPr lang="de-DE" sz="3200" dirty="0"/>
              <a:t>Datenmaterial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DD2CFB-B071-7ACD-EE73-901832C2C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608" y="4061345"/>
            <a:ext cx="4561369" cy="1416090"/>
          </a:xfrm>
        </p:spPr>
        <p:txBody>
          <a:bodyPr anchor="t">
            <a:normAutofit/>
          </a:bodyPr>
          <a:lstStyle/>
          <a:p>
            <a:endParaRPr lang="de-DE" sz="1400" dirty="0">
              <a:solidFill>
                <a:srgbClr val="595959"/>
              </a:solidFill>
            </a:endParaRPr>
          </a:p>
        </p:txBody>
      </p:sp>
      <p:pic>
        <p:nvPicPr>
          <p:cNvPr id="4" name="Grafik 3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322E8CED-E301-B9C0-3C7E-58D7DA3BA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023" y="3106181"/>
            <a:ext cx="3027369" cy="62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271D6E-442C-801B-6837-3C03F0969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60F389-CE4E-03E9-B377-86DEFE029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7FF8CF-ECC9-3664-2DAE-81E33372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de-DE" sz="3400" dirty="0"/>
              <a:t>Datenmaterial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006D5E-D42A-4EE6-31B8-4C2F42D1E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134528-DECA-B0B8-65FE-1A3617A54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E2A2A7-4637-B51C-53A8-2CBE315B6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5868670" cy="3492868"/>
          </a:xfrm>
        </p:spPr>
        <p:txBody>
          <a:bodyPr>
            <a:normAutofit/>
          </a:bodyPr>
          <a:lstStyle/>
          <a:p>
            <a:r>
              <a:rPr lang="de-DE" sz="1800" dirty="0"/>
              <a:t>kontrastreiche Kleidung mit weißem Hintergrund</a:t>
            </a:r>
          </a:p>
          <a:p>
            <a:r>
              <a:rPr lang="de-DE" sz="1800" dirty="0"/>
              <a:t>Weiße/helle Kleidung mit weißem Hintergrund</a:t>
            </a:r>
          </a:p>
          <a:p>
            <a:r>
              <a:rPr lang="de-DE" sz="1800" dirty="0"/>
              <a:t>Langsame/schnelle Bewegungen</a:t>
            </a:r>
          </a:p>
          <a:p>
            <a:r>
              <a:rPr lang="de-DE" sz="1800" dirty="0"/>
              <a:t>Bewegte Objekte</a:t>
            </a:r>
          </a:p>
          <a:p>
            <a:r>
              <a:rPr lang="de-DE" sz="1800" dirty="0"/>
              <a:t>Helle/ dunkle Umgebung</a:t>
            </a:r>
          </a:p>
          <a:p>
            <a:r>
              <a:rPr lang="de-DE" sz="1800" dirty="0"/>
              <a:t>Schnelle Lichtveränderungen</a:t>
            </a:r>
          </a:p>
          <a:p>
            <a:r>
              <a:rPr lang="de-DE" sz="1800" dirty="0"/>
              <a:t>Spiegelnder Hintergrund (Reflektion von Menschen)</a:t>
            </a:r>
          </a:p>
          <a:p>
            <a:pPr marL="0" indent="0">
              <a:buNone/>
            </a:pPr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79226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1924A1-BD43-495B-5AE5-0FD312724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063D4A-31FF-064B-D2F7-3011D98CA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663BDF-7A94-73EA-1B3F-C40CB0DDA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74BBF4-1E54-A008-29B8-D1067EFE8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608" y="1380565"/>
            <a:ext cx="4561369" cy="2346229"/>
          </a:xfrm>
        </p:spPr>
        <p:txBody>
          <a:bodyPr anchor="b">
            <a:normAutofit/>
          </a:bodyPr>
          <a:lstStyle/>
          <a:p>
            <a:br>
              <a:rPr lang="de-DE" sz="3200" dirty="0">
                <a:solidFill>
                  <a:srgbClr val="595959"/>
                </a:solidFill>
              </a:rPr>
            </a:br>
            <a:r>
              <a:rPr lang="de-DE" sz="3200" dirty="0"/>
              <a:t>Anforderungen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050ABC-E4D2-2DED-0E85-62648A40A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608" y="4061345"/>
            <a:ext cx="4561369" cy="1416090"/>
          </a:xfrm>
        </p:spPr>
        <p:txBody>
          <a:bodyPr anchor="t">
            <a:normAutofit/>
          </a:bodyPr>
          <a:lstStyle/>
          <a:p>
            <a:endParaRPr lang="de-DE" sz="1400" dirty="0">
              <a:solidFill>
                <a:srgbClr val="595959"/>
              </a:solidFill>
            </a:endParaRPr>
          </a:p>
        </p:txBody>
      </p:sp>
      <p:pic>
        <p:nvPicPr>
          <p:cNvPr id="4" name="Grafik 3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29BF6DBE-5A01-16DD-51E4-65FDA9496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023" y="3106181"/>
            <a:ext cx="3027369" cy="62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6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FE1D47-4556-2702-5FBD-ACAA1D395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075372-8C95-E044-ED3B-6A3B15E7D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920BFE-A2BC-9212-D409-ECCB5A5D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de-DE" sz="3400" dirty="0"/>
              <a:t>Anforderungen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325A33-E7B5-05FD-F6C3-669CCFF0A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309894-3DF1-E48C-9763-D542C33B9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11598E-C264-4210-D955-1CB8F2503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5944870" cy="3492868"/>
          </a:xfrm>
        </p:spPr>
        <p:txBody>
          <a:bodyPr>
            <a:normAutofit/>
          </a:bodyPr>
          <a:lstStyle/>
          <a:p>
            <a:r>
              <a:rPr lang="de-DE" sz="1800" dirty="0"/>
              <a:t>Rauscharm </a:t>
            </a:r>
          </a:p>
          <a:p>
            <a:r>
              <a:rPr lang="de-DE" sz="1800" dirty="0"/>
              <a:t>Vordergrundobjekte klar erkennbar</a:t>
            </a:r>
          </a:p>
          <a:p>
            <a:r>
              <a:rPr lang="de-DE" sz="1800" dirty="0"/>
              <a:t>Anfälligkeit gegenüber Bewegung</a:t>
            </a:r>
          </a:p>
          <a:p>
            <a:r>
              <a:rPr lang="de-DE" sz="1800" dirty="0"/>
              <a:t>Sensitivität gegenüber verschiedenen Kontrasten</a:t>
            </a:r>
          </a:p>
          <a:p>
            <a:r>
              <a:rPr lang="de-DE" sz="1800" dirty="0"/>
              <a:t>Effiziente Leistung</a:t>
            </a:r>
          </a:p>
          <a:p>
            <a:r>
              <a:rPr lang="de-DE" sz="1800" dirty="0"/>
              <a:t>Erkennen/Ignorieren von Schatten</a:t>
            </a: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987261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A44233-D604-0B87-B98F-B37EA844B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05F6A19-9588-1FBA-B348-C66FE3B51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6A414D-48F1-976D-4B08-AA561651A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52A11D-8D72-2115-8A90-CC5F360FA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608" y="1380564"/>
            <a:ext cx="4561369" cy="2346229"/>
          </a:xfrm>
        </p:spPr>
        <p:txBody>
          <a:bodyPr anchor="b">
            <a:normAutofit/>
          </a:bodyPr>
          <a:lstStyle/>
          <a:p>
            <a:br>
              <a:rPr lang="de-DE" sz="3200" dirty="0">
                <a:solidFill>
                  <a:srgbClr val="595959"/>
                </a:solidFill>
              </a:rPr>
            </a:br>
            <a:r>
              <a:rPr lang="de-DE" sz="3200" dirty="0"/>
              <a:t>Annahmen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8835748-2E37-5E66-F150-4AB21A628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608" y="4061345"/>
            <a:ext cx="4561369" cy="1416090"/>
          </a:xfrm>
        </p:spPr>
        <p:txBody>
          <a:bodyPr anchor="t">
            <a:normAutofit/>
          </a:bodyPr>
          <a:lstStyle/>
          <a:p>
            <a:endParaRPr lang="de-DE" sz="1400" dirty="0">
              <a:solidFill>
                <a:srgbClr val="595959"/>
              </a:solidFill>
            </a:endParaRPr>
          </a:p>
        </p:txBody>
      </p:sp>
      <p:pic>
        <p:nvPicPr>
          <p:cNvPr id="4" name="Grafik 3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3B0ADD21-2DC9-187D-3671-5E420BF61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023" y="3106181"/>
            <a:ext cx="3027369" cy="62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81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6E5ECF-F687-5B18-54A1-8EFA556B4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DA9EFE5-215F-37A9-E74A-0D19D2A78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5654FB-13A1-ADE7-2901-15D80EB2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de-DE" sz="3400" dirty="0"/>
              <a:t>Annahmen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53A2B-CC60-D4B4-3590-BE9AF935C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41A54-5083-F8B6-BA92-6F708C392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5B059D-0E83-6FE1-E8F0-84F2CF366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5081270" cy="3492868"/>
          </a:xfrm>
        </p:spPr>
        <p:txBody>
          <a:bodyPr>
            <a:normAutofit/>
          </a:bodyPr>
          <a:lstStyle/>
          <a:p>
            <a:r>
              <a:rPr lang="de-DE" sz="1800" dirty="0"/>
              <a:t>Stabile Kamera</a:t>
            </a:r>
          </a:p>
          <a:p>
            <a:r>
              <a:rPr lang="de-DE" sz="1800" dirty="0"/>
              <a:t>Abstand zur Kamera großenteils gleich</a:t>
            </a:r>
          </a:p>
          <a:p>
            <a:r>
              <a:rPr lang="de-DE" sz="1800" dirty="0"/>
              <a:t>Keine Bewegung = gehört zum Hintergrund</a:t>
            </a:r>
          </a:p>
          <a:p>
            <a:r>
              <a:rPr lang="de-DE" sz="1800" dirty="0"/>
              <a:t>Keine schnellen Lichtänderungen</a:t>
            </a:r>
          </a:p>
          <a:p>
            <a:endParaRPr lang="de-DE" sz="1800" dirty="0"/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221845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158E38-EC9E-D06A-A923-28689EBE1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093D54-A1B4-2969-90B0-C764EE84A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3AE685-8D2F-BCC9-4754-A1EDED126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EA2DD8-6B80-3E67-CED3-B1664F338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608" y="1380564"/>
            <a:ext cx="4561369" cy="2346229"/>
          </a:xfrm>
        </p:spPr>
        <p:txBody>
          <a:bodyPr anchor="b">
            <a:normAutofit/>
          </a:bodyPr>
          <a:lstStyle/>
          <a:p>
            <a:br>
              <a:rPr lang="de-DE" sz="3200" dirty="0">
                <a:solidFill>
                  <a:srgbClr val="595959"/>
                </a:solidFill>
              </a:rPr>
            </a:br>
            <a:r>
              <a:rPr lang="de-DE" sz="3200" dirty="0"/>
              <a:t>Parametrisierung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5C58D3-C7CA-5C0B-A968-C620A62D1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608" y="4061345"/>
            <a:ext cx="4561369" cy="1416090"/>
          </a:xfrm>
        </p:spPr>
        <p:txBody>
          <a:bodyPr anchor="t">
            <a:normAutofit/>
          </a:bodyPr>
          <a:lstStyle/>
          <a:p>
            <a:endParaRPr lang="de-DE" sz="1400" dirty="0">
              <a:solidFill>
                <a:srgbClr val="595959"/>
              </a:solidFill>
            </a:endParaRPr>
          </a:p>
        </p:txBody>
      </p:sp>
      <p:pic>
        <p:nvPicPr>
          <p:cNvPr id="4" name="Grafik 3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CC94BE5E-77F6-B9A2-81FD-5034ABF96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023" y="3106181"/>
            <a:ext cx="3027369" cy="62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47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Breitbild</PresentationFormat>
  <Paragraphs>62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Office</vt:lpstr>
      <vt:lpstr>Computer Vision Background Subtraction</vt:lpstr>
      <vt:lpstr>Inhalt</vt:lpstr>
      <vt:lpstr> Datenmaterial</vt:lpstr>
      <vt:lpstr>Datenmaterial</vt:lpstr>
      <vt:lpstr> Anforderungen</vt:lpstr>
      <vt:lpstr>Anforderungen</vt:lpstr>
      <vt:lpstr> Annahmen</vt:lpstr>
      <vt:lpstr>Annahmen</vt:lpstr>
      <vt:lpstr> Parametrisierung</vt:lpstr>
      <vt:lpstr>Parametrisierung</vt:lpstr>
      <vt:lpstr> Bewertung der Ergebnisse</vt:lpstr>
      <vt:lpstr>Performance</vt:lpstr>
      <vt:lpstr>Rauschfreiheit</vt:lpstr>
      <vt:lpstr>Erkennung</vt:lpstr>
      <vt:lpstr>Anfälligkeit gegenüber Bewegung</vt:lpstr>
      <vt:lpstr>Sensitivität gegenüber verschiedenen Kontrasten</vt:lpstr>
      <vt:lpstr>Schattenerkennung</vt:lpstr>
      <vt:lpstr> Nachverarbeitung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Oliver Elias Adler</dc:creator>
  <cp:lastModifiedBy>Oliver Elias Adler</cp:lastModifiedBy>
  <cp:revision>46</cp:revision>
  <dcterms:created xsi:type="dcterms:W3CDTF">2024-11-08T13:11:03Z</dcterms:created>
  <dcterms:modified xsi:type="dcterms:W3CDTF">2024-11-11T16:30:02Z</dcterms:modified>
</cp:coreProperties>
</file>