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9B635C84-1E84-403B-A32F-6A48AD2FA179}" type="datetimeFigureOut">
              <a:rPr lang="fr-FR" smtClean="0"/>
              <a:t>02/01/2021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3421999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B635C84-1E84-403B-A32F-6A48AD2FA179}" type="datetimeFigureOut">
              <a:rPr lang="fr-FR" smtClean="0"/>
              <a:t>02/01/2021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87216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B635C84-1E84-403B-A32F-6A48AD2FA179}" type="datetimeFigureOut">
              <a:rPr lang="fr-FR" smtClean="0"/>
              <a:t>02/01/2021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325684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B635C84-1E84-403B-A32F-6A48AD2FA179}" type="datetimeFigureOut">
              <a:rPr lang="fr-FR" smtClean="0"/>
              <a:t>02/01/2021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363146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9B635C84-1E84-403B-A32F-6A48AD2FA179}" type="datetimeFigureOut">
              <a:rPr lang="fr-FR" smtClean="0"/>
              <a:t>02/01/2021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81453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B635C84-1E84-403B-A32F-6A48AD2FA179}" type="datetimeFigureOut">
              <a:rPr lang="fr-FR" smtClean="0"/>
              <a:t>02/01/2021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483857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B635C84-1E84-403B-A32F-6A48AD2FA179}" type="datetimeFigureOut">
              <a:rPr lang="fr-FR" smtClean="0"/>
              <a:t>02/01/2021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411838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B635C84-1E84-403B-A32F-6A48AD2FA179}" type="datetimeFigureOut">
              <a:rPr lang="fr-FR" smtClean="0"/>
              <a:t>02/01/2021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290300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B635C84-1E84-403B-A32F-6A48AD2FA179}" type="datetimeFigureOut">
              <a:rPr lang="fr-FR" smtClean="0"/>
              <a:t>02/01/2021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385672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B635C84-1E84-403B-A32F-6A48AD2FA179}" type="datetimeFigureOut">
              <a:rPr lang="fr-FR" smtClean="0"/>
              <a:t>02/01/2021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214729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B635C84-1E84-403B-A32F-6A48AD2FA179}" type="datetimeFigureOut">
              <a:rPr lang="fr-FR" smtClean="0"/>
              <a:t>02/01/2021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1A9735A-AE22-4AB0-BBA3-E03AF8052375}" type="slidenum">
              <a:rPr lang="fr-FR" smtClean="0"/>
              <a:t>‹N°›</a:t>
            </a:fld>
            <a:endParaRPr lang="fr-FR"/>
          </a:p>
        </p:txBody>
      </p:sp>
    </p:spTree>
    <p:extLst>
      <p:ext uri="{BB962C8B-B14F-4D97-AF65-F5344CB8AC3E}">
        <p14:creationId xmlns:p14="http://schemas.microsoft.com/office/powerpoint/2010/main" val="221596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35C84-1E84-403B-A32F-6A48AD2FA179}" type="datetimeFigureOut">
              <a:rPr lang="fr-FR" smtClean="0"/>
              <a:t>02/01/2021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9735A-AE22-4AB0-BBA3-E03AF8052375}" type="slidenum">
              <a:rPr lang="fr-FR" smtClean="0"/>
              <a:t>‹N°›</a:t>
            </a:fld>
            <a:endParaRPr lang="fr-FR"/>
          </a:p>
        </p:txBody>
      </p:sp>
    </p:spTree>
    <p:extLst>
      <p:ext uri="{BB962C8B-B14F-4D97-AF65-F5344CB8AC3E}">
        <p14:creationId xmlns:p14="http://schemas.microsoft.com/office/powerpoint/2010/main" val="213903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AutoShape 6" descr="Création sites internet Wordpress, écoconception, graphisme - Grenobl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dirty="0"/>
          </a:p>
        </p:txBody>
      </p:sp>
      <p:pic>
        <p:nvPicPr>
          <p:cNvPr id="11277" name="Picture 13"/>
          <p:cNvPicPr>
            <a:picLocks noChangeAspect="1" noChangeArrowheads="1"/>
          </p:cNvPicPr>
          <p:nvPr/>
        </p:nvPicPr>
        <p:blipFill>
          <a:blip r:embed="rId2"/>
          <a:srcRect/>
          <a:stretch>
            <a:fillRect/>
          </a:stretch>
        </p:blipFill>
        <p:spPr bwMode="auto">
          <a:xfrm>
            <a:off x="0" y="0"/>
            <a:ext cx="12191999" cy="6858000"/>
          </a:xfrm>
          <a:prstGeom prst="rect">
            <a:avLst/>
          </a:prstGeom>
          <a:noFill/>
          <a:ln w="9525">
            <a:noFill/>
            <a:miter lim="800000"/>
            <a:headEnd/>
            <a:tailEnd/>
          </a:ln>
          <a:effectLst/>
        </p:spPr>
      </p:pic>
      <p:pic>
        <p:nvPicPr>
          <p:cNvPr id="11279" name="Picture 15" descr="C:\Users\DELL\Desktop\go-my-code.png"/>
          <p:cNvPicPr>
            <a:picLocks noChangeAspect="1" noChangeArrowheads="1"/>
          </p:cNvPicPr>
          <p:nvPr/>
        </p:nvPicPr>
        <p:blipFill>
          <a:blip r:embed="rId3"/>
          <a:srcRect/>
          <a:stretch>
            <a:fillRect/>
          </a:stretch>
        </p:blipFill>
        <p:spPr bwMode="auto">
          <a:xfrm>
            <a:off x="5742072" y="645679"/>
            <a:ext cx="2309822" cy="796779"/>
          </a:xfrm>
          <a:prstGeom prst="rect">
            <a:avLst/>
          </a:prstGeom>
          <a:noFill/>
        </p:spPr>
      </p:pic>
      <p:sp>
        <p:nvSpPr>
          <p:cNvPr id="28" name="ZoneTexte 27"/>
          <p:cNvSpPr txBox="1"/>
          <p:nvPr/>
        </p:nvSpPr>
        <p:spPr>
          <a:xfrm>
            <a:off x="8742469" y="717117"/>
            <a:ext cx="2262575" cy="584775"/>
          </a:xfrm>
          <a:prstGeom prst="rect">
            <a:avLst/>
          </a:prstGeom>
          <a:noFill/>
        </p:spPr>
        <p:txBody>
          <a:bodyPr wrap="square" rtlCol="0">
            <a:spAutoFit/>
          </a:bodyPr>
          <a:lstStyle/>
          <a:p>
            <a:r>
              <a:rPr lang="fr-FR" sz="3200" b="1" dirty="0"/>
              <a:t>2020-2021</a:t>
            </a:r>
          </a:p>
        </p:txBody>
      </p:sp>
      <p:sp>
        <p:nvSpPr>
          <p:cNvPr id="29" name="ZoneTexte 28"/>
          <p:cNvSpPr txBox="1"/>
          <p:nvPr/>
        </p:nvSpPr>
        <p:spPr>
          <a:xfrm>
            <a:off x="6444565" y="2815788"/>
            <a:ext cx="4273096" cy="1569660"/>
          </a:xfrm>
          <a:prstGeom prst="rect">
            <a:avLst/>
          </a:prstGeom>
          <a:noFill/>
        </p:spPr>
        <p:txBody>
          <a:bodyPr wrap="square" rtlCol="0">
            <a:spAutoFit/>
          </a:bodyPr>
          <a:lstStyle/>
          <a:p>
            <a:pPr algn="ctr"/>
            <a:r>
              <a:rPr lang="en-US" sz="4800" b="1" dirty="0" smtClean="0">
                <a:solidFill>
                  <a:schemeClr val="accent2">
                    <a:lumMod val="75000"/>
                  </a:schemeClr>
                </a:solidFill>
              </a:rPr>
              <a:t>Databases</a:t>
            </a:r>
          </a:p>
          <a:p>
            <a:pPr algn="ctr"/>
            <a:r>
              <a:rPr lang="en-US" sz="4800" b="1" dirty="0" smtClean="0">
                <a:solidFill>
                  <a:schemeClr val="accent2">
                    <a:lumMod val="75000"/>
                  </a:schemeClr>
                </a:solidFill>
              </a:rPr>
              <a:t>checkpoint</a:t>
            </a:r>
            <a:endParaRPr lang="en-US" sz="4800" b="1" dirty="0">
              <a:solidFill>
                <a:schemeClr val="accent2">
                  <a:lumMod val="75000"/>
                </a:schemeClr>
              </a:solidFill>
            </a:endParaRPr>
          </a:p>
        </p:txBody>
      </p:sp>
      <p:sp>
        <p:nvSpPr>
          <p:cNvPr id="36" name="ZoneTexte 35"/>
          <p:cNvSpPr txBox="1"/>
          <p:nvPr/>
        </p:nvSpPr>
        <p:spPr>
          <a:xfrm>
            <a:off x="8167703" y="5557842"/>
            <a:ext cx="1798954" cy="461665"/>
          </a:xfrm>
          <a:prstGeom prst="rect">
            <a:avLst/>
          </a:prstGeom>
          <a:noFill/>
        </p:spPr>
        <p:txBody>
          <a:bodyPr wrap="none" rtlCol="0">
            <a:spAutoFit/>
          </a:bodyPr>
          <a:lstStyle/>
          <a:p>
            <a:r>
              <a:rPr lang="fr-FR" sz="2400" b="1" dirty="0"/>
              <a:t>JDAY Intissar</a:t>
            </a:r>
          </a:p>
        </p:txBody>
      </p:sp>
    </p:spTree>
    <p:extLst>
      <p:ext uri="{BB962C8B-B14F-4D97-AF65-F5344CB8AC3E}">
        <p14:creationId xmlns:p14="http://schemas.microsoft.com/office/powerpoint/2010/main" val="1333077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3268499" y="1761992"/>
            <a:ext cx="5568864" cy="618602"/>
            <a:chOff x="1375168" y="807543"/>
            <a:chExt cx="4845639" cy="618602"/>
          </a:xfrm>
          <a:scene3d>
            <a:camera prst="orthographicFront"/>
            <a:lightRig rig="flat" dir="t"/>
          </a:scene3d>
        </p:grpSpPr>
        <p:sp>
          <p:nvSpPr>
            <p:cNvPr id="4" name="Pentagone 3"/>
            <p:cNvSpPr/>
            <p:nvPr/>
          </p:nvSpPr>
          <p:spPr>
            <a:xfrm rot="10800000">
              <a:off x="1375168" y="807543"/>
              <a:ext cx="4845639" cy="618602"/>
            </a:xfrm>
            <a:prstGeom prst="homePlate">
              <a:avLst/>
            </a:prstGeom>
            <a:sp3d prstMaterial="dkEdge">
              <a:bevelT w="8200" h="38100"/>
            </a:sp3d>
          </p:spPr>
          <p:style>
            <a:lnRef idx="0">
              <a:schemeClr val="accent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5" name="Pentagone 4"/>
            <p:cNvSpPr txBox="1"/>
            <p:nvPr/>
          </p:nvSpPr>
          <p:spPr>
            <a:xfrm rot="21600000">
              <a:off x="1529818" y="807543"/>
              <a:ext cx="4690989" cy="61860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2787" tIns="76200" rIns="14224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tx1"/>
                  </a:solidFill>
                </a:rPr>
                <a:t>Introduction</a:t>
              </a:r>
              <a:r>
                <a:rPr lang="fr-FR" sz="2800" b="1" kern="1200" dirty="0" smtClean="0">
                  <a:solidFill>
                    <a:schemeClr val="tx1"/>
                  </a:solidFill>
                </a:rPr>
                <a:t> </a:t>
              </a:r>
              <a:endParaRPr lang="fr-FR" sz="2800" b="1" kern="1200" dirty="0">
                <a:solidFill>
                  <a:schemeClr val="tx1"/>
                </a:solidFill>
              </a:endParaRPr>
            </a:p>
          </p:txBody>
        </p:sp>
      </p:grpSp>
      <p:sp>
        <p:nvSpPr>
          <p:cNvPr id="3" name="Ellipse 2"/>
          <p:cNvSpPr/>
          <p:nvPr/>
        </p:nvSpPr>
        <p:spPr>
          <a:xfrm>
            <a:off x="2959198" y="1761992"/>
            <a:ext cx="710930" cy="618602"/>
          </a:xfrm>
          <a:prstGeom prst="ellipse">
            <a:avLst/>
          </a:prstGeom>
          <a:blipFill rotWithShape="0">
            <a:blip r:embed="rId2"/>
            <a:stretch>
              <a:fillRect/>
            </a:stretch>
          </a:blipFill>
        </p:spPr>
        <p:style>
          <a:lnRef idx="1">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sp>
        <p:nvSpPr>
          <p:cNvPr id="6" name="Rectangle 5"/>
          <p:cNvSpPr/>
          <p:nvPr/>
        </p:nvSpPr>
        <p:spPr>
          <a:xfrm>
            <a:off x="0" y="357166"/>
            <a:ext cx="285720" cy="642942"/>
          </a:xfrm>
          <a:prstGeom prst="rect">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Pentagone 6"/>
          <p:cNvSpPr/>
          <p:nvPr/>
        </p:nvSpPr>
        <p:spPr>
          <a:xfrm>
            <a:off x="428596" y="357166"/>
            <a:ext cx="4286280" cy="642942"/>
          </a:xfrm>
          <a:prstGeom prst="homePlate">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785786" y="357166"/>
            <a:ext cx="1210588" cy="646331"/>
          </a:xfrm>
          <a:prstGeom prst="rect">
            <a:avLst/>
          </a:prstGeom>
          <a:noFill/>
        </p:spPr>
        <p:txBody>
          <a:bodyPr wrap="none" rtlCol="0">
            <a:spAutoFit/>
          </a:bodyPr>
          <a:lstStyle/>
          <a:p>
            <a:r>
              <a:rPr lang="fr-FR" sz="3600" b="1" dirty="0" smtClean="0">
                <a:solidFill>
                  <a:schemeClr val="bg1"/>
                </a:solidFill>
              </a:rPr>
              <a:t>PLAN</a:t>
            </a:r>
            <a:endParaRPr lang="fr-FR" sz="2000" dirty="0"/>
          </a:p>
        </p:txBody>
      </p:sp>
      <p:grpSp>
        <p:nvGrpSpPr>
          <p:cNvPr id="13" name="Groupe 12"/>
          <p:cNvGrpSpPr/>
          <p:nvPr/>
        </p:nvGrpSpPr>
        <p:grpSpPr>
          <a:xfrm>
            <a:off x="3300816" y="2460649"/>
            <a:ext cx="5568864" cy="618602"/>
            <a:chOff x="1375168" y="807543"/>
            <a:chExt cx="4845639" cy="618602"/>
          </a:xfrm>
          <a:scene3d>
            <a:camera prst="orthographicFront"/>
            <a:lightRig rig="flat" dir="t"/>
          </a:scene3d>
        </p:grpSpPr>
        <p:sp>
          <p:nvSpPr>
            <p:cNvPr id="14" name="Pentagone 13"/>
            <p:cNvSpPr/>
            <p:nvPr/>
          </p:nvSpPr>
          <p:spPr>
            <a:xfrm rot="10800000">
              <a:off x="1375168" y="807543"/>
              <a:ext cx="4845639" cy="618602"/>
            </a:xfrm>
            <a:prstGeom prst="homePlate">
              <a:avLst/>
            </a:prstGeom>
            <a:sp3d prstMaterial="dkEdge">
              <a:bevelT w="8200" h="38100"/>
            </a:sp3d>
          </p:spPr>
          <p:style>
            <a:lnRef idx="0">
              <a:schemeClr val="accent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5" name="Pentagone 4"/>
            <p:cNvSpPr txBox="1"/>
            <p:nvPr/>
          </p:nvSpPr>
          <p:spPr>
            <a:xfrm>
              <a:off x="1529818" y="807543"/>
              <a:ext cx="4690989" cy="61860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2787" tIns="76200" rIns="142240" bIns="76200" numCol="1" spcCol="1270" anchor="ctr" anchorCtr="0">
              <a:noAutofit/>
            </a:bodyPr>
            <a:lstStyle/>
            <a:p>
              <a:pPr lvl="0" algn="ctr" defTabSz="889000">
                <a:lnSpc>
                  <a:spcPct val="90000"/>
                </a:lnSpc>
                <a:spcBef>
                  <a:spcPct val="0"/>
                </a:spcBef>
                <a:spcAft>
                  <a:spcPct val="35000"/>
                </a:spcAft>
              </a:pPr>
              <a:r>
                <a:rPr lang="fr-FR" sz="2800" b="1" kern="1200" dirty="0" smtClean="0">
                  <a:solidFill>
                    <a:schemeClr val="tx1"/>
                  </a:solidFill>
                </a:rPr>
                <a:t> </a:t>
              </a:r>
              <a:r>
                <a:rPr lang="fr-FR" sz="2000" b="1" kern="1200" dirty="0" smtClean="0">
                  <a:solidFill>
                    <a:schemeClr val="tx1"/>
                  </a:solidFill>
                </a:rPr>
                <a:t>Relational database management system (RDBMS)</a:t>
              </a:r>
              <a:endParaRPr lang="fr-FR" sz="2000" b="1" kern="1200" dirty="0">
                <a:solidFill>
                  <a:schemeClr val="tx1"/>
                </a:solidFill>
              </a:endParaRPr>
            </a:p>
          </p:txBody>
        </p:sp>
      </p:grpSp>
      <p:sp>
        <p:nvSpPr>
          <p:cNvPr id="16" name="Ellipse 15"/>
          <p:cNvSpPr/>
          <p:nvPr/>
        </p:nvSpPr>
        <p:spPr>
          <a:xfrm>
            <a:off x="2991515" y="2460649"/>
            <a:ext cx="710930" cy="618602"/>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1">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grpSp>
        <p:nvGrpSpPr>
          <p:cNvPr id="17" name="Groupe 16"/>
          <p:cNvGrpSpPr/>
          <p:nvPr/>
        </p:nvGrpSpPr>
        <p:grpSpPr>
          <a:xfrm>
            <a:off x="3300816" y="5343622"/>
            <a:ext cx="5568864" cy="618602"/>
            <a:chOff x="1375168" y="807543"/>
            <a:chExt cx="4845639" cy="618602"/>
          </a:xfrm>
          <a:scene3d>
            <a:camera prst="orthographicFront"/>
            <a:lightRig rig="flat" dir="t"/>
          </a:scene3d>
        </p:grpSpPr>
        <p:sp>
          <p:nvSpPr>
            <p:cNvPr id="18" name="Pentagone 17"/>
            <p:cNvSpPr/>
            <p:nvPr/>
          </p:nvSpPr>
          <p:spPr>
            <a:xfrm rot="10800000">
              <a:off x="1375168" y="807543"/>
              <a:ext cx="4845639" cy="618602"/>
            </a:xfrm>
            <a:prstGeom prst="homePlate">
              <a:avLst/>
            </a:prstGeom>
            <a:sp3d prstMaterial="dkEdge">
              <a:bevelT w="8200" h="38100"/>
            </a:sp3d>
          </p:spPr>
          <p:style>
            <a:lnRef idx="0">
              <a:schemeClr val="accent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9" name="Pentagone 4"/>
            <p:cNvSpPr txBox="1"/>
            <p:nvPr/>
          </p:nvSpPr>
          <p:spPr>
            <a:xfrm rot="21600000">
              <a:off x="1529818" y="807543"/>
              <a:ext cx="4690989" cy="61860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2787" tIns="76200" rIns="142240" bIns="76200" numCol="1" spcCol="1270" anchor="ctr" anchorCtr="0">
              <a:noAutofit/>
            </a:bodyPr>
            <a:lstStyle/>
            <a:p>
              <a:pPr lvl="0" algn="ctr" defTabSz="889000">
                <a:lnSpc>
                  <a:spcPct val="90000"/>
                </a:lnSpc>
                <a:spcBef>
                  <a:spcPct val="0"/>
                </a:spcBef>
                <a:spcAft>
                  <a:spcPct val="35000"/>
                </a:spcAft>
              </a:pPr>
              <a:r>
                <a:rPr lang="fr-FR" sz="2000" b="1" dirty="0" smtClean="0">
                  <a:solidFill>
                    <a:schemeClr val="tx1"/>
                  </a:solidFill>
                </a:rPr>
                <a:t>Comparaison </a:t>
              </a:r>
              <a:r>
                <a:rPr lang="fr-FR" sz="2800" b="1" kern="1200" dirty="0" smtClean="0">
                  <a:solidFill>
                    <a:schemeClr val="tx1"/>
                  </a:solidFill>
                </a:rPr>
                <a:t> </a:t>
              </a:r>
              <a:endParaRPr lang="fr-FR" sz="2800" b="1" kern="1200" dirty="0">
                <a:solidFill>
                  <a:schemeClr val="tx1"/>
                </a:solidFill>
              </a:endParaRPr>
            </a:p>
          </p:txBody>
        </p:sp>
      </p:grpSp>
      <p:sp>
        <p:nvSpPr>
          <p:cNvPr id="20" name="Ellipse 19"/>
          <p:cNvSpPr/>
          <p:nvPr/>
        </p:nvSpPr>
        <p:spPr>
          <a:xfrm>
            <a:off x="2991515" y="5343622"/>
            <a:ext cx="710930" cy="618602"/>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1">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grpSp>
        <p:nvGrpSpPr>
          <p:cNvPr id="21" name="Groupe 20"/>
          <p:cNvGrpSpPr/>
          <p:nvPr/>
        </p:nvGrpSpPr>
        <p:grpSpPr>
          <a:xfrm>
            <a:off x="3300816" y="3167032"/>
            <a:ext cx="5568864" cy="618602"/>
            <a:chOff x="1375168" y="807543"/>
            <a:chExt cx="4845639" cy="618602"/>
          </a:xfrm>
          <a:scene3d>
            <a:camera prst="orthographicFront"/>
            <a:lightRig rig="flat" dir="t"/>
          </a:scene3d>
        </p:grpSpPr>
        <p:sp>
          <p:nvSpPr>
            <p:cNvPr id="22" name="Pentagone 21"/>
            <p:cNvSpPr/>
            <p:nvPr/>
          </p:nvSpPr>
          <p:spPr>
            <a:xfrm rot="10800000">
              <a:off x="1375168" y="807543"/>
              <a:ext cx="4845639" cy="618602"/>
            </a:xfrm>
            <a:prstGeom prst="homePlate">
              <a:avLst/>
            </a:prstGeom>
            <a:sp3d prstMaterial="dkEdge">
              <a:bevelT w="8200" h="38100"/>
            </a:sp3d>
          </p:spPr>
          <p:style>
            <a:lnRef idx="0">
              <a:schemeClr val="accent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3" name="Pentagone 4"/>
            <p:cNvSpPr txBox="1"/>
            <p:nvPr/>
          </p:nvSpPr>
          <p:spPr>
            <a:xfrm rot="21600000">
              <a:off x="1529818" y="807543"/>
              <a:ext cx="4690989" cy="61860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2787" tIns="76200" rIns="142240" bIns="76200" numCol="1" spcCol="1270" anchor="ctr" anchorCtr="0">
              <a:noAutofit/>
            </a:bodyPr>
            <a:lstStyle/>
            <a:p>
              <a:pPr lvl="0" algn="ctr" defTabSz="889000">
                <a:lnSpc>
                  <a:spcPct val="90000"/>
                </a:lnSpc>
                <a:spcBef>
                  <a:spcPct val="0"/>
                </a:spcBef>
                <a:spcAft>
                  <a:spcPct val="35000"/>
                </a:spcAft>
              </a:pPr>
              <a:r>
                <a:rPr lang="fr-FR" sz="2000" b="1" dirty="0">
                  <a:solidFill>
                    <a:schemeClr val="tx1"/>
                  </a:solidFill>
                </a:rPr>
                <a:t>MySQL</a:t>
              </a:r>
              <a:r>
                <a:rPr lang="fr-FR" sz="2000" b="1" kern="1200" dirty="0" smtClean="0">
                  <a:solidFill>
                    <a:schemeClr val="tx1"/>
                  </a:solidFill>
                </a:rPr>
                <a:t> </a:t>
              </a:r>
              <a:endParaRPr lang="fr-FR" sz="2000" b="1" kern="1200" dirty="0">
                <a:solidFill>
                  <a:schemeClr val="tx1"/>
                </a:solidFill>
              </a:endParaRPr>
            </a:p>
          </p:txBody>
        </p:sp>
      </p:grpSp>
      <p:sp>
        <p:nvSpPr>
          <p:cNvPr id="24" name="Ellipse 23"/>
          <p:cNvSpPr/>
          <p:nvPr/>
        </p:nvSpPr>
        <p:spPr>
          <a:xfrm>
            <a:off x="2991515" y="3167032"/>
            <a:ext cx="710930" cy="618602"/>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1">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grpSp>
        <p:nvGrpSpPr>
          <p:cNvPr id="25" name="Groupe 24"/>
          <p:cNvGrpSpPr/>
          <p:nvPr/>
        </p:nvGrpSpPr>
        <p:grpSpPr>
          <a:xfrm>
            <a:off x="3300816" y="3892562"/>
            <a:ext cx="5568864" cy="618602"/>
            <a:chOff x="1375168" y="807543"/>
            <a:chExt cx="4845639" cy="618602"/>
          </a:xfrm>
          <a:scene3d>
            <a:camera prst="orthographicFront"/>
            <a:lightRig rig="flat" dir="t"/>
          </a:scene3d>
        </p:grpSpPr>
        <p:sp>
          <p:nvSpPr>
            <p:cNvPr id="26" name="Pentagone 25"/>
            <p:cNvSpPr/>
            <p:nvPr/>
          </p:nvSpPr>
          <p:spPr>
            <a:xfrm rot="10800000">
              <a:off x="1375168" y="807543"/>
              <a:ext cx="4845639" cy="618602"/>
            </a:xfrm>
            <a:prstGeom prst="homePlate">
              <a:avLst/>
            </a:prstGeom>
            <a:sp3d prstMaterial="dkEdge">
              <a:bevelT w="8200" h="38100"/>
            </a:sp3d>
          </p:spPr>
          <p:style>
            <a:lnRef idx="0">
              <a:schemeClr val="accent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7" name="Pentagone 4"/>
            <p:cNvSpPr txBox="1"/>
            <p:nvPr/>
          </p:nvSpPr>
          <p:spPr>
            <a:xfrm rot="21600000">
              <a:off x="1529818" y="807543"/>
              <a:ext cx="4690989" cy="61860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2787" tIns="76200" rIns="142240" bIns="76200" numCol="1" spcCol="1270" anchor="ctr" anchorCtr="0">
              <a:noAutofit/>
            </a:bodyPr>
            <a:lstStyle/>
            <a:p>
              <a:pPr lvl="0" algn="ctr" defTabSz="889000">
                <a:lnSpc>
                  <a:spcPct val="90000"/>
                </a:lnSpc>
                <a:spcBef>
                  <a:spcPct val="0"/>
                </a:spcBef>
                <a:spcAft>
                  <a:spcPct val="35000"/>
                </a:spcAft>
              </a:pPr>
              <a:r>
                <a:rPr lang="fr-FR" sz="2000" b="1" dirty="0">
                  <a:solidFill>
                    <a:schemeClr val="tx1"/>
                  </a:solidFill>
                </a:rPr>
                <a:t>PostgreSQL</a:t>
              </a:r>
              <a:r>
                <a:rPr lang="fr-FR" sz="2800" b="1" kern="1200" dirty="0" smtClean="0">
                  <a:solidFill>
                    <a:schemeClr val="tx1"/>
                  </a:solidFill>
                </a:rPr>
                <a:t> </a:t>
              </a:r>
              <a:endParaRPr lang="fr-FR" sz="2800" b="1" kern="1200" dirty="0">
                <a:solidFill>
                  <a:schemeClr val="tx1"/>
                </a:solidFill>
              </a:endParaRPr>
            </a:p>
          </p:txBody>
        </p:sp>
      </p:grpSp>
      <p:sp>
        <p:nvSpPr>
          <p:cNvPr id="28" name="Ellipse 27"/>
          <p:cNvSpPr/>
          <p:nvPr/>
        </p:nvSpPr>
        <p:spPr>
          <a:xfrm>
            <a:off x="2991515" y="3892562"/>
            <a:ext cx="710930" cy="618602"/>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1">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grpSp>
        <p:nvGrpSpPr>
          <p:cNvPr id="29" name="Groupe 28"/>
          <p:cNvGrpSpPr/>
          <p:nvPr/>
        </p:nvGrpSpPr>
        <p:grpSpPr>
          <a:xfrm>
            <a:off x="3300816" y="4618092"/>
            <a:ext cx="5568864" cy="618602"/>
            <a:chOff x="1375168" y="807543"/>
            <a:chExt cx="4845639" cy="618602"/>
          </a:xfrm>
          <a:scene3d>
            <a:camera prst="orthographicFront"/>
            <a:lightRig rig="flat" dir="t"/>
          </a:scene3d>
        </p:grpSpPr>
        <p:sp>
          <p:nvSpPr>
            <p:cNvPr id="30" name="Pentagone 29"/>
            <p:cNvSpPr/>
            <p:nvPr/>
          </p:nvSpPr>
          <p:spPr>
            <a:xfrm rot="10800000">
              <a:off x="1375168" y="807543"/>
              <a:ext cx="4845639" cy="618602"/>
            </a:xfrm>
            <a:prstGeom prst="homePlate">
              <a:avLst/>
            </a:prstGeom>
            <a:sp3d prstMaterial="dkEdge">
              <a:bevelT w="8200" h="38100"/>
            </a:sp3d>
          </p:spPr>
          <p:style>
            <a:lnRef idx="0">
              <a:schemeClr val="accent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31" name="Pentagone 4"/>
            <p:cNvSpPr txBox="1"/>
            <p:nvPr/>
          </p:nvSpPr>
          <p:spPr>
            <a:xfrm rot="21600000">
              <a:off x="1529818" y="807543"/>
              <a:ext cx="4690989" cy="61860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2787" tIns="76200" rIns="142240" bIns="76200" numCol="1" spcCol="1270" anchor="ctr" anchorCtr="0">
              <a:noAutofit/>
            </a:bodyPr>
            <a:lstStyle/>
            <a:p>
              <a:pPr lvl="0" algn="ctr" defTabSz="889000">
                <a:lnSpc>
                  <a:spcPct val="90000"/>
                </a:lnSpc>
                <a:spcBef>
                  <a:spcPct val="0"/>
                </a:spcBef>
                <a:spcAft>
                  <a:spcPct val="35000"/>
                </a:spcAft>
              </a:pPr>
              <a:r>
                <a:rPr lang="fr-FR" sz="2000" b="1" dirty="0">
                  <a:solidFill>
                    <a:schemeClr val="tx1"/>
                  </a:solidFill>
                </a:rPr>
                <a:t>SQL SERVER</a:t>
              </a:r>
              <a:r>
                <a:rPr lang="fr-FR" sz="2000" b="1" kern="1200" dirty="0" smtClean="0">
                  <a:solidFill>
                    <a:schemeClr val="tx1"/>
                  </a:solidFill>
                </a:rPr>
                <a:t> </a:t>
              </a:r>
              <a:endParaRPr lang="fr-FR" sz="2000" b="1" kern="1200" dirty="0">
                <a:solidFill>
                  <a:schemeClr val="tx1"/>
                </a:solidFill>
              </a:endParaRPr>
            </a:p>
          </p:txBody>
        </p:sp>
      </p:grpSp>
      <p:sp>
        <p:nvSpPr>
          <p:cNvPr id="32" name="Ellipse 31"/>
          <p:cNvSpPr/>
          <p:nvPr/>
        </p:nvSpPr>
        <p:spPr>
          <a:xfrm>
            <a:off x="2991515" y="4618092"/>
            <a:ext cx="710930" cy="618602"/>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1">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1043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10335198"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9876293" cy="646331"/>
          </a:xfrm>
          <a:prstGeom prst="rect">
            <a:avLst/>
          </a:prstGeom>
          <a:noFill/>
        </p:spPr>
        <p:txBody>
          <a:bodyPr wrap="none" rtlCol="0">
            <a:spAutoFit/>
          </a:bodyPr>
          <a:lstStyle/>
          <a:p>
            <a:r>
              <a:rPr lang="fr-FR" sz="3600" b="1" dirty="0" smtClean="0">
                <a:solidFill>
                  <a:schemeClr val="bg1"/>
                </a:solidFill>
              </a:rPr>
              <a:t>Relational </a:t>
            </a:r>
            <a:r>
              <a:rPr lang="fr-FR" sz="3600" b="1" dirty="0">
                <a:solidFill>
                  <a:schemeClr val="bg1"/>
                </a:solidFill>
              </a:rPr>
              <a:t>database management system (RDBMS)</a:t>
            </a:r>
            <a:endParaRPr lang="fr-FR" sz="3600" dirty="0">
              <a:solidFill>
                <a:schemeClr val="bg1"/>
              </a:solidFill>
            </a:endParaRPr>
          </a:p>
        </p:txBody>
      </p:sp>
      <p:pic>
        <p:nvPicPr>
          <p:cNvPr id="1026" name="Picture 2" descr="Introduction aux systèmes de gestion des bases de données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1933790"/>
            <a:ext cx="5167599" cy="42643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 Introduction — documentation Cours de bases de données Septembre 20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6195" y="1984602"/>
            <a:ext cx="5627691" cy="421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25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1745991" cy="646331"/>
          </a:xfrm>
          <a:prstGeom prst="rect">
            <a:avLst/>
          </a:prstGeom>
          <a:noFill/>
        </p:spPr>
        <p:txBody>
          <a:bodyPr wrap="none" rtlCol="0">
            <a:spAutoFit/>
          </a:bodyPr>
          <a:lstStyle/>
          <a:p>
            <a:r>
              <a:rPr lang="fr-FR" sz="3600" b="1" dirty="0" smtClean="0">
                <a:solidFill>
                  <a:schemeClr val="bg1"/>
                </a:solidFill>
              </a:rPr>
              <a:t>MySQL  </a:t>
            </a:r>
          </a:p>
        </p:txBody>
      </p:sp>
      <p:sp>
        <p:nvSpPr>
          <p:cNvPr id="7" name="Rectangle 2"/>
          <p:cNvSpPr>
            <a:spLocks noChangeArrowheads="1"/>
          </p:cNvSpPr>
          <p:nvPr/>
        </p:nvSpPr>
        <p:spPr bwMode="auto">
          <a:xfrm>
            <a:off x="428596" y="1337585"/>
            <a:ext cx="775748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nSpc>
                <a:spcPct val="150000"/>
              </a:lnSpc>
              <a:buFont typeface="Wingdings" panose="05000000000000000000" pitchFamily="2" charset="2"/>
              <a:buChar char="Ø"/>
            </a:pPr>
            <a:r>
              <a:rPr lang="fr-FR" altLang="fr-FR" sz="2000" dirty="0">
                <a:latin typeface="+mn-lt"/>
              </a:rPr>
              <a:t>Le </a:t>
            </a:r>
            <a:r>
              <a:rPr lang="fr-FR" altLang="fr-FR" sz="2000" b="1" dirty="0">
                <a:latin typeface="+mn-lt"/>
              </a:rPr>
              <a:t>SGBD MySQL</a:t>
            </a:r>
            <a:r>
              <a:rPr lang="fr-FR" altLang="fr-FR" sz="2000" dirty="0">
                <a:latin typeface="+mn-lt"/>
              </a:rPr>
              <a:t> est un système de gestion de base de données relationnelles SQL développé dans un souci de performances </a:t>
            </a:r>
            <a:r>
              <a:rPr lang="fr-FR" altLang="fr-FR" sz="2000" dirty="0" smtClean="0">
                <a:latin typeface="+mn-lt"/>
              </a:rPr>
              <a:t>élevées.</a:t>
            </a:r>
          </a:p>
          <a:p>
            <a:pPr marL="342900" lvl="0" indent="-342900">
              <a:lnSpc>
                <a:spcPct val="150000"/>
              </a:lnSpc>
              <a:buFont typeface="Wingdings" panose="05000000000000000000" pitchFamily="2" charset="2"/>
              <a:buChar char="Ø"/>
            </a:pPr>
            <a:r>
              <a:rPr lang="fr-FR" altLang="fr-FR" sz="2000" dirty="0" smtClean="0">
                <a:latin typeface="+mn-lt"/>
              </a:rPr>
              <a:t>Il </a:t>
            </a:r>
            <a:r>
              <a:rPr lang="fr-FR" altLang="fr-FR" sz="2000" dirty="0">
                <a:latin typeface="+mn-lt"/>
              </a:rPr>
              <a:t>est multi-thread, </a:t>
            </a:r>
            <a:r>
              <a:rPr lang="fr-FR" altLang="fr-FR" sz="2000" dirty="0" smtClean="0">
                <a:latin typeface="+mn-lt"/>
              </a:rPr>
              <a:t>multi-utilisateurs.</a:t>
            </a:r>
          </a:p>
          <a:p>
            <a:pPr marL="342900" lvl="0" indent="-342900">
              <a:lnSpc>
                <a:spcPct val="150000"/>
              </a:lnSpc>
              <a:buFont typeface="Wingdings" panose="05000000000000000000" pitchFamily="2" charset="2"/>
              <a:buChar char="Ø"/>
            </a:pPr>
            <a:r>
              <a:rPr lang="fr-FR" altLang="fr-FR" sz="2000" dirty="0" smtClean="0">
                <a:latin typeface="+mn-lt"/>
              </a:rPr>
              <a:t>C'est </a:t>
            </a:r>
            <a:r>
              <a:rPr lang="fr-FR" altLang="fr-FR" sz="2000" dirty="0">
                <a:latin typeface="+mn-lt"/>
              </a:rPr>
              <a:t>un logiciel libre développé sous double licence en fonction de l'utilisation qui en est faite : dans un produit libre (open-source) ou dans un produit propriétaire. Dans ce dernier cas, la licence est payante, sinon elle est </a:t>
            </a:r>
            <a:r>
              <a:rPr lang="fr-FR" altLang="fr-FR" sz="2000" dirty="0" smtClean="0">
                <a:latin typeface="+mn-lt"/>
              </a:rPr>
              <a:t>libre.</a:t>
            </a:r>
          </a:p>
          <a:p>
            <a:pPr marL="342900" lvl="0" indent="-342900">
              <a:lnSpc>
                <a:spcPct val="150000"/>
              </a:lnSpc>
              <a:buFont typeface="Wingdings" panose="05000000000000000000" pitchFamily="2" charset="2"/>
              <a:buChar char="Ø"/>
            </a:pPr>
            <a:r>
              <a:rPr lang="fr-FR" altLang="fr-FR" sz="2000" dirty="0" smtClean="0">
                <a:latin typeface="+mn-lt"/>
              </a:rPr>
              <a:t>Le</a:t>
            </a:r>
            <a:r>
              <a:rPr lang="fr-FR" altLang="fr-FR" sz="2000" dirty="0">
                <a:latin typeface="+mn-lt"/>
              </a:rPr>
              <a:t> </a:t>
            </a:r>
            <a:r>
              <a:rPr lang="fr-FR" altLang="fr-FR" sz="2000" b="1" dirty="0" err="1">
                <a:latin typeface="+mn-lt"/>
              </a:rPr>
              <a:t>sgbd</a:t>
            </a:r>
            <a:r>
              <a:rPr lang="fr-FR" altLang="fr-FR" sz="2000" b="1" dirty="0">
                <a:latin typeface="+mn-lt"/>
              </a:rPr>
              <a:t> </a:t>
            </a:r>
            <a:r>
              <a:rPr lang="fr-FR" altLang="fr-FR" sz="2000" b="1" dirty="0" err="1">
                <a:latin typeface="+mn-lt"/>
              </a:rPr>
              <a:t>Mysql</a:t>
            </a:r>
            <a:r>
              <a:rPr lang="fr-FR" altLang="fr-FR" sz="2000" dirty="0">
                <a:latin typeface="+mn-lt"/>
              </a:rPr>
              <a:t> est fréquemment utilisé avec une interface de gestion appelée </a:t>
            </a:r>
            <a:r>
              <a:rPr lang="fr-FR" altLang="fr-FR" sz="2000" b="1" dirty="0" err="1">
                <a:latin typeface="+mn-lt"/>
              </a:rPr>
              <a:t>phpmyadmin</a:t>
            </a:r>
            <a:r>
              <a:rPr lang="fr-FR" altLang="fr-FR" sz="2000" dirty="0">
                <a:latin typeface="+mn-lt"/>
              </a:rPr>
              <a:t> qui permet à un non-initié de générer des requêtes </a:t>
            </a:r>
            <a:r>
              <a:rPr lang="fr-FR" altLang="fr-FR" sz="2000" dirty="0" smtClean="0">
                <a:latin typeface="+mn-lt"/>
              </a:rPr>
              <a:t>SQL sur </a:t>
            </a:r>
            <a:r>
              <a:rPr lang="fr-FR" altLang="fr-FR" sz="2000" dirty="0">
                <a:latin typeface="+mn-lt"/>
              </a:rPr>
              <a:t>une base de données dans un espace ergonomique et intuitif.</a:t>
            </a:r>
            <a:r>
              <a:rPr kumimoji="0" lang="fr-FR" altLang="fr-FR" sz="2000" b="0" i="0" u="none" strike="noStrike" cap="none" normalizeH="0" baseline="0" dirty="0" smtClean="0">
                <a:ln>
                  <a:noFill/>
                </a:ln>
                <a:effectLst/>
                <a:latin typeface="+mn-lt"/>
              </a:rPr>
              <a:t> </a:t>
            </a:r>
            <a:endParaRPr lang="fr-FR" altLang="fr-FR" sz="2000" dirty="0">
              <a:latin typeface="+mn-lt"/>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082" y="1337585"/>
            <a:ext cx="3254284" cy="4754879"/>
          </a:xfrm>
          <a:prstGeom prst="rect">
            <a:avLst/>
          </a:prstGeom>
        </p:spPr>
      </p:pic>
    </p:spTree>
    <p:extLst>
      <p:ext uri="{BB962C8B-B14F-4D97-AF65-F5344CB8AC3E}">
        <p14:creationId xmlns:p14="http://schemas.microsoft.com/office/powerpoint/2010/main" val="168077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2560124" cy="646331"/>
          </a:xfrm>
          <a:prstGeom prst="rect">
            <a:avLst/>
          </a:prstGeom>
          <a:noFill/>
        </p:spPr>
        <p:txBody>
          <a:bodyPr wrap="none" rtlCol="0">
            <a:spAutoFit/>
          </a:bodyPr>
          <a:lstStyle/>
          <a:p>
            <a:r>
              <a:rPr lang="fr-FR" sz="3600" b="1" dirty="0" smtClean="0">
                <a:solidFill>
                  <a:schemeClr val="bg1"/>
                </a:solidFill>
              </a:rPr>
              <a:t>PostgreSQL  </a:t>
            </a:r>
          </a:p>
        </p:txBody>
      </p:sp>
      <p:sp>
        <p:nvSpPr>
          <p:cNvPr id="5" name="ZoneTexte 4"/>
          <p:cNvSpPr txBox="1"/>
          <p:nvPr/>
        </p:nvSpPr>
        <p:spPr>
          <a:xfrm>
            <a:off x="428595" y="1227909"/>
            <a:ext cx="7761816" cy="5170646"/>
          </a:xfrm>
          <a:prstGeom prst="rect">
            <a:avLst/>
          </a:prstGeom>
          <a:noFill/>
        </p:spPr>
        <p:txBody>
          <a:bodyPr wrap="square" rtlCol="0">
            <a:spAutoFit/>
          </a:bodyPr>
          <a:lstStyle/>
          <a:p>
            <a:pPr>
              <a:lnSpc>
                <a:spcPct val="150000"/>
              </a:lnSpc>
            </a:pPr>
            <a:r>
              <a:rPr lang="fr-FR" sz="2000" dirty="0" smtClean="0"/>
              <a:t>	PostgreSQL </a:t>
            </a:r>
            <a:r>
              <a:rPr lang="fr-FR" sz="2000" dirty="0"/>
              <a:t>est un SGBD objet-relationnel. C’est une alternative aux SGBD commercialisés (tels que Oracle Database, Microsoft SQL Server etc.). Dans les grands réseaux, le SGBD PostgreSQL peut être utilisé en tant que BD externe pour </a:t>
            </a:r>
            <a:r>
              <a:rPr lang="fr-FR" sz="2000" dirty="0" err="1"/>
              <a:t>Dr.Web</a:t>
            </a:r>
            <a:r>
              <a:rPr lang="fr-FR" sz="2000" dirty="0"/>
              <a:t> Enterprise Security Suite</a:t>
            </a:r>
            <a:r>
              <a:rPr lang="fr-FR" sz="2000" dirty="0" smtClean="0"/>
              <a:t>.</a:t>
            </a:r>
          </a:p>
          <a:p>
            <a:pPr marL="285750" indent="-285750">
              <a:lnSpc>
                <a:spcPct val="150000"/>
              </a:lnSpc>
              <a:buFont typeface="Arial" panose="020B0604020202020204" pitchFamily="34" charset="0"/>
              <a:buChar char="•"/>
            </a:pPr>
            <a:r>
              <a:rPr lang="fr-FR" sz="2000" dirty="0"/>
              <a:t>Déploiement </a:t>
            </a:r>
            <a:r>
              <a:rPr lang="fr-FR" sz="2000" dirty="0" smtClean="0"/>
              <a:t>illimité</a:t>
            </a:r>
          </a:p>
          <a:p>
            <a:pPr marL="285750" indent="-285750">
              <a:lnSpc>
                <a:spcPct val="150000"/>
              </a:lnSpc>
              <a:buFont typeface="Arial" panose="020B0604020202020204" pitchFamily="34" charset="0"/>
              <a:buChar char="•"/>
            </a:pPr>
            <a:r>
              <a:rPr lang="fr-FR" sz="2000" dirty="0"/>
              <a:t>Excellent </a:t>
            </a:r>
            <a:r>
              <a:rPr lang="fr-FR" sz="2000" dirty="0" smtClean="0"/>
              <a:t>support</a:t>
            </a:r>
          </a:p>
          <a:p>
            <a:pPr marL="285750" indent="-285750">
              <a:lnSpc>
                <a:spcPct val="150000"/>
              </a:lnSpc>
              <a:buFont typeface="Arial" panose="020B0604020202020204" pitchFamily="34" charset="0"/>
              <a:buChar char="•"/>
            </a:pPr>
            <a:r>
              <a:rPr lang="fr-FR" sz="2000" dirty="0"/>
              <a:t>Economies significatives sur les coûts de </a:t>
            </a:r>
            <a:r>
              <a:rPr lang="fr-FR" sz="2000" dirty="0" smtClean="0"/>
              <a:t>personnel</a:t>
            </a:r>
          </a:p>
          <a:p>
            <a:pPr marL="285750" indent="-285750">
              <a:lnSpc>
                <a:spcPct val="150000"/>
              </a:lnSpc>
              <a:buFont typeface="Arial" panose="020B0604020202020204" pitchFamily="34" charset="0"/>
              <a:buChar char="•"/>
            </a:pPr>
            <a:r>
              <a:rPr lang="fr-FR" sz="2000" dirty="0"/>
              <a:t>Fiabilité et stabilité </a:t>
            </a:r>
            <a:r>
              <a:rPr lang="fr-FR" sz="2000" dirty="0" smtClean="0"/>
              <a:t>légendaires</a:t>
            </a:r>
          </a:p>
          <a:p>
            <a:pPr marL="285750" indent="-285750">
              <a:lnSpc>
                <a:spcPct val="150000"/>
              </a:lnSpc>
              <a:buFont typeface="Arial" panose="020B0604020202020204" pitchFamily="34" charset="0"/>
              <a:buChar char="•"/>
            </a:pPr>
            <a:r>
              <a:rPr lang="fr-FR" sz="2000" dirty="0"/>
              <a:t>Conçu pour une grande </a:t>
            </a:r>
            <a:r>
              <a:rPr lang="fr-FR" sz="2000" dirty="0" smtClean="0"/>
              <a:t>capacité</a:t>
            </a:r>
          </a:p>
          <a:p>
            <a:pPr marL="285750" indent="-285750">
              <a:lnSpc>
                <a:spcPct val="150000"/>
              </a:lnSpc>
              <a:buFont typeface="Arial" panose="020B0604020202020204" pitchFamily="34" charset="0"/>
              <a:buChar char="•"/>
            </a:pPr>
            <a:r>
              <a:rPr lang="fr-FR" sz="2000" dirty="0"/>
              <a:t>Outils graphiques de modélisation et </a:t>
            </a:r>
            <a:r>
              <a:rPr lang="fr-FR" sz="2000" dirty="0" smtClean="0"/>
              <a:t>d'administration</a:t>
            </a:r>
          </a:p>
          <a:p>
            <a:pPr marL="285750" indent="-285750">
              <a:lnSpc>
                <a:spcPct val="150000"/>
              </a:lnSpc>
              <a:buFont typeface="Arial" panose="020B0604020202020204" pitchFamily="34" charset="0"/>
              <a:buChar char="•"/>
            </a:pPr>
            <a:r>
              <a:rPr lang="fr-FR" sz="2000" dirty="0"/>
              <a:t>Très bonne compatibilité SQL</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959" y="1776548"/>
            <a:ext cx="3997258" cy="4436957"/>
          </a:xfrm>
          <a:prstGeom prst="rect">
            <a:avLst/>
          </a:prstGeom>
        </p:spPr>
      </p:pic>
    </p:spTree>
    <p:extLst>
      <p:ext uri="{BB962C8B-B14F-4D97-AF65-F5344CB8AC3E}">
        <p14:creationId xmlns:p14="http://schemas.microsoft.com/office/powerpoint/2010/main" val="128612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2681311" cy="646331"/>
          </a:xfrm>
          <a:prstGeom prst="rect">
            <a:avLst/>
          </a:prstGeom>
          <a:noFill/>
        </p:spPr>
        <p:txBody>
          <a:bodyPr wrap="none" rtlCol="0">
            <a:spAutoFit/>
          </a:bodyPr>
          <a:lstStyle/>
          <a:p>
            <a:r>
              <a:rPr lang="fr-FR" sz="3600" b="1" dirty="0" smtClean="0">
                <a:solidFill>
                  <a:schemeClr val="bg1"/>
                </a:solidFill>
              </a:rPr>
              <a:t>SQL SERVER  </a:t>
            </a:r>
          </a:p>
        </p:txBody>
      </p:sp>
      <p:sp>
        <p:nvSpPr>
          <p:cNvPr id="5" name="ZoneTexte 4"/>
          <p:cNvSpPr txBox="1"/>
          <p:nvPr/>
        </p:nvSpPr>
        <p:spPr>
          <a:xfrm>
            <a:off x="428596" y="1867989"/>
            <a:ext cx="5070867" cy="4661276"/>
          </a:xfrm>
          <a:prstGeom prst="rect">
            <a:avLst/>
          </a:prstGeom>
          <a:noFill/>
        </p:spPr>
        <p:txBody>
          <a:bodyPr wrap="square" rtlCol="0">
            <a:spAutoFit/>
          </a:bodyPr>
          <a:lstStyle/>
          <a:p>
            <a:pPr>
              <a:lnSpc>
                <a:spcPct val="150000"/>
              </a:lnSpc>
            </a:pPr>
            <a:r>
              <a:rPr lang="fr-FR" sz="2000" dirty="0" smtClean="0"/>
              <a:t>	Le</a:t>
            </a:r>
            <a:r>
              <a:rPr lang="fr-FR" sz="2000" dirty="0"/>
              <a:t> </a:t>
            </a:r>
            <a:r>
              <a:rPr lang="fr-FR" sz="2000" b="1" dirty="0"/>
              <a:t>SQL server</a:t>
            </a:r>
            <a:r>
              <a:rPr lang="fr-FR" sz="2000" dirty="0"/>
              <a:t> désigne couramment un serveur de base de données</a:t>
            </a:r>
            <a:r>
              <a:rPr lang="fr-FR" sz="2000" dirty="0" smtClean="0"/>
              <a:t>.</a:t>
            </a:r>
            <a:r>
              <a:rPr lang="fr-FR" sz="2000" dirty="0"/>
              <a:t> </a:t>
            </a:r>
            <a:r>
              <a:rPr lang="fr-FR" sz="2000" dirty="0" smtClean="0"/>
              <a:t>C’est </a:t>
            </a:r>
            <a:r>
              <a:rPr lang="fr-FR" sz="2000" dirty="0"/>
              <a:t>un outil qui possède toutes les caractéristiques pour pouvoir accompagner l'utilisateur dans la manipulation, le contrôle, le tri, la mise à jour, et bien d'autres actions encore, de bases de données grâce au langage SQL</a:t>
            </a:r>
            <a:r>
              <a:rPr lang="fr-FR" sz="2000" dirty="0" smtClean="0"/>
              <a:t>. </a:t>
            </a:r>
            <a:r>
              <a:rPr lang="fr-FR" sz="2000" dirty="0"/>
              <a:t> idéale pour l’apprentissage, ainsi que pour la création d’applications de bureau et de petits serveurs jusqu’à 10 Go de données.</a:t>
            </a:r>
            <a:endParaRPr lang="fr-FR" sz="2000" dirty="0" smtClean="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463" y="2050869"/>
            <a:ext cx="5507679" cy="3010716"/>
          </a:xfrm>
          <a:prstGeom prst="rect">
            <a:avLst/>
          </a:prstGeom>
        </p:spPr>
      </p:pic>
    </p:spTree>
    <p:extLst>
      <p:ext uri="{BB962C8B-B14F-4D97-AF65-F5344CB8AC3E}">
        <p14:creationId xmlns:p14="http://schemas.microsoft.com/office/powerpoint/2010/main" val="193316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285720" cy="642942"/>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Pentagone 2"/>
          <p:cNvSpPr/>
          <p:nvPr/>
        </p:nvSpPr>
        <p:spPr>
          <a:xfrm>
            <a:off x="428596" y="357166"/>
            <a:ext cx="4286280" cy="642942"/>
          </a:xfrm>
          <a:prstGeom prst="homePlat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785786" y="357166"/>
            <a:ext cx="2912464" cy="646331"/>
          </a:xfrm>
          <a:prstGeom prst="rect">
            <a:avLst/>
          </a:prstGeom>
          <a:noFill/>
        </p:spPr>
        <p:txBody>
          <a:bodyPr wrap="none" rtlCol="0">
            <a:spAutoFit/>
          </a:bodyPr>
          <a:lstStyle/>
          <a:p>
            <a:r>
              <a:rPr lang="fr-FR" sz="3600" b="1" dirty="0" smtClean="0">
                <a:solidFill>
                  <a:schemeClr val="bg1"/>
                </a:solidFill>
              </a:rPr>
              <a:t>Comparaison  </a:t>
            </a:r>
          </a:p>
        </p:txBody>
      </p:sp>
      <p:pic>
        <p:nvPicPr>
          <p:cNvPr id="3074" name="Picture 2" descr="I will do any mysql, sql server and postgresql tasks in 2020 | Sql server,  Class diagram, Microsoft sql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2069847"/>
            <a:ext cx="3733963" cy="389988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4389122" y="1299137"/>
            <a:ext cx="7223760" cy="5170646"/>
          </a:xfrm>
          <a:prstGeom prst="rect">
            <a:avLst/>
          </a:prstGeom>
          <a:noFill/>
        </p:spPr>
        <p:txBody>
          <a:bodyPr wrap="square" rtlCol="0">
            <a:spAutoFit/>
          </a:bodyPr>
          <a:lstStyle/>
          <a:p>
            <a:pPr fontAlgn="base">
              <a:lnSpc>
                <a:spcPct val="150000"/>
              </a:lnSpc>
            </a:pPr>
            <a:r>
              <a:rPr lang="fr-FR" sz="2000" dirty="0" smtClean="0"/>
              <a:t>	</a:t>
            </a:r>
            <a:r>
              <a:rPr lang="fr-FR" sz="2000" dirty="0"/>
              <a:t>La raison de choisir un produit de base de données plutôt qu’un autre devrait être basée sur vos applications et sur l’état de votre cycle de développement. </a:t>
            </a:r>
            <a:endParaRPr lang="fr-FR" sz="2000" dirty="0" smtClean="0"/>
          </a:p>
          <a:p>
            <a:pPr fontAlgn="base">
              <a:lnSpc>
                <a:spcPct val="150000"/>
              </a:lnSpc>
            </a:pPr>
            <a:r>
              <a:rPr lang="fr-FR" sz="2000" dirty="0"/>
              <a:t>	</a:t>
            </a:r>
            <a:r>
              <a:rPr lang="fr-FR" sz="2000" dirty="0" smtClean="0"/>
              <a:t>Pour </a:t>
            </a:r>
            <a:r>
              <a:rPr lang="fr-FR" sz="2000" dirty="0"/>
              <a:t>une entreprise en pleine croissance disposant d’un budget informatique généreux et d’un large éventail de besoins pour créer ou prendre en charge diverses applications compatibles avec Microsoft il serait logique d’examiner SQL Server.</a:t>
            </a:r>
          </a:p>
          <a:p>
            <a:pPr fontAlgn="base">
              <a:lnSpc>
                <a:spcPct val="150000"/>
              </a:lnSpc>
            </a:pPr>
            <a:r>
              <a:rPr lang="fr-FR" sz="2000" dirty="0" smtClean="0"/>
              <a:t>	Pour </a:t>
            </a:r>
            <a:r>
              <a:rPr lang="fr-FR" sz="2000" dirty="0"/>
              <a:t>les applications où le processus de développement tirerait parti d’une approche illimitée en matière de licences et de la prise en charge d’un environnement </a:t>
            </a:r>
            <a:r>
              <a:rPr lang="fr-FR" sz="2000" dirty="0" err="1"/>
              <a:t>multi-plateformes</a:t>
            </a:r>
            <a:r>
              <a:rPr lang="fr-FR" sz="2000" dirty="0"/>
              <a:t>, MySQL serait une excellente alternative</a:t>
            </a:r>
            <a:r>
              <a:rPr lang="fr-FR" sz="2000" dirty="0" smtClean="0"/>
              <a:t>.</a:t>
            </a:r>
            <a:endParaRPr lang="fr-FR" sz="2000" dirty="0"/>
          </a:p>
        </p:txBody>
      </p:sp>
    </p:spTree>
    <p:extLst>
      <p:ext uri="{BB962C8B-B14F-4D97-AF65-F5344CB8AC3E}">
        <p14:creationId xmlns:p14="http://schemas.microsoft.com/office/powerpoint/2010/main" val="21298505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33</Words>
  <Application>Microsoft Office PowerPoint</Application>
  <PresentationFormat>Grand écran</PresentationFormat>
  <Paragraphs>32</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DeLL</dc:creator>
  <cp:lastModifiedBy>DeLL</cp:lastModifiedBy>
  <cp:revision>44</cp:revision>
  <dcterms:created xsi:type="dcterms:W3CDTF">2021-01-02T14:55:56Z</dcterms:created>
  <dcterms:modified xsi:type="dcterms:W3CDTF">2021-01-02T17:31:12Z</dcterms:modified>
</cp:coreProperties>
</file>