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8" r:id="rId5"/>
    <p:sldId id="259" r:id="rId6"/>
    <p:sldId id="260" r:id="rId7"/>
    <p:sldId id="261" r:id="rId8"/>
    <p:sldId id="262" r:id="rId9"/>
    <p:sldId id="270" r:id="rId10"/>
    <p:sldId id="269" r:id="rId11"/>
    <p:sldId id="267"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82"/>
    <a:srgbClr val="00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853" autoAdjust="0"/>
    <p:restoredTop sz="94660"/>
  </p:normalViewPr>
  <p:slideViewPr>
    <p:cSldViewPr>
      <p:cViewPr varScale="1">
        <p:scale>
          <a:sx n="68" d="100"/>
          <a:sy n="68" d="100"/>
        </p:scale>
        <p:origin x="-12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E78BE-2058-414E-AE85-B601F043AFA6}" type="doc">
      <dgm:prSet loTypeId="urn:microsoft.com/office/officeart/2005/8/layout/vList3" loCatId="list" qsTypeId="urn:microsoft.com/office/officeart/2005/8/quickstyle/simple3" qsCatId="simple" csTypeId="urn:microsoft.com/office/officeart/2005/8/colors/accent2_1" csCatId="accent2" phldr="1"/>
      <dgm:spPr/>
    </dgm:pt>
    <dgm:pt modelId="{7CE7962C-E53C-44D7-803E-9E226DCFA5CA}">
      <dgm:prSet phldrT="[Texte]" custT="1"/>
      <dgm:spPr/>
      <dgm:t>
        <a:bodyPr/>
        <a:lstStyle/>
        <a:p>
          <a:r>
            <a:rPr lang="en-US" sz="2000" b="1" noProof="0" dirty="0" smtClean="0">
              <a:solidFill>
                <a:schemeClr val="tx1"/>
              </a:solidFill>
            </a:rPr>
            <a:t>History</a:t>
          </a:r>
          <a:r>
            <a:rPr lang="fr-FR" sz="2000" b="1" dirty="0" smtClean="0">
              <a:solidFill>
                <a:schemeClr val="tx1"/>
              </a:solidFill>
            </a:rPr>
            <a:t>  </a:t>
          </a:r>
          <a:endParaRPr lang="fr-FR" sz="2000" b="1" dirty="0">
            <a:solidFill>
              <a:schemeClr val="tx1"/>
            </a:solidFill>
          </a:endParaRPr>
        </a:p>
      </dgm:t>
    </dgm:pt>
    <dgm:pt modelId="{E7CF78AF-EEF2-4FA1-ACB7-D6A26EE11BE3}" type="parTrans" cxnId="{C45520C3-857A-4CD6-9F94-056416E5A9FD}">
      <dgm:prSet/>
      <dgm:spPr/>
      <dgm:t>
        <a:bodyPr/>
        <a:lstStyle/>
        <a:p>
          <a:endParaRPr lang="fr-FR"/>
        </a:p>
      </dgm:t>
    </dgm:pt>
    <dgm:pt modelId="{6E367AF2-1D48-4C1C-88F9-FE4BEF9FF9BE}" type="sibTrans" cxnId="{C45520C3-857A-4CD6-9F94-056416E5A9FD}">
      <dgm:prSet/>
      <dgm:spPr/>
      <dgm:t>
        <a:bodyPr/>
        <a:lstStyle/>
        <a:p>
          <a:endParaRPr lang="fr-FR"/>
        </a:p>
      </dgm:t>
    </dgm:pt>
    <dgm:pt modelId="{6F9B24FA-81EF-4351-8D28-C1BB086C2B4A}">
      <dgm:prSet phldrT="[Texte]" custT="1"/>
      <dgm:spPr/>
      <dgm:t>
        <a:bodyPr/>
        <a:lstStyle/>
        <a:p>
          <a:r>
            <a:rPr lang="fr-FR" sz="2000" b="1" dirty="0" smtClean="0">
              <a:solidFill>
                <a:schemeClr val="tx1"/>
              </a:solidFill>
            </a:rPr>
            <a:t>Web </a:t>
          </a:r>
          <a:r>
            <a:rPr lang="en-US" sz="2000" b="1" noProof="0" dirty="0" smtClean="0">
              <a:solidFill>
                <a:schemeClr val="tx1"/>
              </a:solidFill>
            </a:rPr>
            <a:t>developer role </a:t>
          </a:r>
          <a:r>
            <a:rPr lang="fr-FR" sz="2000" b="1" dirty="0" smtClean="0">
              <a:solidFill>
                <a:schemeClr val="tx1"/>
              </a:solidFill>
            </a:rPr>
            <a:t> </a:t>
          </a:r>
          <a:endParaRPr lang="fr-FR" sz="2000" b="1" dirty="0">
            <a:solidFill>
              <a:schemeClr val="tx1"/>
            </a:solidFill>
          </a:endParaRPr>
        </a:p>
      </dgm:t>
    </dgm:pt>
    <dgm:pt modelId="{FD2ADA13-4A34-457F-AB8B-304538573248}" type="parTrans" cxnId="{828F0804-EFF9-46D6-84BC-E3259C71C297}">
      <dgm:prSet/>
      <dgm:spPr/>
      <dgm:t>
        <a:bodyPr/>
        <a:lstStyle/>
        <a:p>
          <a:endParaRPr lang="fr-FR"/>
        </a:p>
      </dgm:t>
    </dgm:pt>
    <dgm:pt modelId="{8DF3F7B8-1287-44A1-A1C1-B299EDAF2C12}" type="sibTrans" cxnId="{828F0804-EFF9-46D6-84BC-E3259C71C297}">
      <dgm:prSet/>
      <dgm:spPr/>
      <dgm:t>
        <a:bodyPr/>
        <a:lstStyle/>
        <a:p>
          <a:endParaRPr lang="fr-FR"/>
        </a:p>
      </dgm:t>
    </dgm:pt>
    <dgm:pt modelId="{7B12541D-0F92-4607-95DF-D060F2BEFDEE}">
      <dgm:prSet phldrT="[Texte]" custT="1"/>
      <dgm:spPr/>
      <dgm:t>
        <a:bodyPr anchor="ctr"/>
        <a:lstStyle/>
        <a:p>
          <a:pPr>
            <a:lnSpc>
              <a:spcPct val="100000"/>
            </a:lnSpc>
          </a:pPr>
          <a:endParaRPr lang="fr-FR" sz="2000" b="1" dirty="0" smtClean="0">
            <a:solidFill>
              <a:schemeClr val="tx1"/>
            </a:solidFill>
          </a:endParaRPr>
        </a:p>
        <a:p>
          <a:pPr>
            <a:lnSpc>
              <a:spcPct val="150000"/>
            </a:lnSpc>
          </a:pPr>
          <a:r>
            <a:rPr lang="fr-FR" sz="2000" b="1" dirty="0" smtClean="0">
              <a:solidFill>
                <a:schemeClr val="tx1"/>
              </a:solidFill>
            </a:rPr>
            <a:t>Conclusion </a:t>
          </a:r>
        </a:p>
        <a:p>
          <a:pPr>
            <a:lnSpc>
              <a:spcPct val="90000"/>
            </a:lnSpc>
          </a:pPr>
          <a:endParaRPr lang="fr-FR" sz="1500" dirty="0"/>
        </a:p>
      </dgm:t>
    </dgm:pt>
    <dgm:pt modelId="{B4473458-FC1B-49B8-BD73-5BBE621FEDE9}" type="parTrans" cxnId="{0FF29E44-8EE2-4FA7-8D7E-C4EDA89C03D1}">
      <dgm:prSet/>
      <dgm:spPr/>
      <dgm:t>
        <a:bodyPr/>
        <a:lstStyle/>
        <a:p>
          <a:endParaRPr lang="fr-FR"/>
        </a:p>
      </dgm:t>
    </dgm:pt>
    <dgm:pt modelId="{02555F80-5CE7-4205-8FE5-0E76C8AD5146}" type="sibTrans" cxnId="{0FF29E44-8EE2-4FA7-8D7E-C4EDA89C03D1}">
      <dgm:prSet/>
      <dgm:spPr/>
      <dgm:t>
        <a:bodyPr/>
        <a:lstStyle/>
        <a:p>
          <a:endParaRPr lang="fr-FR"/>
        </a:p>
      </dgm:t>
    </dgm:pt>
    <dgm:pt modelId="{7A8A35FD-9BBE-4246-BB22-A57FB346A8EE}">
      <dgm:prSet phldrT="[Texte]" custT="1"/>
      <dgm:spPr/>
      <dgm:t>
        <a:bodyPr/>
        <a:lstStyle/>
        <a:p>
          <a:r>
            <a:rPr lang="fr-FR" sz="2000" b="1" dirty="0" smtClean="0">
              <a:solidFill>
                <a:schemeClr val="tx1"/>
              </a:solidFill>
            </a:rPr>
            <a:t>The web</a:t>
          </a:r>
          <a:endParaRPr lang="fr-FR" sz="2000" b="1" dirty="0">
            <a:solidFill>
              <a:schemeClr val="tx1"/>
            </a:solidFill>
          </a:endParaRPr>
        </a:p>
      </dgm:t>
    </dgm:pt>
    <dgm:pt modelId="{737854A2-97A7-4D69-8868-A18A79A0465D}" type="parTrans" cxnId="{D12F2A94-78F9-4456-BA88-51FABE2880D3}">
      <dgm:prSet/>
      <dgm:spPr/>
      <dgm:t>
        <a:bodyPr/>
        <a:lstStyle/>
        <a:p>
          <a:endParaRPr lang="fr-FR"/>
        </a:p>
      </dgm:t>
    </dgm:pt>
    <dgm:pt modelId="{9F3E8026-84A2-4520-8E0A-1D4B505BEC9A}" type="sibTrans" cxnId="{D12F2A94-78F9-4456-BA88-51FABE2880D3}">
      <dgm:prSet/>
      <dgm:spPr/>
      <dgm:t>
        <a:bodyPr/>
        <a:lstStyle/>
        <a:p>
          <a:endParaRPr lang="fr-FR"/>
        </a:p>
      </dgm:t>
    </dgm:pt>
    <dgm:pt modelId="{51C0FAFC-83E2-4888-B2D0-9EF4E4653EAB}">
      <dgm:prSet phldrT="[Texte]" custT="1"/>
      <dgm:spPr/>
      <dgm:t>
        <a:bodyPr/>
        <a:lstStyle/>
        <a:p>
          <a:r>
            <a:rPr lang="fr-FR" sz="2000" b="1" dirty="0" smtClean="0">
              <a:solidFill>
                <a:schemeClr val="tx1"/>
              </a:solidFill>
            </a:rPr>
            <a:t>Web </a:t>
          </a:r>
          <a:r>
            <a:rPr lang="en-US" sz="2000" b="1" noProof="0" dirty="0" smtClean="0">
              <a:solidFill>
                <a:schemeClr val="tx1"/>
              </a:solidFill>
            </a:rPr>
            <a:t>developer</a:t>
          </a:r>
          <a:r>
            <a:rPr lang="fr-FR" sz="2000" b="1" dirty="0" smtClean="0">
              <a:solidFill>
                <a:schemeClr val="tx1"/>
              </a:solidFill>
            </a:rPr>
            <a:t> </a:t>
          </a:r>
          <a:r>
            <a:rPr lang="en-US" sz="2000" b="1" noProof="0" dirty="0" smtClean="0">
              <a:solidFill>
                <a:schemeClr val="tx1"/>
              </a:solidFill>
            </a:rPr>
            <a:t>skills</a:t>
          </a:r>
          <a:r>
            <a:rPr lang="fr-FR" sz="2000" b="1" dirty="0" smtClean="0">
              <a:solidFill>
                <a:schemeClr val="tx1"/>
              </a:solidFill>
            </a:rPr>
            <a:t>  </a:t>
          </a:r>
          <a:endParaRPr lang="fr-FR" sz="2000" b="1" dirty="0">
            <a:solidFill>
              <a:schemeClr val="tx1"/>
            </a:solidFill>
          </a:endParaRPr>
        </a:p>
      </dgm:t>
    </dgm:pt>
    <dgm:pt modelId="{3A22122B-62DC-4559-A6E8-26378C223A49}" type="parTrans" cxnId="{B40FC820-AA1D-45D7-80AF-C57C823E944B}">
      <dgm:prSet/>
      <dgm:spPr/>
      <dgm:t>
        <a:bodyPr/>
        <a:lstStyle/>
        <a:p>
          <a:endParaRPr lang="fr-FR"/>
        </a:p>
      </dgm:t>
    </dgm:pt>
    <dgm:pt modelId="{670AA27E-7DD4-431E-AB25-21BB062DDFEE}" type="sibTrans" cxnId="{B40FC820-AA1D-45D7-80AF-C57C823E944B}">
      <dgm:prSet/>
      <dgm:spPr/>
      <dgm:t>
        <a:bodyPr/>
        <a:lstStyle/>
        <a:p>
          <a:endParaRPr lang="fr-FR"/>
        </a:p>
      </dgm:t>
    </dgm:pt>
    <dgm:pt modelId="{BA556BBC-CAC6-4A31-9273-CD20D320661F}">
      <dgm:prSet phldrT="[Texte]" custT="1"/>
      <dgm:spPr/>
      <dgm:t>
        <a:bodyPr/>
        <a:lstStyle/>
        <a:p>
          <a:r>
            <a:rPr lang="fr-FR" sz="2000" b="1" dirty="0" smtClean="0">
              <a:solidFill>
                <a:schemeClr val="tx1"/>
              </a:solidFill>
            </a:rPr>
            <a:t>Introduction</a:t>
          </a:r>
          <a:r>
            <a:rPr lang="fr-FR" sz="2800" b="1" dirty="0" smtClean="0">
              <a:solidFill>
                <a:schemeClr val="tx1"/>
              </a:solidFill>
            </a:rPr>
            <a:t> </a:t>
          </a:r>
          <a:endParaRPr lang="fr-FR" sz="2800" b="1" dirty="0">
            <a:solidFill>
              <a:schemeClr val="tx1"/>
            </a:solidFill>
          </a:endParaRPr>
        </a:p>
      </dgm:t>
    </dgm:pt>
    <dgm:pt modelId="{7AADCE4B-CEC1-4857-A58A-759A4ED2F602}" type="parTrans" cxnId="{0C994444-4893-4C7F-92AF-60290C4AA6DE}">
      <dgm:prSet/>
      <dgm:spPr/>
      <dgm:t>
        <a:bodyPr/>
        <a:lstStyle/>
        <a:p>
          <a:endParaRPr lang="en-US"/>
        </a:p>
      </dgm:t>
    </dgm:pt>
    <dgm:pt modelId="{2545DD4E-B7B6-4F69-8DD7-FE9334C5DC3C}" type="sibTrans" cxnId="{0C994444-4893-4C7F-92AF-60290C4AA6DE}">
      <dgm:prSet/>
      <dgm:spPr/>
      <dgm:t>
        <a:bodyPr/>
        <a:lstStyle/>
        <a:p>
          <a:endParaRPr lang="en-US"/>
        </a:p>
      </dgm:t>
    </dgm:pt>
    <dgm:pt modelId="{A53001B8-D0FB-46AC-AB33-701D89896334}" type="pres">
      <dgm:prSet presAssocID="{6EFE78BE-2058-414E-AE85-B601F043AFA6}" presName="linearFlow" presStyleCnt="0">
        <dgm:presLayoutVars>
          <dgm:dir/>
          <dgm:resizeHandles val="exact"/>
        </dgm:presLayoutVars>
      </dgm:prSet>
      <dgm:spPr/>
    </dgm:pt>
    <dgm:pt modelId="{25668466-6DDA-45A4-8C8C-A1E0428FFC05}" type="pres">
      <dgm:prSet presAssocID="{7CE7962C-E53C-44D7-803E-9E226DCFA5CA}" presName="composite" presStyleCnt="0"/>
      <dgm:spPr/>
    </dgm:pt>
    <dgm:pt modelId="{E58BE138-FE42-45CA-A067-DCD7E4EAFD73}" type="pres">
      <dgm:prSet presAssocID="{7CE7962C-E53C-44D7-803E-9E226DCFA5CA}" presName="imgShp" presStyleLbl="fgImgPlace1" presStyleIdx="0" presStyleCnt="6"/>
      <dgm:spPr>
        <a:blipFill rotWithShape="0">
          <a:blip xmlns:r="http://schemas.openxmlformats.org/officeDocument/2006/relationships" r:embed="rId1"/>
          <a:stretch>
            <a:fillRect/>
          </a:stretch>
        </a:blipFill>
      </dgm:spPr>
    </dgm:pt>
    <dgm:pt modelId="{F489EA74-F626-4C30-BFE2-26C519803672}" type="pres">
      <dgm:prSet presAssocID="{7CE7962C-E53C-44D7-803E-9E226DCFA5CA}" presName="txShp" presStyleLbl="node1" presStyleIdx="0" presStyleCnt="6">
        <dgm:presLayoutVars>
          <dgm:bulletEnabled val="1"/>
        </dgm:presLayoutVars>
      </dgm:prSet>
      <dgm:spPr/>
    </dgm:pt>
    <dgm:pt modelId="{F6D17E4D-0A80-4CA0-9E20-0BD8FA0F2723}" type="pres">
      <dgm:prSet presAssocID="{6E367AF2-1D48-4C1C-88F9-FE4BEF9FF9BE}" presName="spacing" presStyleCnt="0"/>
      <dgm:spPr/>
    </dgm:pt>
    <dgm:pt modelId="{C249E4A1-F260-4FF8-A420-5986105AC0D9}" type="pres">
      <dgm:prSet presAssocID="{BA556BBC-CAC6-4A31-9273-CD20D320661F}" presName="composite" presStyleCnt="0"/>
      <dgm:spPr/>
    </dgm:pt>
    <dgm:pt modelId="{7DA2C8F1-1A15-4659-ABE2-5E603C5A092C}" type="pres">
      <dgm:prSet presAssocID="{BA556BBC-CAC6-4A31-9273-CD20D320661F}" presName="imgShp" presStyleLbl="fgImgPlace1" presStyleIdx="1" presStyleCnt="6"/>
      <dgm:spPr>
        <a:blipFill rotWithShape="0">
          <a:blip xmlns:r="http://schemas.openxmlformats.org/officeDocument/2006/relationships" r:embed="rId2"/>
          <a:stretch>
            <a:fillRect/>
          </a:stretch>
        </a:blipFill>
      </dgm:spPr>
    </dgm:pt>
    <dgm:pt modelId="{BDD02174-5E9C-4494-A3AB-78A53B89D056}" type="pres">
      <dgm:prSet presAssocID="{BA556BBC-CAC6-4A31-9273-CD20D320661F}" presName="txShp" presStyleLbl="node1" presStyleIdx="1" presStyleCnt="6">
        <dgm:presLayoutVars>
          <dgm:bulletEnabled val="1"/>
        </dgm:presLayoutVars>
      </dgm:prSet>
      <dgm:spPr/>
    </dgm:pt>
    <dgm:pt modelId="{B8DD8CFF-5B6C-4758-89F0-AAA637FC4719}" type="pres">
      <dgm:prSet presAssocID="{2545DD4E-B7B6-4F69-8DD7-FE9334C5DC3C}" presName="spacing" presStyleCnt="0"/>
      <dgm:spPr/>
    </dgm:pt>
    <dgm:pt modelId="{C74223AD-49F0-419A-8B02-6573739C1FF0}" type="pres">
      <dgm:prSet presAssocID="{7A8A35FD-9BBE-4246-BB22-A57FB346A8EE}" presName="composite" presStyleCnt="0"/>
      <dgm:spPr/>
    </dgm:pt>
    <dgm:pt modelId="{6D9812DF-122E-40BF-8E94-CA4BB93E7F58}" type="pres">
      <dgm:prSet presAssocID="{7A8A35FD-9BBE-4246-BB22-A57FB346A8EE}" presName="imgShp" presStyleLbl="fgImgPlace1" presStyleIdx="2" presStyleCnt="6"/>
      <dgm:spPr>
        <a:blipFill rotWithShape="0">
          <a:blip xmlns:r="http://schemas.openxmlformats.org/officeDocument/2006/relationships" r:embed="rId3"/>
          <a:stretch>
            <a:fillRect/>
          </a:stretch>
        </a:blipFill>
      </dgm:spPr>
    </dgm:pt>
    <dgm:pt modelId="{C2C2BED8-B91F-4C9A-BB16-360E6DBB0659}" type="pres">
      <dgm:prSet presAssocID="{7A8A35FD-9BBE-4246-BB22-A57FB346A8EE}" presName="txShp" presStyleLbl="node1" presStyleIdx="2" presStyleCnt="6">
        <dgm:presLayoutVars>
          <dgm:bulletEnabled val="1"/>
        </dgm:presLayoutVars>
      </dgm:prSet>
      <dgm:spPr/>
    </dgm:pt>
    <dgm:pt modelId="{86E6AE9D-BED7-4B9E-A952-9D3FEE6A4729}" type="pres">
      <dgm:prSet presAssocID="{9F3E8026-84A2-4520-8E0A-1D4B505BEC9A}" presName="spacing" presStyleCnt="0"/>
      <dgm:spPr/>
    </dgm:pt>
    <dgm:pt modelId="{0540D759-DC6F-4F28-9B15-91B4041C6D82}" type="pres">
      <dgm:prSet presAssocID="{51C0FAFC-83E2-4888-B2D0-9EF4E4653EAB}" presName="composite" presStyleCnt="0"/>
      <dgm:spPr/>
    </dgm:pt>
    <dgm:pt modelId="{EDC8BEE1-A567-495F-8194-310A7483DB10}" type="pres">
      <dgm:prSet presAssocID="{51C0FAFC-83E2-4888-B2D0-9EF4E4653EAB}" presName="imgShp" presStyleLbl="fgImgPlace1" presStyleIdx="3" presStyleCnt="6"/>
      <dgm:spPr>
        <a:blipFill rotWithShape="0">
          <a:blip xmlns:r="http://schemas.openxmlformats.org/officeDocument/2006/relationships" r:embed="rId4"/>
          <a:stretch>
            <a:fillRect/>
          </a:stretch>
        </a:blipFill>
      </dgm:spPr>
    </dgm:pt>
    <dgm:pt modelId="{D1491DDE-18BB-4555-AF32-E5F7BA50B909}" type="pres">
      <dgm:prSet presAssocID="{51C0FAFC-83E2-4888-B2D0-9EF4E4653EAB}" presName="txShp" presStyleLbl="node1" presStyleIdx="3" presStyleCnt="6">
        <dgm:presLayoutVars>
          <dgm:bulletEnabled val="1"/>
        </dgm:presLayoutVars>
      </dgm:prSet>
      <dgm:spPr/>
    </dgm:pt>
    <dgm:pt modelId="{AFB4E2CA-2833-4898-90B5-04937F81F3BA}" type="pres">
      <dgm:prSet presAssocID="{670AA27E-7DD4-431E-AB25-21BB062DDFEE}" presName="spacing" presStyleCnt="0"/>
      <dgm:spPr/>
    </dgm:pt>
    <dgm:pt modelId="{73E9E217-CB6E-42DC-98C2-F6B835E7AD6D}" type="pres">
      <dgm:prSet presAssocID="{6F9B24FA-81EF-4351-8D28-C1BB086C2B4A}" presName="composite" presStyleCnt="0"/>
      <dgm:spPr/>
    </dgm:pt>
    <dgm:pt modelId="{CA5FD9E4-E062-4742-8032-C9FCE9869BCB}" type="pres">
      <dgm:prSet presAssocID="{6F9B24FA-81EF-4351-8D28-C1BB086C2B4A}" presName="imgShp" presStyleLbl="fgImgPlace1" presStyleIdx="4" presStyleCnt="6"/>
      <dgm:spPr>
        <a:blipFill rotWithShape="0">
          <a:blip xmlns:r="http://schemas.openxmlformats.org/officeDocument/2006/relationships" r:embed="rId4"/>
          <a:stretch>
            <a:fillRect/>
          </a:stretch>
        </a:blipFill>
      </dgm:spPr>
    </dgm:pt>
    <dgm:pt modelId="{1E6379CA-E063-4F4F-A5F0-DFDB93251801}" type="pres">
      <dgm:prSet presAssocID="{6F9B24FA-81EF-4351-8D28-C1BB086C2B4A}" presName="txShp" presStyleLbl="node1" presStyleIdx="4" presStyleCnt="6">
        <dgm:presLayoutVars>
          <dgm:bulletEnabled val="1"/>
        </dgm:presLayoutVars>
      </dgm:prSet>
      <dgm:spPr/>
      <dgm:t>
        <a:bodyPr/>
        <a:lstStyle/>
        <a:p>
          <a:endParaRPr lang="fr-FR"/>
        </a:p>
      </dgm:t>
    </dgm:pt>
    <dgm:pt modelId="{CE9A470E-EBB4-44F6-B84A-311070C503B5}" type="pres">
      <dgm:prSet presAssocID="{8DF3F7B8-1287-44A1-A1C1-B299EDAF2C12}" presName="spacing" presStyleCnt="0"/>
      <dgm:spPr/>
    </dgm:pt>
    <dgm:pt modelId="{40A1A957-BC6C-4D94-92F1-F7F75F88F294}" type="pres">
      <dgm:prSet presAssocID="{7B12541D-0F92-4607-95DF-D060F2BEFDEE}" presName="composite" presStyleCnt="0"/>
      <dgm:spPr/>
    </dgm:pt>
    <dgm:pt modelId="{EE9D1EC1-9CDF-4CE6-B439-A23CB9E8E686}" type="pres">
      <dgm:prSet presAssocID="{7B12541D-0F92-4607-95DF-D060F2BEFDEE}" presName="imgShp" presStyleLbl="fgImgPlace1" presStyleIdx="5" presStyleCnt="6"/>
      <dgm:spPr>
        <a:blipFill rotWithShape="0">
          <a:blip xmlns:r="http://schemas.openxmlformats.org/officeDocument/2006/relationships" r:embed="rId5"/>
          <a:stretch>
            <a:fillRect/>
          </a:stretch>
        </a:blipFill>
      </dgm:spPr>
    </dgm:pt>
    <dgm:pt modelId="{33208AE8-68FC-4B28-B5D3-444E022886DB}" type="pres">
      <dgm:prSet presAssocID="{7B12541D-0F92-4607-95DF-D060F2BEFDEE}" presName="txShp" presStyleLbl="node1" presStyleIdx="5" presStyleCnt="6">
        <dgm:presLayoutVars>
          <dgm:bulletEnabled val="1"/>
        </dgm:presLayoutVars>
      </dgm:prSet>
      <dgm:spPr/>
      <dgm:t>
        <a:bodyPr/>
        <a:lstStyle/>
        <a:p>
          <a:endParaRPr lang="fr-FR"/>
        </a:p>
      </dgm:t>
    </dgm:pt>
  </dgm:ptLst>
  <dgm:cxnLst>
    <dgm:cxn modelId="{D12F2A94-78F9-4456-BA88-51FABE2880D3}" srcId="{6EFE78BE-2058-414E-AE85-B601F043AFA6}" destId="{7A8A35FD-9BBE-4246-BB22-A57FB346A8EE}" srcOrd="2" destOrd="0" parTransId="{737854A2-97A7-4D69-8868-A18A79A0465D}" sibTransId="{9F3E8026-84A2-4520-8E0A-1D4B505BEC9A}"/>
    <dgm:cxn modelId="{0C994444-4893-4C7F-92AF-60290C4AA6DE}" srcId="{6EFE78BE-2058-414E-AE85-B601F043AFA6}" destId="{BA556BBC-CAC6-4A31-9273-CD20D320661F}" srcOrd="1" destOrd="0" parTransId="{7AADCE4B-CEC1-4857-A58A-759A4ED2F602}" sibTransId="{2545DD4E-B7B6-4F69-8DD7-FE9334C5DC3C}"/>
    <dgm:cxn modelId="{0FF29E44-8EE2-4FA7-8D7E-C4EDA89C03D1}" srcId="{6EFE78BE-2058-414E-AE85-B601F043AFA6}" destId="{7B12541D-0F92-4607-95DF-D060F2BEFDEE}" srcOrd="5" destOrd="0" parTransId="{B4473458-FC1B-49B8-BD73-5BBE621FEDE9}" sibTransId="{02555F80-5CE7-4205-8FE5-0E76C8AD5146}"/>
    <dgm:cxn modelId="{267A00F2-DD9E-417B-999C-289D6B96F0F7}" type="presOf" srcId="{7A8A35FD-9BBE-4246-BB22-A57FB346A8EE}" destId="{C2C2BED8-B91F-4C9A-BB16-360E6DBB0659}" srcOrd="0" destOrd="0" presId="urn:microsoft.com/office/officeart/2005/8/layout/vList3"/>
    <dgm:cxn modelId="{7D140472-DB9E-48B7-B059-064C35BD4D6A}" type="presOf" srcId="{51C0FAFC-83E2-4888-B2D0-9EF4E4653EAB}" destId="{D1491DDE-18BB-4555-AF32-E5F7BA50B909}" srcOrd="0" destOrd="0" presId="urn:microsoft.com/office/officeart/2005/8/layout/vList3"/>
    <dgm:cxn modelId="{F87609BA-EA99-4BF8-BE8E-122805481B07}" type="presOf" srcId="{6EFE78BE-2058-414E-AE85-B601F043AFA6}" destId="{A53001B8-D0FB-46AC-AB33-701D89896334}" srcOrd="0" destOrd="0" presId="urn:microsoft.com/office/officeart/2005/8/layout/vList3"/>
    <dgm:cxn modelId="{C45520C3-857A-4CD6-9F94-056416E5A9FD}" srcId="{6EFE78BE-2058-414E-AE85-B601F043AFA6}" destId="{7CE7962C-E53C-44D7-803E-9E226DCFA5CA}" srcOrd="0" destOrd="0" parTransId="{E7CF78AF-EEF2-4FA1-ACB7-D6A26EE11BE3}" sibTransId="{6E367AF2-1D48-4C1C-88F9-FE4BEF9FF9BE}"/>
    <dgm:cxn modelId="{B40FC820-AA1D-45D7-80AF-C57C823E944B}" srcId="{6EFE78BE-2058-414E-AE85-B601F043AFA6}" destId="{51C0FAFC-83E2-4888-B2D0-9EF4E4653EAB}" srcOrd="3" destOrd="0" parTransId="{3A22122B-62DC-4559-A6E8-26378C223A49}" sibTransId="{670AA27E-7DD4-431E-AB25-21BB062DDFEE}"/>
    <dgm:cxn modelId="{7D891323-3949-4EB8-81E6-665CDD0DD358}" type="presOf" srcId="{7B12541D-0F92-4607-95DF-D060F2BEFDEE}" destId="{33208AE8-68FC-4B28-B5D3-444E022886DB}" srcOrd="0" destOrd="0" presId="urn:microsoft.com/office/officeart/2005/8/layout/vList3"/>
    <dgm:cxn modelId="{EEE5063F-C934-4B65-9D1E-A394C938D733}" type="presOf" srcId="{6F9B24FA-81EF-4351-8D28-C1BB086C2B4A}" destId="{1E6379CA-E063-4F4F-A5F0-DFDB93251801}" srcOrd="0" destOrd="0" presId="urn:microsoft.com/office/officeart/2005/8/layout/vList3"/>
    <dgm:cxn modelId="{828F0804-EFF9-46D6-84BC-E3259C71C297}" srcId="{6EFE78BE-2058-414E-AE85-B601F043AFA6}" destId="{6F9B24FA-81EF-4351-8D28-C1BB086C2B4A}" srcOrd="4" destOrd="0" parTransId="{FD2ADA13-4A34-457F-AB8B-304538573248}" sibTransId="{8DF3F7B8-1287-44A1-A1C1-B299EDAF2C12}"/>
    <dgm:cxn modelId="{8DD92414-4EB2-4455-9132-B66B372B5A28}" type="presOf" srcId="{BA556BBC-CAC6-4A31-9273-CD20D320661F}" destId="{BDD02174-5E9C-4494-A3AB-78A53B89D056}" srcOrd="0" destOrd="0" presId="urn:microsoft.com/office/officeart/2005/8/layout/vList3"/>
    <dgm:cxn modelId="{1D304D63-28E1-4F9E-8032-CB01DF7F09C4}" type="presOf" srcId="{7CE7962C-E53C-44D7-803E-9E226DCFA5CA}" destId="{F489EA74-F626-4C30-BFE2-26C519803672}" srcOrd="0" destOrd="0" presId="urn:microsoft.com/office/officeart/2005/8/layout/vList3"/>
    <dgm:cxn modelId="{0DFA6DD5-8C12-4FCD-8F06-31F69CB4FFE2}" type="presParOf" srcId="{A53001B8-D0FB-46AC-AB33-701D89896334}" destId="{25668466-6DDA-45A4-8C8C-A1E0428FFC05}" srcOrd="0" destOrd="0" presId="urn:microsoft.com/office/officeart/2005/8/layout/vList3"/>
    <dgm:cxn modelId="{D5C8BC04-F9A7-40D9-A99B-9D8B7B44663C}" type="presParOf" srcId="{25668466-6DDA-45A4-8C8C-A1E0428FFC05}" destId="{E58BE138-FE42-45CA-A067-DCD7E4EAFD73}" srcOrd="0" destOrd="0" presId="urn:microsoft.com/office/officeart/2005/8/layout/vList3"/>
    <dgm:cxn modelId="{4D3D341E-0B23-4B20-BA88-3E1E33F9B937}" type="presParOf" srcId="{25668466-6DDA-45A4-8C8C-A1E0428FFC05}" destId="{F489EA74-F626-4C30-BFE2-26C519803672}" srcOrd="1" destOrd="0" presId="urn:microsoft.com/office/officeart/2005/8/layout/vList3"/>
    <dgm:cxn modelId="{0A4B09A6-58E7-4A09-AB2D-2BC81E2DA7FD}" type="presParOf" srcId="{A53001B8-D0FB-46AC-AB33-701D89896334}" destId="{F6D17E4D-0A80-4CA0-9E20-0BD8FA0F2723}" srcOrd="1" destOrd="0" presId="urn:microsoft.com/office/officeart/2005/8/layout/vList3"/>
    <dgm:cxn modelId="{999F728A-8947-44D3-B764-741BA90A9E8E}" type="presParOf" srcId="{A53001B8-D0FB-46AC-AB33-701D89896334}" destId="{C249E4A1-F260-4FF8-A420-5986105AC0D9}" srcOrd="2" destOrd="0" presId="urn:microsoft.com/office/officeart/2005/8/layout/vList3"/>
    <dgm:cxn modelId="{FB05CB18-2E4F-480F-8308-2C7964FA1010}" type="presParOf" srcId="{C249E4A1-F260-4FF8-A420-5986105AC0D9}" destId="{7DA2C8F1-1A15-4659-ABE2-5E603C5A092C}" srcOrd="0" destOrd="0" presId="urn:microsoft.com/office/officeart/2005/8/layout/vList3"/>
    <dgm:cxn modelId="{9712BFFE-850F-4BA9-997E-67FE65C06A56}" type="presParOf" srcId="{C249E4A1-F260-4FF8-A420-5986105AC0D9}" destId="{BDD02174-5E9C-4494-A3AB-78A53B89D056}" srcOrd="1" destOrd="0" presId="urn:microsoft.com/office/officeart/2005/8/layout/vList3"/>
    <dgm:cxn modelId="{1DA9947E-5ADA-4CFF-9A9A-AB8B600ABF36}" type="presParOf" srcId="{A53001B8-D0FB-46AC-AB33-701D89896334}" destId="{B8DD8CFF-5B6C-4758-89F0-AAA637FC4719}" srcOrd="3" destOrd="0" presId="urn:microsoft.com/office/officeart/2005/8/layout/vList3"/>
    <dgm:cxn modelId="{C9853B33-9A0C-4F64-BEDB-6448AA7B5FCA}" type="presParOf" srcId="{A53001B8-D0FB-46AC-AB33-701D89896334}" destId="{C74223AD-49F0-419A-8B02-6573739C1FF0}" srcOrd="4" destOrd="0" presId="urn:microsoft.com/office/officeart/2005/8/layout/vList3"/>
    <dgm:cxn modelId="{113C73B8-D54F-40B6-B600-0AC5E7E2A357}" type="presParOf" srcId="{C74223AD-49F0-419A-8B02-6573739C1FF0}" destId="{6D9812DF-122E-40BF-8E94-CA4BB93E7F58}" srcOrd="0" destOrd="0" presId="urn:microsoft.com/office/officeart/2005/8/layout/vList3"/>
    <dgm:cxn modelId="{078CC1E7-6F07-4D15-BE7A-7995431A3621}" type="presParOf" srcId="{C74223AD-49F0-419A-8B02-6573739C1FF0}" destId="{C2C2BED8-B91F-4C9A-BB16-360E6DBB0659}" srcOrd="1" destOrd="0" presId="urn:microsoft.com/office/officeart/2005/8/layout/vList3"/>
    <dgm:cxn modelId="{E6B4E4AD-D47D-4597-ABE0-83B63FB0392B}" type="presParOf" srcId="{A53001B8-D0FB-46AC-AB33-701D89896334}" destId="{86E6AE9D-BED7-4B9E-A952-9D3FEE6A4729}" srcOrd="5" destOrd="0" presId="urn:microsoft.com/office/officeart/2005/8/layout/vList3"/>
    <dgm:cxn modelId="{BD746B5F-4458-42B4-B64A-A28EA7091B46}" type="presParOf" srcId="{A53001B8-D0FB-46AC-AB33-701D89896334}" destId="{0540D759-DC6F-4F28-9B15-91B4041C6D82}" srcOrd="6" destOrd="0" presId="urn:microsoft.com/office/officeart/2005/8/layout/vList3"/>
    <dgm:cxn modelId="{15205D89-17F2-458E-890A-62A95C296E27}" type="presParOf" srcId="{0540D759-DC6F-4F28-9B15-91B4041C6D82}" destId="{EDC8BEE1-A567-495F-8194-310A7483DB10}" srcOrd="0" destOrd="0" presId="urn:microsoft.com/office/officeart/2005/8/layout/vList3"/>
    <dgm:cxn modelId="{3762909F-73D3-481D-AB07-1A1F660FCC6B}" type="presParOf" srcId="{0540D759-DC6F-4F28-9B15-91B4041C6D82}" destId="{D1491DDE-18BB-4555-AF32-E5F7BA50B909}" srcOrd="1" destOrd="0" presId="urn:microsoft.com/office/officeart/2005/8/layout/vList3"/>
    <dgm:cxn modelId="{B3624D45-D0B3-45C9-B28A-A910D50C6DB5}" type="presParOf" srcId="{A53001B8-D0FB-46AC-AB33-701D89896334}" destId="{AFB4E2CA-2833-4898-90B5-04937F81F3BA}" srcOrd="7" destOrd="0" presId="urn:microsoft.com/office/officeart/2005/8/layout/vList3"/>
    <dgm:cxn modelId="{853DB342-F201-4135-9E09-F5B02759E008}" type="presParOf" srcId="{A53001B8-D0FB-46AC-AB33-701D89896334}" destId="{73E9E217-CB6E-42DC-98C2-F6B835E7AD6D}" srcOrd="8" destOrd="0" presId="urn:microsoft.com/office/officeart/2005/8/layout/vList3"/>
    <dgm:cxn modelId="{9C8653CC-27A5-4014-860B-5DE77A9C79E9}" type="presParOf" srcId="{73E9E217-CB6E-42DC-98C2-F6B835E7AD6D}" destId="{CA5FD9E4-E062-4742-8032-C9FCE9869BCB}" srcOrd="0" destOrd="0" presId="urn:microsoft.com/office/officeart/2005/8/layout/vList3"/>
    <dgm:cxn modelId="{6AB9AB28-ED3B-4C7F-B5E2-5EB3751C1E42}" type="presParOf" srcId="{73E9E217-CB6E-42DC-98C2-F6B835E7AD6D}" destId="{1E6379CA-E063-4F4F-A5F0-DFDB93251801}" srcOrd="1" destOrd="0" presId="urn:microsoft.com/office/officeart/2005/8/layout/vList3"/>
    <dgm:cxn modelId="{C855EA4D-D656-4E46-810E-F7DB798BF862}" type="presParOf" srcId="{A53001B8-D0FB-46AC-AB33-701D89896334}" destId="{CE9A470E-EBB4-44F6-B84A-311070C503B5}" srcOrd="9" destOrd="0" presId="urn:microsoft.com/office/officeart/2005/8/layout/vList3"/>
    <dgm:cxn modelId="{55145357-FCE8-490E-86D0-F077DA7FD52E}" type="presParOf" srcId="{A53001B8-D0FB-46AC-AB33-701D89896334}" destId="{40A1A957-BC6C-4D94-92F1-F7F75F88F294}" srcOrd="10" destOrd="0" presId="urn:microsoft.com/office/officeart/2005/8/layout/vList3"/>
    <dgm:cxn modelId="{CBCD3624-FE38-43D7-80D3-CF1F16B190FB}" type="presParOf" srcId="{40A1A957-BC6C-4D94-92F1-F7F75F88F294}" destId="{EE9D1EC1-9CDF-4CE6-B439-A23CB9E8E686}" srcOrd="0" destOrd="0" presId="urn:microsoft.com/office/officeart/2005/8/layout/vList3"/>
    <dgm:cxn modelId="{DFBB56F2-055D-4A57-8775-7EF256D1314A}" type="presParOf" srcId="{40A1A957-BC6C-4D94-92F1-F7F75F88F294}" destId="{33208AE8-68FC-4B28-B5D3-444E022886DB}"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D43BE-A7B4-47B6-BDD2-F2D41A20A682}" type="datetimeFigureOut">
              <a:rPr lang="fr-FR" smtClean="0"/>
              <a:t>10/09/2020</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02E8D-384E-4AEB-8A45-403B2CFFA928}" type="slidenum">
              <a:rPr lang="fr-FR" smtClean="0"/>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65CA445-585E-4C87-9A0B-A55164C9AFFF}" type="datetimeFigureOut">
              <a:rPr lang="fr-FR" smtClean="0"/>
              <a:t>09/09/2020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B944CB22-8CCC-4F74-855D-DCA29477CFFF}"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CA445-585E-4C87-9A0B-A55164C9AFFF}" type="datetimeFigureOut">
              <a:rPr lang="fr-FR" smtClean="0"/>
              <a:t>09/09/2020</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4CB22-8CCC-4F74-855D-DCA29477CFFF}"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omycode.tn/"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6" descr="Création sites internet Wordpress, écoconception, graphisme - Greno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dirty="0"/>
          </a:p>
        </p:txBody>
      </p:sp>
      <p:pic>
        <p:nvPicPr>
          <p:cNvPr id="11277" name="Picture 13"/>
          <p:cNvPicPr>
            <a:picLocks noChangeAspect="1" noChangeArrowheads="1"/>
          </p:cNvPicPr>
          <p:nvPr/>
        </p:nvPicPr>
        <p:blipFill>
          <a:blip r:embed="rId2"/>
          <a:srcRect/>
          <a:stretch>
            <a:fillRect/>
          </a:stretch>
        </p:blipFill>
        <p:spPr bwMode="auto">
          <a:xfrm>
            <a:off x="0" y="0"/>
            <a:ext cx="9174827" cy="6858000"/>
          </a:xfrm>
          <a:prstGeom prst="rect">
            <a:avLst/>
          </a:prstGeom>
          <a:noFill/>
          <a:ln w="9525">
            <a:noFill/>
            <a:miter lim="800000"/>
            <a:headEnd/>
            <a:tailEnd/>
          </a:ln>
          <a:effectLst/>
        </p:spPr>
      </p:pic>
      <p:pic>
        <p:nvPicPr>
          <p:cNvPr id="11279" name="Picture 15" descr="C:\Users\DELL\Desktop\go-my-code.png"/>
          <p:cNvPicPr>
            <a:picLocks noChangeAspect="1" noChangeArrowheads="1"/>
          </p:cNvPicPr>
          <p:nvPr/>
        </p:nvPicPr>
        <p:blipFill>
          <a:blip r:embed="rId3"/>
          <a:srcRect/>
          <a:stretch>
            <a:fillRect/>
          </a:stretch>
        </p:blipFill>
        <p:spPr bwMode="auto">
          <a:xfrm>
            <a:off x="3643306" y="428604"/>
            <a:ext cx="2309822" cy="796779"/>
          </a:xfrm>
          <a:prstGeom prst="rect">
            <a:avLst/>
          </a:prstGeom>
          <a:noFill/>
        </p:spPr>
      </p:pic>
      <p:sp>
        <p:nvSpPr>
          <p:cNvPr id="28" name="ZoneTexte 27"/>
          <p:cNvSpPr txBox="1"/>
          <p:nvPr/>
        </p:nvSpPr>
        <p:spPr>
          <a:xfrm>
            <a:off x="6643702" y="500042"/>
            <a:ext cx="2262575" cy="584775"/>
          </a:xfrm>
          <a:prstGeom prst="rect">
            <a:avLst/>
          </a:prstGeom>
          <a:noFill/>
        </p:spPr>
        <p:txBody>
          <a:bodyPr wrap="square" rtlCol="0">
            <a:spAutoFit/>
          </a:bodyPr>
          <a:lstStyle/>
          <a:p>
            <a:r>
              <a:rPr lang="fr-FR" sz="3200" b="1" dirty="0" smtClean="0"/>
              <a:t>2020-2021</a:t>
            </a:r>
            <a:endParaRPr lang="fr-FR" sz="3200" b="1" dirty="0"/>
          </a:p>
        </p:txBody>
      </p:sp>
      <p:sp>
        <p:nvSpPr>
          <p:cNvPr id="29" name="ZoneTexte 28"/>
          <p:cNvSpPr txBox="1"/>
          <p:nvPr/>
        </p:nvSpPr>
        <p:spPr>
          <a:xfrm>
            <a:off x="3885829" y="2500306"/>
            <a:ext cx="5258171" cy="1569660"/>
          </a:xfrm>
          <a:prstGeom prst="rect">
            <a:avLst/>
          </a:prstGeom>
          <a:noFill/>
        </p:spPr>
        <p:txBody>
          <a:bodyPr wrap="none" rtlCol="0">
            <a:spAutoFit/>
          </a:bodyPr>
          <a:lstStyle/>
          <a:p>
            <a:pPr algn="ctr"/>
            <a:r>
              <a:rPr lang="fr-FR" sz="4800" b="1" dirty="0" smtClean="0">
                <a:solidFill>
                  <a:schemeClr val="accent2">
                    <a:lumMod val="75000"/>
                  </a:schemeClr>
                </a:solidFill>
              </a:rPr>
              <a:t>Web Fundamentals </a:t>
            </a:r>
          </a:p>
          <a:p>
            <a:pPr algn="ctr"/>
            <a:r>
              <a:rPr lang="en-US" sz="4800" b="1" dirty="0" smtClean="0">
                <a:solidFill>
                  <a:schemeClr val="accent2">
                    <a:lumMod val="75000"/>
                  </a:schemeClr>
                </a:solidFill>
              </a:rPr>
              <a:t>checkpoint</a:t>
            </a:r>
            <a:endParaRPr lang="en-US" sz="4800" b="1" dirty="0">
              <a:solidFill>
                <a:schemeClr val="accent2">
                  <a:lumMod val="75000"/>
                </a:schemeClr>
              </a:solidFill>
            </a:endParaRPr>
          </a:p>
        </p:txBody>
      </p:sp>
      <p:sp>
        <p:nvSpPr>
          <p:cNvPr id="36" name="ZoneTexte 35"/>
          <p:cNvSpPr txBox="1"/>
          <p:nvPr/>
        </p:nvSpPr>
        <p:spPr>
          <a:xfrm>
            <a:off x="5786446" y="5286388"/>
            <a:ext cx="1798954" cy="461665"/>
          </a:xfrm>
          <a:prstGeom prst="rect">
            <a:avLst/>
          </a:prstGeom>
          <a:noFill/>
        </p:spPr>
        <p:txBody>
          <a:bodyPr wrap="none" rtlCol="0">
            <a:spAutoFit/>
          </a:bodyPr>
          <a:lstStyle/>
          <a:p>
            <a:r>
              <a:rPr lang="fr-FR" sz="2400" b="1" dirty="0" smtClean="0"/>
              <a:t>JDAY </a:t>
            </a:r>
            <a:r>
              <a:rPr lang="fr-FR" sz="2400" b="1" dirty="0"/>
              <a:t>I</a:t>
            </a:r>
            <a:r>
              <a:rPr lang="fr-FR" sz="2400" b="1" dirty="0" smtClean="0"/>
              <a:t>ntissar</a:t>
            </a:r>
            <a:endParaRPr lang="fr-FR"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714908"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4168321" cy="646331"/>
          </a:xfrm>
          <a:prstGeom prst="rect">
            <a:avLst/>
          </a:prstGeom>
          <a:noFill/>
        </p:spPr>
        <p:txBody>
          <a:bodyPr wrap="none" rtlCol="0">
            <a:spAutoFit/>
          </a:bodyPr>
          <a:lstStyle/>
          <a:p>
            <a:r>
              <a:rPr lang="fr-FR" sz="3600" b="1" dirty="0" smtClean="0">
                <a:solidFill>
                  <a:schemeClr val="bg1"/>
                </a:solidFill>
              </a:rPr>
              <a:t>Web </a:t>
            </a:r>
            <a:r>
              <a:rPr lang="en-US" sz="3600" b="1" dirty="0" smtClean="0">
                <a:solidFill>
                  <a:schemeClr val="bg1"/>
                </a:solidFill>
              </a:rPr>
              <a:t>developer</a:t>
            </a:r>
            <a:r>
              <a:rPr lang="fr-FR" sz="3600" b="1" dirty="0" smtClean="0">
                <a:solidFill>
                  <a:schemeClr val="bg1"/>
                </a:solidFill>
              </a:rPr>
              <a:t> </a:t>
            </a:r>
            <a:r>
              <a:rPr lang="en-US" sz="3600" b="1" dirty="0" smtClean="0">
                <a:solidFill>
                  <a:schemeClr val="bg1"/>
                </a:solidFill>
              </a:rPr>
              <a:t>role</a:t>
            </a:r>
            <a:r>
              <a:rPr lang="fr-FR" sz="3600" b="1" dirty="0" smtClean="0">
                <a:solidFill>
                  <a:schemeClr val="bg1"/>
                </a:solidFill>
              </a:rPr>
              <a:t>  </a:t>
            </a:r>
          </a:p>
        </p:txBody>
      </p:sp>
      <p:sp>
        <p:nvSpPr>
          <p:cNvPr id="12" name="Rectangle 11"/>
          <p:cNvSpPr/>
          <p:nvPr/>
        </p:nvSpPr>
        <p:spPr>
          <a:xfrm>
            <a:off x="500034" y="1357298"/>
            <a:ext cx="8215370" cy="5016758"/>
          </a:xfrm>
          <a:prstGeom prst="rect">
            <a:avLst/>
          </a:prstGeom>
        </p:spPr>
        <p:txBody>
          <a:bodyPr wrap="square">
            <a:spAutoFit/>
          </a:bodyPr>
          <a:lstStyle/>
          <a:p>
            <a:pPr algn="just">
              <a:buFont typeface="Wingdings" pitchFamily="2" charset="2"/>
              <a:buChar char="q"/>
            </a:pPr>
            <a:r>
              <a:rPr lang="en-US" sz="2000" dirty="0" smtClean="0"/>
              <a:t>  build and test Application Program Interfaces (APIs) for applications to exchange data</a:t>
            </a:r>
          </a:p>
          <a:p>
            <a:pPr algn="just"/>
            <a:endParaRPr lang="en-US" sz="2000" dirty="0"/>
          </a:p>
          <a:p>
            <a:pPr algn="just">
              <a:buFont typeface="Wingdings" pitchFamily="2" charset="2"/>
              <a:buChar char="q"/>
            </a:pPr>
            <a:r>
              <a:rPr lang="en-US" sz="2000" dirty="0" smtClean="0"/>
              <a:t>  meet </a:t>
            </a:r>
            <a:r>
              <a:rPr lang="en-US" sz="2000" dirty="0"/>
              <a:t>designers, developers and project staff for progress </a:t>
            </a:r>
            <a:r>
              <a:rPr lang="en-US" sz="2000" dirty="0" smtClean="0"/>
              <a:t>updates</a:t>
            </a:r>
          </a:p>
          <a:p>
            <a:pPr algn="just">
              <a:buFont typeface="Wingdings" pitchFamily="2" charset="2"/>
              <a:buChar char="q"/>
            </a:pPr>
            <a:endParaRPr lang="en-US" sz="2000" dirty="0"/>
          </a:p>
          <a:p>
            <a:pPr algn="just">
              <a:buFont typeface="Wingdings" pitchFamily="2" charset="2"/>
              <a:buChar char="q"/>
            </a:pPr>
            <a:r>
              <a:rPr lang="en-US" sz="2000" dirty="0" smtClean="0"/>
              <a:t>  gather </a:t>
            </a:r>
            <a:r>
              <a:rPr lang="en-US" sz="2000" dirty="0"/>
              <a:t>requirements from clients and </a:t>
            </a:r>
            <a:r>
              <a:rPr lang="en-US" sz="2000" dirty="0" smtClean="0"/>
              <a:t>users</a:t>
            </a:r>
          </a:p>
          <a:p>
            <a:pPr algn="just">
              <a:buFont typeface="Wingdings" pitchFamily="2" charset="2"/>
              <a:buChar char="q"/>
            </a:pPr>
            <a:endParaRPr lang="en-US" sz="2000" dirty="0"/>
          </a:p>
          <a:p>
            <a:pPr algn="just">
              <a:buFont typeface="Wingdings" pitchFamily="2" charset="2"/>
              <a:buChar char="q"/>
            </a:pPr>
            <a:r>
              <a:rPr lang="en-US" sz="2000" dirty="0" smtClean="0"/>
              <a:t>  learn </a:t>
            </a:r>
            <a:r>
              <a:rPr lang="en-US" sz="2000" dirty="0"/>
              <a:t>and test new technologies, frameworks and </a:t>
            </a:r>
            <a:r>
              <a:rPr lang="en-US" sz="2000" dirty="0" smtClean="0"/>
              <a:t>languages</a:t>
            </a:r>
          </a:p>
          <a:p>
            <a:pPr algn="just">
              <a:buFont typeface="Wingdings" pitchFamily="2" charset="2"/>
              <a:buChar char="q"/>
            </a:pPr>
            <a:endParaRPr lang="en-US" sz="2000" dirty="0"/>
          </a:p>
          <a:p>
            <a:pPr algn="just">
              <a:buFont typeface="Wingdings" pitchFamily="2" charset="2"/>
              <a:buChar char="q"/>
            </a:pPr>
            <a:r>
              <a:rPr lang="en-US" sz="2000" dirty="0" smtClean="0"/>
              <a:t>  stay </a:t>
            </a:r>
            <a:r>
              <a:rPr lang="en-US" sz="2000" dirty="0"/>
              <a:t>up to date with new trends and advancements in web </a:t>
            </a:r>
            <a:r>
              <a:rPr lang="en-US" sz="2000" dirty="0" smtClean="0"/>
              <a:t>development</a:t>
            </a:r>
          </a:p>
          <a:p>
            <a:pPr algn="just">
              <a:buFont typeface="Wingdings" pitchFamily="2" charset="2"/>
              <a:buChar char="q"/>
            </a:pPr>
            <a:endParaRPr lang="en-US" sz="2000" dirty="0"/>
          </a:p>
          <a:p>
            <a:pPr algn="just">
              <a:buFont typeface="Wingdings" pitchFamily="2" charset="2"/>
              <a:buChar char="q"/>
            </a:pPr>
            <a:r>
              <a:rPr lang="en-US" sz="2000" dirty="0" smtClean="0"/>
              <a:t>  build </a:t>
            </a:r>
            <a:r>
              <a:rPr lang="en-US" sz="2000" dirty="0"/>
              <a:t>and maintain </a:t>
            </a:r>
            <a:r>
              <a:rPr lang="en-US" sz="2000" dirty="0" smtClean="0"/>
              <a:t>databases</a:t>
            </a:r>
          </a:p>
          <a:p>
            <a:pPr algn="just">
              <a:buFont typeface="Wingdings" pitchFamily="2" charset="2"/>
              <a:buChar char="q"/>
            </a:pPr>
            <a:endParaRPr lang="en-US" sz="2000" dirty="0"/>
          </a:p>
          <a:p>
            <a:pPr algn="just">
              <a:buFont typeface="Wingdings" pitchFamily="2" charset="2"/>
              <a:buChar char="q"/>
            </a:pPr>
            <a:r>
              <a:rPr lang="en-US" sz="2000" dirty="0" smtClean="0"/>
              <a:t>  carry </a:t>
            </a:r>
            <a:r>
              <a:rPr lang="en-US" sz="2000" dirty="0"/>
              <a:t>out code refactoring and </a:t>
            </a:r>
            <a:r>
              <a:rPr lang="en-US" sz="2000" dirty="0" smtClean="0"/>
              <a:t>optimization </a:t>
            </a:r>
            <a:r>
              <a:rPr lang="en-US" sz="2000" dirty="0"/>
              <a:t>of existing </a:t>
            </a:r>
            <a:r>
              <a:rPr lang="en-US" sz="2000" dirty="0" smtClean="0"/>
              <a:t>code</a:t>
            </a:r>
          </a:p>
          <a:p>
            <a:pPr algn="just">
              <a:buFont typeface="Wingdings" pitchFamily="2" charset="2"/>
              <a:buChar char="q"/>
            </a:pPr>
            <a:endParaRPr lang="en-US" sz="2000" dirty="0"/>
          </a:p>
          <a:p>
            <a:pPr algn="just">
              <a:buFont typeface="Wingdings" pitchFamily="2" charset="2"/>
              <a:buChar char="q"/>
            </a:pPr>
            <a:r>
              <a:rPr lang="en-US" sz="2000" dirty="0" smtClean="0"/>
              <a:t>  document </a:t>
            </a:r>
            <a:r>
              <a:rPr lang="en-US" sz="2000" dirty="0"/>
              <a:t>code, so other developers can understand and contribute to </a:t>
            </a:r>
            <a:r>
              <a:rPr lang="en-US" sz="2000" dirty="0" smtClean="0"/>
              <a:t>it</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1538" y="2643182"/>
            <a:ext cx="6858000" cy="2677656"/>
          </a:xfrm>
          <a:prstGeom prst="rect">
            <a:avLst/>
          </a:prstGeom>
        </p:spPr>
        <p:txBody>
          <a:bodyPr wrap="square">
            <a:spAutoFit/>
          </a:bodyPr>
          <a:lstStyle/>
          <a:p>
            <a:pPr algn="just">
              <a:buFont typeface="Wingdings" pitchFamily="2" charset="2"/>
              <a:buChar char="ü"/>
            </a:pPr>
            <a:r>
              <a:rPr lang="en-US" sz="2400" dirty="0" smtClean="0"/>
              <a:t>   The world wide web opened up the internet to everyone, not just scientists. It connected the world in a way that was not possible before and made it much easier for people to get information, share and communicate. It allowed people to share their work and thoughts through social networking sites, blogs and video sharing.</a:t>
            </a:r>
            <a:endParaRPr lang="en-US" sz="2400" dirty="0"/>
          </a:p>
        </p:txBody>
      </p:sp>
      <p:sp>
        <p:nvSpPr>
          <p:cNvPr id="4" name="Rectangle 3"/>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Pentagone 4"/>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785786" y="357166"/>
            <a:ext cx="2484976" cy="646331"/>
          </a:xfrm>
          <a:prstGeom prst="rect">
            <a:avLst/>
          </a:prstGeom>
          <a:noFill/>
        </p:spPr>
        <p:txBody>
          <a:bodyPr wrap="none" rtlCol="0">
            <a:spAutoFit/>
          </a:bodyPr>
          <a:lstStyle/>
          <a:p>
            <a:r>
              <a:rPr lang="fr-FR" sz="3600" b="1" dirty="0" smtClean="0">
                <a:solidFill>
                  <a:schemeClr val="bg1"/>
                </a:solidFill>
              </a:rPr>
              <a:t>Conclusion  </a:t>
            </a:r>
          </a:p>
        </p:txBody>
      </p:sp>
      <p:sp>
        <p:nvSpPr>
          <p:cNvPr id="7" name="Rectangle 6"/>
          <p:cNvSpPr/>
          <p:nvPr/>
        </p:nvSpPr>
        <p:spPr>
          <a:xfrm>
            <a:off x="2500298" y="1785926"/>
            <a:ext cx="4001352" cy="523220"/>
          </a:xfrm>
          <a:prstGeom prst="rect">
            <a:avLst/>
          </a:prstGeom>
        </p:spPr>
        <p:txBody>
          <a:bodyPr wrap="none">
            <a:spAutoFit/>
          </a:bodyPr>
          <a:lstStyle/>
          <a:p>
            <a:r>
              <a:rPr lang="fr-FR" sz="2800" b="1" dirty="0">
                <a:solidFill>
                  <a:schemeClr val="accent3">
                    <a:lumMod val="75000"/>
                  </a:schemeClr>
                </a:solidFill>
              </a:rPr>
              <a:t>the web </a:t>
            </a:r>
            <a:r>
              <a:rPr lang="en-US" sz="2800" b="1" dirty="0" smtClean="0">
                <a:solidFill>
                  <a:schemeClr val="accent3">
                    <a:lumMod val="75000"/>
                  </a:schemeClr>
                </a:solidFill>
              </a:rPr>
              <a:t>is</a:t>
            </a:r>
            <a:r>
              <a:rPr lang="fr-FR" sz="2800" b="1" dirty="0" smtClean="0">
                <a:solidFill>
                  <a:schemeClr val="accent3">
                    <a:lumMod val="75000"/>
                  </a:schemeClr>
                </a:solidFill>
              </a:rPr>
              <a:t> </a:t>
            </a:r>
            <a:r>
              <a:rPr lang="en-US" sz="2800" b="1" dirty="0" smtClean="0">
                <a:solidFill>
                  <a:schemeClr val="accent3">
                    <a:lumMod val="75000"/>
                  </a:schemeClr>
                </a:solidFill>
              </a:rPr>
              <a:t>so</a:t>
            </a:r>
            <a:r>
              <a:rPr lang="fr-FR" sz="2800" b="1" dirty="0" smtClean="0">
                <a:solidFill>
                  <a:schemeClr val="accent3">
                    <a:lumMod val="75000"/>
                  </a:schemeClr>
                </a:solidFill>
              </a:rPr>
              <a:t> important! </a:t>
            </a:r>
            <a:endParaRPr lang="fr-FR" sz="2800"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1210588" cy="646331"/>
          </a:xfrm>
          <a:prstGeom prst="rect">
            <a:avLst/>
          </a:prstGeom>
          <a:noFill/>
        </p:spPr>
        <p:txBody>
          <a:bodyPr wrap="none" rtlCol="0">
            <a:spAutoFit/>
          </a:bodyPr>
          <a:lstStyle/>
          <a:p>
            <a:r>
              <a:rPr lang="fr-FR" sz="3600" b="1" dirty="0" smtClean="0">
                <a:solidFill>
                  <a:schemeClr val="bg1"/>
                </a:solidFill>
              </a:rPr>
              <a:t>PLAN</a:t>
            </a:r>
            <a:endParaRPr lang="fr-FR" sz="2000" dirty="0"/>
          </a:p>
        </p:txBody>
      </p:sp>
      <p:graphicFrame>
        <p:nvGraphicFramePr>
          <p:cNvPr id="5" name="Diagramme 4"/>
          <p:cNvGraphicFramePr/>
          <p:nvPr/>
        </p:nvGraphicFramePr>
        <p:xfrm>
          <a:off x="571472" y="1500174"/>
          <a:ext cx="7286676"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Pentagone 3"/>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785786" y="357166"/>
            <a:ext cx="1661417" cy="646331"/>
          </a:xfrm>
          <a:prstGeom prst="rect">
            <a:avLst/>
          </a:prstGeom>
          <a:noFill/>
        </p:spPr>
        <p:txBody>
          <a:bodyPr wrap="none" rtlCol="0">
            <a:spAutoFit/>
          </a:bodyPr>
          <a:lstStyle/>
          <a:p>
            <a:r>
              <a:rPr lang="en-US" sz="3600" b="1" dirty="0" smtClean="0">
                <a:solidFill>
                  <a:schemeClr val="bg1"/>
                </a:solidFill>
              </a:rPr>
              <a:t>History</a:t>
            </a:r>
            <a:r>
              <a:rPr lang="fr-FR" sz="3600" b="1" dirty="0" smtClean="0">
                <a:solidFill>
                  <a:schemeClr val="bg1"/>
                </a:solidFill>
              </a:rPr>
              <a:t> </a:t>
            </a:r>
          </a:p>
        </p:txBody>
      </p:sp>
      <p:sp>
        <p:nvSpPr>
          <p:cNvPr id="14" name="Rectangle 13"/>
          <p:cNvSpPr/>
          <p:nvPr/>
        </p:nvSpPr>
        <p:spPr>
          <a:xfrm>
            <a:off x="642910" y="4500570"/>
            <a:ext cx="7929618" cy="1477328"/>
          </a:xfrm>
          <a:prstGeom prst="rect">
            <a:avLst/>
          </a:prstGeom>
        </p:spPr>
        <p:txBody>
          <a:bodyPr wrap="square">
            <a:spAutoFit/>
          </a:bodyPr>
          <a:lstStyle/>
          <a:p>
            <a:pPr algn="just"/>
            <a:r>
              <a:rPr lang="en-US" dirty="0" smtClean="0"/>
              <a:t>	In </a:t>
            </a:r>
            <a:r>
              <a:rPr lang="en-US" dirty="0"/>
              <a:t>1989 the world wide web was invented by Sir Tim Berners-Lee. He was trying to find a new way for scientists to easily share the data from their experiments</a:t>
            </a:r>
            <a:r>
              <a:rPr lang="en-US" dirty="0" smtClean="0"/>
              <a:t>.</a:t>
            </a:r>
            <a:endParaRPr lang="en-US" dirty="0"/>
          </a:p>
          <a:p>
            <a:pPr algn="just"/>
            <a:r>
              <a:rPr lang="en-US" dirty="0"/>
              <a:t>	</a:t>
            </a:r>
            <a:r>
              <a:rPr lang="en-US" dirty="0" smtClean="0"/>
              <a:t>Hypertext </a:t>
            </a:r>
            <a:r>
              <a:rPr lang="en-US" dirty="0"/>
              <a:t>and the internet already existed at this point but no one had thought of a way to use the internet to link one document directly to another.</a:t>
            </a:r>
          </a:p>
        </p:txBody>
      </p:sp>
      <p:sp>
        <p:nvSpPr>
          <p:cNvPr id="15" name="Rectangle 14"/>
          <p:cNvSpPr/>
          <p:nvPr/>
        </p:nvSpPr>
        <p:spPr>
          <a:xfrm>
            <a:off x="4500562" y="2143116"/>
            <a:ext cx="4000528" cy="1631216"/>
          </a:xfrm>
          <a:prstGeom prst="rect">
            <a:avLst/>
          </a:prstGeom>
        </p:spPr>
        <p:txBody>
          <a:bodyPr wrap="square">
            <a:spAutoFit/>
          </a:bodyPr>
          <a:lstStyle/>
          <a:p>
            <a:pPr algn="just"/>
            <a:r>
              <a:rPr lang="en-US" b="1" dirty="0" smtClean="0"/>
              <a:t>	</a:t>
            </a:r>
            <a:r>
              <a:rPr lang="en-US" sz="2800" b="1" dirty="0" smtClean="0"/>
              <a:t>S</a:t>
            </a:r>
            <a:r>
              <a:rPr lang="en-US" b="1" dirty="0" smtClean="0"/>
              <a:t>ir Timothy</a:t>
            </a:r>
            <a:r>
              <a:rPr lang="en-US" dirty="0" smtClean="0"/>
              <a:t> John </a:t>
            </a:r>
            <a:r>
              <a:rPr lang="en-US" b="1" dirty="0" smtClean="0"/>
              <a:t>Berners</a:t>
            </a:r>
            <a:r>
              <a:rPr lang="en-US" dirty="0" smtClean="0"/>
              <a:t>-</a:t>
            </a:r>
            <a:r>
              <a:rPr lang="en-US" b="1" dirty="0" smtClean="0"/>
              <a:t>Lee, </a:t>
            </a:r>
            <a:r>
              <a:rPr lang="en-US" dirty="0" smtClean="0"/>
              <a:t>born 8 June 1955, also known as </a:t>
            </a:r>
            <a:r>
              <a:rPr lang="en-US" b="1" dirty="0" smtClean="0"/>
              <a:t>TimBL</a:t>
            </a:r>
            <a:r>
              <a:rPr lang="en-US" dirty="0" smtClean="0"/>
              <a:t>, is an English computer scientist best known as the </a:t>
            </a:r>
            <a:r>
              <a:rPr lang="en-US" b="1" dirty="0" smtClean="0"/>
              <a:t>inventor</a:t>
            </a:r>
            <a:r>
              <a:rPr lang="en-US" dirty="0" smtClean="0"/>
              <a:t> of the </a:t>
            </a:r>
            <a:r>
              <a:rPr lang="en-US" b="1" dirty="0" smtClean="0"/>
              <a:t>World Wide Web</a:t>
            </a:r>
            <a:r>
              <a:rPr lang="en-US" dirty="0" smtClean="0"/>
              <a:t>.</a:t>
            </a:r>
          </a:p>
        </p:txBody>
      </p:sp>
      <p:pic>
        <p:nvPicPr>
          <p:cNvPr id="26628" name="Picture 4" descr="Three Challenges for The Web, According to its Inventor Sir Tim Berners-Lee  - Supply Chain 24/7"/>
          <p:cNvPicPr>
            <a:picLocks noChangeAspect="1" noChangeArrowheads="1"/>
          </p:cNvPicPr>
          <p:nvPr/>
        </p:nvPicPr>
        <p:blipFill>
          <a:blip r:embed="rId3"/>
          <a:srcRect/>
          <a:stretch>
            <a:fillRect/>
          </a:stretch>
        </p:blipFill>
        <p:spPr bwMode="auto">
          <a:xfrm>
            <a:off x="642910" y="1785926"/>
            <a:ext cx="3657600" cy="2286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5715016"/>
            <a:ext cx="392909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smtClean="0"/>
              <a:t>The </a:t>
            </a:r>
            <a:r>
              <a:rPr lang="en-US" b="1" dirty="0"/>
              <a:t>world wide web </a:t>
            </a:r>
            <a:r>
              <a:rPr lang="en-US" dirty="0"/>
              <a:t>(‘www’ or ‘</a:t>
            </a:r>
            <a:r>
              <a:rPr lang="en-US" b="1" dirty="0"/>
              <a:t>web</a:t>
            </a:r>
            <a:r>
              <a:rPr lang="en-US" dirty="0"/>
              <a:t>’ for short) is a collection of </a:t>
            </a:r>
            <a:r>
              <a:rPr lang="en-US" dirty="0" smtClean="0"/>
              <a:t>web pages </a:t>
            </a:r>
            <a:r>
              <a:rPr lang="en-US" dirty="0"/>
              <a:t>found on this network of computers</a:t>
            </a:r>
            <a:r>
              <a:rPr lang="en-US" dirty="0" smtClean="0"/>
              <a:t>.</a:t>
            </a:r>
            <a:endParaRPr lang="fr-FR" dirty="0"/>
          </a:p>
        </p:txBody>
      </p:sp>
      <p:pic>
        <p:nvPicPr>
          <p:cNvPr id="4" name="Picture 2" descr="Internet - L'HISTOIRE D'HIER À DEMAIN"/>
          <p:cNvPicPr>
            <a:picLocks noChangeAspect="1" noChangeArrowheads="1"/>
          </p:cNvPicPr>
          <p:nvPr/>
        </p:nvPicPr>
        <p:blipFill>
          <a:blip r:embed="rId2" cstate="print"/>
          <a:srcRect/>
          <a:stretch>
            <a:fillRect/>
          </a:stretch>
        </p:blipFill>
        <p:spPr bwMode="auto">
          <a:xfrm>
            <a:off x="357158" y="2428868"/>
            <a:ext cx="2517719" cy="2071702"/>
          </a:xfrm>
          <a:prstGeom prst="rect">
            <a:avLst/>
          </a:prstGeom>
          <a:noFill/>
          <a:ln>
            <a:solidFill>
              <a:schemeClr val="accent1"/>
            </a:solidFill>
          </a:ln>
        </p:spPr>
      </p:pic>
      <p:sp>
        <p:nvSpPr>
          <p:cNvPr id="5" name="ZoneTexte 4"/>
          <p:cNvSpPr txBox="1"/>
          <p:nvPr/>
        </p:nvSpPr>
        <p:spPr>
          <a:xfrm>
            <a:off x="357158" y="4714884"/>
            <a:ext cx="250033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The </a:t>
            </a:r>
            <a:r>
              <a:rPr lang="en-US" b="1" dirty="0" smtClean="0"/>
              <a:t>internet</a:t>
            </a:r>
            <a:r>
              <a:rPr lang="en-US" dirty="0" smtClean="0"/>
              <a:t> is a huge network of computers all connected together. </a:t>
            </a:r>
            <a:endParaRPr lang="fr-FR" dirty="0"/>
          </a:p>
        </p:txBody>
      </p:sp>
      <p:pic>
        <p:nvPicPr>
          <p:cNvPr id="6" name="Picture 2" descr="Internet - L'HISTOIRE D'HIER À DEMAIN"/>
          <p:cNvPicPr>
            <a:picLocks noChangeAspect="1" noChangeArrowheads="1"/>
          </p:cNvPicPr>
          <p:nvPr/>
        </p:nvPicPr>
        <p:blipFill>
          <a:blip r:embed="rId3" cstate="print"/>
          <a:srcRect/>
          <a:stretch>
            <a:fillRect/>
          </a:stretch>
        </p:blipFill>
        <p:spPr bwMode="auto">
          <a:xfrm>
            <a:off x="5500694" y="4357694"/>
            <a:ext cx="2071702" cy="1276070"/>
          </a:xfrm>
          <a:prstGeom prst="rect">
            <a:avLst/>
          </a:prstGeom>
          <a:noFill/>
          <a:ln>
            <a:solidFill>
              <a:schemeClr val="accent1"/>
            </a:solidFill>
          </a:ln>
        </p:spPr>
      </p:pic>
      <p:sp>
        <p:nvSpPr>
          <p:cNvPr id="7" name="Rectangle 6"/>
          <p:cNvSpPr/>
          <p:nvPr/>
        </p:nvSpPr>
        <p:spPr>
          <a:xfrm>
            <a:off x="0" y="357166"/>
            <a:ext cx="285720" cy="642942"/>
          </a:xfrm>
          <a:prstGeom prst="rect">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Pentagone 7"/>
          <p:cNvSpPr/>
          <p:nvPr/>
        </p:nvSpPr>
        <p:spPr>
          <a:xfrm>
            <a:off x="428596" y="357166"/>
            <a:ext cx="4286280" cy="642942"/>
          </a:xfrm>
          <a:prstGeom prst="homePlat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785786" y="357166"/>
            <a:ext cx="2685030" cy="646331"/>
          </a:xfrm>
          <a:prstGeom prst="rect">
            <a:avLst/>
          </a:prstGeom>
          <a:noFill/>
        </p:spPr>
        <p:txBody>
          <a:bodyPr wrap="none" rtlCol="0">
            <a:spAutoFit/>
          </a:bodyPr>
          <a:lstStyle/>
          <a:p>
            <a:r>
              <a:rPr lang="fr-FR" sz="3600" b="1" dirty="0" smtClean="0">
                <a:solidFill>
                  <a:schemeClr val="bg1"/>
                </a:solidFill>
              </a:rPr>
              <a:t>Introduction </a:t>
            </a:r>
          </a:p>
        </p:txBody>
      </p:sp>
      <p:pic>
        <p:nvPicPr>
          <p:cNvPr id="28674" name="Picture 2" descr="Qual é a diferença entre um Website e uma Página Web?"/>
          <p:cNvPicPr>
            <a:picLocks noChangeAspect="1" noChangeArrowheads="1"/>
          </p:cNvPicPr>
          <p:nvPr/>
        </p:nvPicPr>
        <p:blipFill>
          <a:blip r:embed="rId5"/>
          <a:srcRect/>
          <a:stretch>
            <a:fillRect/>
          </a:stretch>
        </p:blipFill>
        <p:spPr bwMode="auto">
          <a:xfrm>
            <a:off x="6683523" y="2571744"/>
            <a:ext cx="2460477" cy="1640319"/>
          </a:xfrm>
          <a:prstGeom prst="rect">
            <a:avLst/>
          </a:prstGeom>
          <a:noFill/>
          <a:ln>
            <a:solidFill>
              <a:schemeClr val="accent1"/>
            </a:solidFill>
          </a:ln>
        </p:spPr>
      </p:pic>
      <p:pic>
        <p:nvPicPr>
          <p:cNvPr id="28676" name="Picture 4" descr="Qual é a diferença entre um Website e uma Página Web?"/>
          <p:cNvPicPr>
            <a:picLocks noChangeAspect="1" noChangeArrowheads="1"/>
          </p:cNvPicPr>
          <p:nvPr/>
        </p:nvPicPr>
        <p:blipFill>
          <a:blip r:embed="rId5"/>
          <a:srcRect/>
          <a:stretch>
            <a:fillRect/>
          </a:stretch>
        </p:blipFill>
        <p:spPr bwMode="auto">
          <a:xfrm>
            <a:off x="5357818" y="785794"/>
            <a:ext cx="2456617" cy="1636282"/>
          </a:xfrm>
          <a:prstGeom prst="rect">
            <a:avLst/>
          </a:prstGeom>
          <a:noFill/>
          <a:ln>
            <a:solidFill>
              <a:schemeClr val="accent1"/>
            </a:solidFill>
          </a:ln>
        </p:spPr>
      </p:pic>
      <p:pic>
        <p:nvPicPr>
          <p:cNvPr id="28678" name="Picture 6" descr="Qual é a diferença entre um Website e uma Página Web?"/>
          <p:cNvPicPr>
            <a:picLocks noChangeAspect="1" noChangeArrowheads="1"/>
          </p:cNvPicPr>
          <p:nvPr/>
        </p:nvPicPr>
        <p:blipFill>
          <a:blip r:embed="rId5"/>
          <a:srcRect/>
          <a:stretch>
            <a:fillRect/>
          </a:stretch>
        </p:blipFill>
        <p:spPr bwMode="auto">
          <a:xfrm>
            <a:off x="3857620" y="2571744"/>
            <a:ext cx="2460476" cy="1608585"/>
          </a:xfrm>
          <a:prstGeom prst="rect">
            <a:avLst/>
          </a:prstGeom>
          <a:noFill/>
          <a:ln>
            <a:solidFill>
              <a:schemeClr val="accent1"/>
            </a:solidFill>
          </a:ln>
        </p:spPr>
      </p:pic>
      <p:cxnSp>
        <p:nvCxnSpPr>
          <p:cNvPr id="15" name="Connecteur droit 14"/>
          <p:cNvCxnSpPr/>
          <p:nvPr/>
        </p:nvCxnSpPr>
        <p:spPr>
          <a:xfrm rot="5400000">
            <a:off x="1214414" y="3714752"/>
            <a:ext cx="485778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16200000" flipH="1">
            <a:off x="5464977" y="3464719"/>
            <a:ext cx="2143138" cy="7144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28674" idx="2"/>
          </p:cNvCxnSpPr>
          <p:nvPr/>
        </p:nvCxnSpPr>
        <p:spPr>
          <a:xfrm rot="5400000">
            <a:off x="7063041" y="3792724"/>
            <a:ext cx="431383" cy="127006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28678" idx="2"/>
          </p:cNvCxnSpPr>
          <p:nvPr/>
        </p:nvCxnSpPr>
        <p:spPr>
          <a:xfrm rot="16200000" flipH="1">
            <a:off x="5562784" y="3705403"/>
            <a:ext cx="463117" cy="141296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2029338" cy="646331"/>
          </a:xfrm>
          <a:prstGeom prst="rect">
            <a:avLst/>
          </a:prstGeom>
          <a:noFill/>
        </p:spPr>
        <p:txBody>
          <a:bodyPr wrap="none" rtlCol="0">
            <a:spAutoFit/>
          </a:bodyPr>
          <a:lstStyle/>
          <a:p>
            <a:r>
              <a:rPr lang="fr-FR" sz="3600" b="1" dirty="0" smtClean="0">
                <a:solidFill>
                  <a:schemeClr val="bg1"/>
                </a:solidFill>
              </a:rPr>
              <a:t>The web  </a:t>
            </a:r>
          </a:p>
        </p:txBody>
      </p:sp>
      <p:sp>
        <p:nvSpPr>
          <p:cNvPr id="5" name="Rectangle 4"/>
          <p:cNvSpPr/>
          <p:nvPr/>
        </p:nvSpPr>
        <p:spPr>
          <a:xfrm>
            <a:off x="4286248" y="5357826"/>
            <a:ext cx="4572000" cy="1200329"/>
          </a:xfrm>
          <a:prstGeom prst="rect">
            <a:avLst/>
          </a:prstGeom>
        </p:spPr>
        <p:txBody>
          <a:bodyPr>
            <a:spAutoFit/>
          </a:bodyPr>
          <a:lstStyle/>
          <a:p>
            <a:pPr algn="just"/>
            <a:r>
              <a:rPr lang="en-US" dirty="0"/>
              <a:t>	</a:t>
            </a:r>
            <a:r>
              <a:rPr lang="en-US" b="1" dirty="0" smtClean="0"/>
              <a:t>The </a:t>
            </a:r>
            <a:r>
              <a:rPr lang="en-US" b="1" dirty="0"/>
              <a:t>Web </a:t>
            </a:r>
            <a:r>
              <a:rPr lang="en-US" dirty="0"/>
              <a:t>is just one of the ways that information is shared over the </a:t>
            </a:r>
            <a:r>
              <a:rPr lang="en-US" dirty="0" smtClean="0"/>
              <a:t>Internet, </a:t>
            </a:r>
            <a:r>
              <a:rPr lang="en-US" dirty="0"/>
              <a:t>others include email, instant messaging and File Transfer Protocol (FTP).</a:t>
            </a:r>
          </a:p>
        </p:txBody>
      </p:sp>
      <p:sp>
        <p:nvSpPr>
          <p:cNvPr id="9" name="Rectangle 8"/>
          <p:cNvSpPr/>
          <p:nvPr/>
        </p:nvSpPr>
        <p:spPr>
          <a:xfrm>
            <a:off x="285720" y="1357298"/>
            <a:ext cx="4572000" cy="1754326"/>
          </a:xfrm>
          <a:prstGeom prst="rect">
            <a:avLst/>
          </a:prstGeom>
        </p:spPr>
        <p:txBody>
          <a:bodyPr>
            <a:spAutoFit/>
          </a:bodyPr>
          <a:lstStyle/>
          <a:p>
            <a:pPr algn="just"/>
            <a:r>
              <a:rPr lang="en-US" dirty="0" smtClean="0"/>
              <a:t>	</a:t>
            </a:r>
            <a:r>
              <a:rPr lang="en-US" b="1" dirty="0" smtClean="0"/>
              <a:t>Web page </a:t>
            </a:r>
            <a:r>
              <a:rPr lang="en-US" dirty="0" smtClean="0"/>
              <a:t>is </a:t>
            </a:r>
            <a:r>
              <a:rPr lang="en-US" dirty="0"/>
              <a:t>just </a:t>
            </a:r>
            <a:r>
              <a:rPr lang="en-US" b="1" dirty="0"/>
              <a:t>code</a:t>
            </a:r>
            <a:r>
              <a:rPr lang="en-US" dirty="0"/>
              <a:t>. The code is </a:t>
            </a:r>
            <a:r>
              <a:rPr lang="en-US" dirty="0" smtClean="0"/>
              <a:t>HTML</a:t>
            </a:r>
            <a:r>
              <a:rPr lang="en-US" dirty="0"/>
              <a:t>, XML, CSS, and Javascripting. This code is then interpreted by your </a:t>
            </a:r>
            <a:r>
              <a:rPr lang="en-US" b="1" dirty="0"/>
              <a:t>browser</a:t>
            </a:r>
            <a:r>
              <a:rPr lang="en-US" dirty="0"/>
              <a:t> and then </a:t>
            </a:r>
            <a:r>
              <a:rPr lang="en-US" dirty="0" smtClean="0"/>
              <a:t>displayed</a:t>
            </a:r>
            <a:r>
              <a:rPr lang="en-US" dirty="0" smtClean="0"/>
              <a:t> (text, images or other resources)</a:t>
            </a:r>
            <a:r>
              <a:rPr lang="en-US" dirty="0" smtClean="0"/>
              <a:t>. </a:t>
            </a:r>
            <a:r>
              <a:rPr lang="en-US" dirty="0"/>
              <a:t>It is because of </a:t>
            </a:r>
            <a:r>
              <a:rPr lang="en-US" dirty="0" smtClean="0"/>
              <a:t>this </a:t>
            </a:r>
            <a:r>
              <a:rPr lang="en-US" dirty="0"/>
              <a:t>reason that different browsers interpret websites differently.</a:t>
            </a:r>
          </a:p>
        </p:txBody>
      </p:sp>
      <p:sp>
        <p:nvSpPr>
          <p:cNvPr id="25602" name="AutoShape 2" descr="UI/UX design services in West Delhi | Website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5604" name="AutoShape 4" descr="UI/UX design services in West Delhi | Website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5606" name="AutoShape 6" descr="UI/UX design services in West Delhi | Website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5608" name="AutoShape 8" descr="What's the best platform for website development?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5609" name="Picture 9" descr="C:\Users\DELL\Desktop\main-qimg-41c422a8abfc835c698b89eaa080f61d.jpg"/>
          <p:cNvPicPr>
            <a:picLocks noChangeAspect="1" noChangeArrowheads="1"/>
          </p:cNvPicPr>
          <p:nvPr/>
        </p:nvPicPr>
        <p:blipFill>
          <a:blip r:embed="rId3"/>
          <a:srcRect/>
          <a:stretch>
            <a:fillRect/>
          </a:stretch>
        </p:blipFill>
        <p:spPr bwMode="auto">
          <a:xfrm>
            <a:off x="642910" y="3286124"/>
            <a:ext cx="3238502" cy="3257556"/>
          </a:xfrm>
          <a:prstGeom prst="rect">
            <a:avLst/>
          </a:prstGeom>
          <a:noFill/>
          <a:ln>
            <a:solidFill>
              <a:schemeClr val="tx1"/>
            </a:solidFill>
          </a:ln>
        </p:spPr>
      </p:pic>
      <p:pic>
        <p:nvPicPr>
          <p:cNvPr id="25610" name="Picture 10" descr="C:\Users\DELL\Desktop\7.png"/>
          <p:cNvPicPr>
            <a:picLocks noChangeAspect="1" noChangeArrowheads="1"/>
          </p:cNvPicPr>
          <p:nvPr/>
        </p:nvPicPr>
        <p:blipFill>
          <a:blip r:embed="rId4"/>
          <a:srcRect/>
          <a:stretch>
            <a:fillRect/>
          </a:stretch>
        </p:blipFill>
        <p:spPr bwMode="auto">
          <a:xfrm>
            <a:off x="5214942" y="1428736"/>
            <a:ext cx="3357571" cy="3357571"/>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2029338" cy="646331"/>
          </a:xfrm>
          <a:prstGeom prst="rect">
            <a:avLst/>
          </a:prstGeom>
          <a:noFill/>
        </p:spPr>
        <p:txBody>
          <a:bodyPr wrap="none" rtlCol="0">
            <a:spAutoFit/>
          </a:bodyPr>
          <a:lstStyle/>
          <a:p>
            <a:r>
              <a:rPr lang="fr-FR" sz="3600" b="1" dirty="0" smtClean="0">
                <a:solidFill>
                  <a:schemeClr val="bg1"/>
                </a:solidFill>
              </a:rPr>
              <a:t>The web  </a:t>
            </a:r>
          </a:p>
        </p:txBody>
      </p:sp>
      <p:pic>
        <p:nvPicPr>
          <p:cNvPr id="24577" name="Picture 1"/>
          <p:cNvPicPr>
            <a:picLocks noChangeAspect="1" noChangeArrowheads="1"/>
          </p:cNvPicPr>
          <p:nvPr/>
        </p:nvPicPr>
        <p:blipFill>
          <a:blip r:embed="rId3"/>
          <a:srcRect/>
          <a:stretch>
            <a:fillRect/>
          </a:stretch>
        </p:blipFill>
        <p:spPr bwMode="auto">
          <a:xfrm>
            <a:off x="642910" y="2000240"/>
            <a:ext cx="7960904" cy="4400571"/>
          </a:xfrm>
          <a:prstGeom prst="rect">
            <a:avLst/>
          </a:prstGeom>
          <a:noFill/>
          <a:ln w="9525">
            <a:solidFill>
              <a:schemeClr val="tx1"/>
            </a:solidFill>
            <a:miter lim="800000"/>
            <a:headEnd/>
            <a:tailEnd/>
          </a:ln>
          <a:effectLst/>
        </p:spPr>
      </p:pic>
      <p:sp>
        <p:nvSpPr>
          <p:cNvPr id="9" name="ZoneTexte 8"/>
          <p:cNvSpPr txBox="1"/>
          <p:nvPr/>
        </p:nvSpPr>
        <p:spPr>
          <a:xfrm>
            <a:off x="2714612" y="2285992"/>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t>1</a:t>
            </a:r>
            <a:endParaRPr lang="en-US" b="1" dirty="0"/>
          </a:p>
        </p:txBody>
      </p:sp>
      <p:sp>
        <p:nvSpPr>
          <p:cNvPr id="11" name="ZoneTexte 10"/>
          <p:cNvSpPr txBox="1"/>
          <p:nvPr/>
        </p:nvSpPr>
        <p:spPr>
          <a:xfrm>
            <a:off x="1857356" y="5000636"/>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t>4</a:t>
            </a:r>
            <a:endParaRPr lang="en-US" b="1" dirty="0"/>
          </a:p>
        </p:txBody>
      </p:sp>
      <p:sp>
        <p:nvSpPr>
          <p:cNvPr id="12" name="ZoneTexte 11"/>
          <p:cNvSpPr txBox="1"/>
          <p:nvPr/>
        </p:nvSpPr>
        <p:spPr>
          <a:xfrm>
            <a:off x="2143108" y="4357694"/>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t>3</a:t>
            </a:r>
          </a:p>
        </p:txBody>
      </p:sp>
      <p:sp>
        <p:nvSpPr>
          <p:cNvPr id="13" name="ZoneTexte 12"/>
          <p:cNvSpPr txBox="1"/>
          <p:nvPr/>
        </p:nvSpPr>
        <p:spPr>
          <a:xfrm>
            <a:off x="4000496" y="4214818"/>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t>2</a:t>
            </a:r>
          </a:p>
        </p:txBody>
      </p:sp>
      <p:sp>
        <p:nvSpPr>
          <p:cNvPr id="14" name="ZoneTexte 13"/>
          <p:cNvSpPr txBox="1"/>
          <p:nvPr/>
        </p:nvSpPr>
        <p:spPr>
          <a:xfrm>
            <a:off x="6143636" y="2214554"/>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t>7</a:t>
            </a:r>
          </a:p>
        </p:txBody>
      </p:sp>
      <p:sp>
        <p:nvSpPr>
          <p:cNvPr id="15" name="ZoneTexte 14"/>
          <p:cNvSpPr txBox="1"/>
          <p:nvPr/>
        </p:nvSpPr>
        <p:spPr>
          <a:xfrm>
            <a:off x="7929586" y="4071942"/>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t>6</a:t>
            </a:r>
          </a:p>
        </p:txBody>
      </p:sp>
      <p:sp>
        <p:nvSpPr>
          <p:cNvPr id="16" name="ZoneTexte 15"/>
          <p:cNvSpPr txBox="1"/>
          <p:nvPr/>
        </p:nvSpPr>
        <p:spPr>
          <a:xfrm>
            <a:off x="4214810" y="5214950"/>
            <a:ext cx="301686"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t>5</a:t>
            </a:r>
          </a:p>
        </p:txBody>
      </p:sp>
      <p:sp>
        <p:nvSpPr>
          <p:cNvPr id="17" name="ZoneTexte 16"/>
          <p:cNvSpPr txBox="1"/>
          <p:nvPr/>
        </p:nvSpPr>
        <p:spPr>
          <a:xfrm>
            <a:off x="2500298" y="1285860"/>
            <a:ext cx="4189160" cy="523220"/>
          </a:xfrm>
          <a:prstGeom prst="rect">
            <a:avLst/>
          </a:prstGeom>
          <a:noFill/>
        </p:spPr>
        <p:txBody>
          <a:bodyPr wrap="none" rtlCol="0">
            <a:spAutoFit/>
          </a:bodyPr>
          <a:lstStyle/>
          <a:p>
            <a:r>
              <a:rPr lang="en-US" sz="2800" b="1" dirty="0" smtClean="0"/>
              <a:t>How does the web works</a:t>
            </a:r>
            <a:r>
              <a:rPr lang="en-US" sz="2800" dirty="0" smtClean="0"/>
              <a:t> ?</a:t>
            </a:r>
            <a:endParaRPr lang="en-US" sz="2800" dirty="0"/>
          </a:p>
        </p:txBody>
      </p:sp>
      <p:sp>
        <p:nvSpPr>
          <p:cNvPr id="18" name="ZoneTexte 17"/>
          <p:cNvSpPr txBox="1"/>
          <p:nvPr/>
        </p:nvSpPr>
        <p:spPr>
          <a:xfrm>
            <a:off x="1214414" y="3786190"/>
            <a:ext cx="992901" cy="461665"/>
          </a:xfrm>
          <a:prstGeom prst="rect">
            <a:avLst/>
          </a:prstGeom>
          <a:noFill/>
        </p:spPr>
        <p:txBody>
          <a:bodyPr wrap="none" rtlCol="0">
            <a:spAutoFit/>
          </a:bodyPr>
          <a:lstStyle/>
          <a:p>
            <a:r>
              <a:rPr lang="en-US" sz="2400" b="1" dirty="0" smtClean="0"/>
              <a:t>Client </a:t>
            </a:r>
            <a:endParaRPr lang="en-US" sz="2400" b="1" dirty="0"/>
          </a:p>
        </p:txBody>
      </p:sp>
      <p:sp>
        <p:nvSpPr>
          <p:cNvPr id="19" name="ZoneTexte 18"/>
          <p:cNvSpPr txBox="1"/>
          <p:nvPr/>
        </p:nvSpPr>
        <p:spPr>
          <a:xfrm>
            <a:off x="3929058" y="2571744"/>
            <a:ext cx="1234762" cy="461665"/>
          </a:xfrm>
          <a:prstGeom prst="rect">
            <a:avLst/>
          </a:prstGeom>
          <a:noFill/>
        </p:spPr>
        <p:txBody>
          <a:bodyPr wrap="none" rtlCol="0">
            <a:spAutoFit/>
          </a:bodyPr>
          <a:lstStyle/>
          <a:p>
            <a:r>
              <a:rPr lang="en-US" sz="2400" b="1" dirty="0" smtClean="0"/>
              <a:t>browser</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1925142" cy="646331"/>
          </a:xfrm>
          <a:prstGeom prst="rect">
            <a:avLst/>
          </a:prstGeom>
          <a:noFill/>
        </p:spPr>
        <p:txBody>
          <a:bodyPr wrap="none" rtlCol="0">
            <a:spAutoFit/>
          </a:bodyPr>
          <a:lstStyle/>
          <a:p>
            <a:r>
              <a:rPr lang="fr-FR" sz="3600" b="1" dirty="0" smtClean="0">
                <a:solidFill>
                  <a:schemeClr val="bg1"/>
                </a:solidFill>
              </a:rPr>
              <a:t>The web </a:t>
            </a:r>
          </a:p>
        </p:txBody>
      </p:sp>
      <p:sp>
        <p:nvSpPr>
          <p:cNvPr id="5" name="ZoneTexte 4"/>
          <p:cNvSpPr txBox="1"/>
          <p:nvPr/>
        </p:nvSpPr>
        <p:spPr>
          <a:xfrm>
            <a:off x="428596" y="1285860"/>
            <a:ext cx="1393330" cy="461665"/>
          </a:xfrm>
          <a:prstGeom prst="rect">
            <a:avLst/>
          </a:prstGeom>
          <a:noFill/>
        </p:spPr>
        <p:txBody>
          <a:bodyPr wrap="none" rtlCol="0">
            <a:spAutoFit/>
          </a:bodyPr>
          <a:lstStyle/>
          <a:p>
            <a:r>
              <a:rPr lang="en-US" sz="2400" b="1" dirty="0" smtClean="0">
                <a:solidFill>
                  <a:schemeClr val="accent3">
                    <a:lumMod val="75000"/>
                  </a:schemeClr>
                </a:solidFill>
              </a:rPr>
              <a:t>In short : </a:t>
            </a:r>
            <a:endParaRPr lang="en-US" sz="2400" b="1" dirty="0">
              <a:solidFill>
                <a:schemeClr val="accent3">
                  <a:lumMod val="75000"/>
                </a:schemeClr>
              </a:solidFill>
            </a:endParaRPr>
          </a:p>
        </p:txBody>
      </p:sp>
      <p:sp>
        <p:nvSpPr>
          <p:cNvPr id="6" name="ZoneTexte 5"/>
          <p:cNvSpPr txBox="1"/>
          <p:nvPr/>
        </p:nvSpPr>
        <p:spPr>
          <a:xfrm>
            <a:off x="1000100" y="1857364"/>
            <a:ext cx="7500990" cy="4401205"/>
          </a:xfrm>
          <a:prstGeom prst="rect">
            <a:avLst/>
          </a:prstGeom>
          <a:noFill/>
        </p:spPr>
        <p:txBody>
          <a:bodyPr wrap="square" rtlCol="0">
            <a:spAutoFit/>
          </a:bodyPr>
          <a:lstStyle/>
          <a:p>
            <a:pPr>
              <a:buFont typeface="Wingdings" pitchFamily="2" charset="2"/>
              <a:buChar char="Ø"/>
            </a:pPr>
            <a:r>
              <a:rPr lang="en-US" sz="2000" dirty="0" smtClean="0"/>
              <a:t> A user enters a URL into a browser exp (</a:t>
            </a:r>
            <a:r>
              <a:rPr lang="en-US" sz="2000" dirty="0" smtClean="0">
                <a:hlinkClick r:id="rId3"/>
              </a:rPr>
              <a:t>https://gomycode.tn</a:t>
            </a:r>
            <a:r>
              <a:rPr lang="en-US" sz="2000" dirty="0" smtClean="0"/>
              <a:t> into chrome) this request is passed to a domain name server (DNS).</a:t>
            </a:r>
          </a:p>
          <a:p>
            <a:pPr>
              <a:buFont typeface="Wingdings" pitchFamily="2" charset="2"/>
              <a:buChar char="Ø"/>
            </a:pPr>
            <a:endParaRPr lang="en-US" sz="2000" dirty="0"/>
          </a:p>
          <a:p>
            <a:pPr>
              <a:buFont typeface="Wingdings" pitchFamily="2" charset="2"/>
              <a:buChar char="Ø"/>
            </a:pPr>
            <a:r>
              <a:rPr lang="en-US" sz="2000" dirty="0" smtClean="0"/>
              <a:t> DNS returns an IP address for the server that hosts the website exp (</a:t>
            </a:r>
            <a:r>
              <a:rPr lang="fr-FR" sz="2000" dirty="0"/>
              <a:t>194.199.8.10</a:t>
            </a:r>
            <a:r>
              <a:rPr lang="en-US" sz="2000" dirty="0" smtClean="0"/>
              <a:t>)  </a:t>
            </a:r>
          </a:p>
          <a:p>
            <a:pPr>
              <a:buFont typeface="Wingdings" pitchFamily="2" charset="2"/>
              <a:buChar char="Ø"/>
            </a:pPr>
            <a:endParaRPr lang="en-US" sz="2000" dirty="0"/>
          </a:p>
          <a:p>
            <a:pPr>
              <a:buFont typeface="Wingdings" pitchFamily="2" charset="2"/>
              <a:buChar char="Ø"/>
            </a:pPr>
            <a:r>
              <a:rPr lang="en-US" sz="2000" dirty="0" smtClean="0"/>
              <a:t> The browser requests the page from the web server using the IP address specified by the DNS.</a:t>
            </a:r>
          </a:p>
          <a:p>
            <a:pPr>
              <a:buFont typeface="Wingdings" pitchFamily="2" charset="2"/>
              <a:buChar char="Ø"/>
            </a:pPr>
            <a:endParaRPr lang="en-US" sz="2000" dirty="0"/>
          </a:p>
          <a:p>
            <a:pPr>
              <a:buFont typeface="Wingdings" pitchFamily="2" charset="2"/>
              <a:buChar char="Ø"/>
            </a:pPr>
            <a:r>
              <a:rPr lang="en-US" sz="2000" dirty="0" smtClean="0"/>
              <a:t> The web server returns the page to the IP address specified by the browser requesting the page. </a:t>
            </a:r>
          </a:p>
          <a:p>
            <a:pPr>
              <a:buFont typeface="Wingdings" pitchFamily="2" charset="2"/>
              <a:buChar char="Ø"/>
            </a:pPr>
            <a:endParaRPr lang="en-US" sz="2000" dirty="0"/>
          </a:p>
          <a:p>
            <a:pPr>
              <a:buFont typeface="Wingdings" pitchFamily="2" charset="2"/>
              <a:buChar char="Ø"/>
            </a:pPr>
            <a:r>
              <a:rPr lang="en-US" sz="2000" dirty="0" smtClean="0"/>
              <a:t> The browser collects all the information and displays to your computer in the form of web page.</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714908"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4347087" cy="646331"/>
          </a:xfrm>
          <a:prstGeom prst="rect">
            <a:avLst/>
          </a:prstGeom>
          <a:noFill/>
        </p:spPr>
        <p:txBody>
          <a:bodyPr wrap="none" rtlCol="0">
            <a:spAutoFit/>
          </a:bodyPr>
          <a:lstStyle/>
          <a:p>
            <a:r>
              <a:rPr lang="fr-FR" sz="3600" b="1" dirty="0" smtClean="0">
                <a:solidFill>
                  <a:schemeClr val="bg1"/>
                </a:solidFill>
              </a:rPr>
              <a:t>Web </a:t>
            </a:r>
            <a:r>
              <a:rPr lang="en-US" sz="3600" b="1" dirty="0" smtClean="0">
                <a:solidFill>
                  <a:schemeClr val="bg1"/>
                </a:solidFill>
              </a:rPr>
              <a:t>developer</a:t>
            </a:r>
            <a:r>
              <a:rPr lang="fr-FR" sz="3600" b="1" dirty="0" smtClean="0">
                <a:solidFill>
                  <a:schemeClr val="bg1"/>
                </a:solidFill>
              </a:rPr>
              <a:t> </a:t>
            </a:r>
            <a:r>
              <a:rPr lang="en-US" sz="3600" b="1" dirty="0" smtClean="0">
                <a:solidFill>
                  <a:schemeClr val="bg1"/>
                </a:solidFill>
              </a:rPr>
              <a:t>skills</a:t>
            </a:r>
            <a:r>
              <a:rPr lang="fr-FR" sz="3600" b="1" dirty="0" smtClean="0">
                <a:solidFill>
                  <a:schemeClr val="bg1"/>
                </a:solidFill>
              </a:rPr>
              <a:t>  </a:t>
            </a:r>
          </a:p>
        </p:txBody>
      </p:sp>
      <p:sp>
        <p:nvSpPr>
          <p:cNvPr id="5" name="Rectangle 4"/>
          <p:cNvSpPr/>
          <p:nvPr/>
        </p:nvSpPr>
        <p:spPr>
          <a:xfrm>
            <a:off x="428596" y="1285860"/>
            <a:ext cx="7572428" cy="1323439"/>
          </a:xfrm>
          <a:prstGeom prst="rect">
            <a:avLst/>
          </a:prstGeom>
        </p:spPr>
        <p:txBody>
          <a:bodyPr wrap="square">
            <a:spAutoFit/>
          </a:bodyPr>
          <a:lstStyle/>
          <a:p>
            <a:pPr algn="just"/>
            <a:r>
              <a:rPr lang="en-US" sz="2000" dirty="0" smtClean="0"/>
              <a:t>	</a:t>
            </a:r>
            <a:r>
              <a:rPr lang="en-US" sz="2000" b="1" dirty="0" smtClean="0"/>
              <a:t>E</a:t>
            </a:r>
            <a:r>
              <a:rPr lang="en-US" sz="2000" dirty="0" smtClean="0"/>
              <a:t>very </a:t>
            </a:r>
            <a:r>
              <a:rPr lang="en-US" sz="2000" dirty="0"/>
              <a:t>website you see probably had a Web Developer behind it </a:t>
            </a:r>
            <a:r>
              <a:rPr lang="en-US" sz="2000" dirty="0" smtClean="0"/>
              <a:t>somewhere. It’s </a:t>
            </a:r>
            <a:r>
              <a:rPr lang="en-US" sz="2000" dirty="0"/>
              <a:t>important for Web Developers to be more than just computer </a:t>
            </a:r>
            <a:r>
              <a:rPr lang="en-US" sz="2000" dirty="0" smtClean="0"/>
              <a:t>programmers. So </a:t>
            </a:r>
            <a:r>
              <a:rPr lang="en-US" sz="2000" dirty="0"/>
              <a:t>a Web Developer should have several skills that encompass both computers and people, including:</a:t>
            </a:r>
          </a:p>
        </p:txBody>
      </p:sp>
      <p:sp>
        <p:nvSpPr>
          <p:cNvPr id="6" name="Rectangle 5"/>
          <p:cNvSpPr/>
          <p:nvPr/>
        </p:nvSpPr>
        <p:spPr>
          <a:xfrm>
            <a:off x="428596" y="2786058"/>
            <a:ext cx="8072494" cy="3477875"/>
          </a:xfrm>
          <a:prstGeom prst="rect">
            <a:avLst/>
          </a:prstGeom>
        </p:spPr>
        <p:txBody>
          <a:bodyPr wrap="square">
            <a:spAutoFit/>
          </a:bodyPr>
          <a:lstStyle/>
          <a:p>
            <a:pPr>
              <a:buFont typeface="Arial" pitchFamily="34" charset="0"/>
              <a:buChar char="•"/>
            </a:pPr>
            <a:r>
              <a:rPr lang="en-US" sz="2000" dirty="0" smtClean="0"/>
              <a:t> </a:t>
            </a:r>
            <a:r>
              <a:rPr lang="en-US" sz="2000" b="1" dirty="0" smtClean="0"/>
              <a:t>Technical </a:t>
            </a:r>
            <a:r>
              <a:rPr lang="en-US" sz="2000" b="1" dirty="0"/>
              <a:t>knowledge</a:t>
            </a:r>
            <a:r>
              <a:rPr lang="en-US" sz="2000" dirty="0"/>
              <a:t> in areas such as client-side components, server-side languages, web application frameworks and database management </a:t>
            </a:r>
            <a:r>
              <a:rPr lang="en-US" sz="2000" dirty="0" smtClean="0"/>
              <a:t>systems.</a:t>
            </a:r>
          </a:p>
          <a:p>
            <a:pPr>
              <a:buFont typeface="Arial" pitchFamily="34" charset="0"/>
              <a:buChar char="•"/>
            </a:pPr>
            <a:r>
              <a:rPr lang="en-US" sz="2000" dirty="0"/>
              <a:t> </a:t>
            </a:r>
            <a:r>
              <a:rPr lang="en-US" sz="2000" dirty="0" smtClean="0"/>
              <a:t>Experience with </a:t>
            </a:r>
            <a:r>
              <a:rPr lang="en-US" sz="2000" dirty="0"/>
              <a:t>version </a:t>
            </a:r>
            <a:r>
              <a:rPr lang="en-US" sz="2000" b="1" dirty="0"/>
              <a:t>control systems</a:t>
            </a:r>
            <a:r>
              <a:rPr lang="en-US" sz="2000" dirty="0"/>
              <a:t>, and a thorough understanding of the architecture of web applications and web security and </a:t>
            </a:r>
            <a:r>
              <a:rPr lang="en-US" sz="2000" dirty="0" smtClean="0"/>
              <a:t>encryption</a:t>
            </a:r>
          </a:p>
          <a:p>
            <a:pPr>
              <a:buFont typeface="Arial" pitchFamily="34" charset="0"/>
              <a:buChar char="•"/>
            </a:pPr>
            <a:r>
              <a:rPr lang="en-US" sz="2000" dirty="0"/>
              <a:t> </a:t>
            </a:r>
            <a:r>
              <a:rPr lang="en-US" sz="2000" b="1" dirty="0" smtClean="0"/>
              <a:t>Attention</a:t>
            </a:r>
            <a:r>
              <a:rPr lang="en-US" sz="2000" dirty="0" smtClean="0"/>
              <a:t> </a:t>
            </a:r>
            <a:r>
              <a:rPr lang="en-US" sz="2000" dirty="0"/>
              <a:t>to </a:t>
            </a:r>
            <a:r>
              <a:rPr lang="en-US" sz="2000" dirty="0" smtClean="0"/>
              <a:t>details.</a:t>
            </a:r>
            <a:endParaRPr lang="en-US" sz="2000" dirty="0" smtClean="0"/>
          </a:p>
          <a:p>
            <a:pPr>
              <a:buFont typeface="Arial" pitchFamily="34" charset="0"/>
              <a:buChar char="•"/>
            </a:pPr>
            <a:r>
              <a:rPr lang="en-US" sz="2000" dirty="0"/>
              <a:t> </a:t>
            </a:r>
            <a:r>
              <a:rPr lang="en-US" sz="2000" dirty="0" smtClean="0"/>
              <a:t>A </a:t>
            </a:r>
            <a:r>
              <a:rPr lang="en-US" sz="2000" dirty="0"/>
              <a:t>logical approach to </a:t>
            </a:r>
            <a:r>
              <a:rPr lang="en-US" sz="2000" b="1" dirty="0"/>
              <a:t>problem </a:t>
            </a:r>
            <a:r>
              <a:rPr lang="en-US" sz="2000" b="1" dirty="0" smtClean="0"/>
              <a:t>solving</a:t>
            </a:r>
            <a:r>
              <a:rPr lang="en-US" sz="2000" dirty="0" smtClean="0"/>
              <a:t>.</a:t>
            </a:r>
            <a:endParaRPr lang="en-US" sz="2000" dirty="0" smtClean="0"/>
          </a:p>
          <a:p>
            <a:pPr>
              <a:buFont typeface="Arial" pitchFamily="34" charset="0"/>
              <a:buChar char="•"/>
            </a:pPr>
            <a:r>
              <a:rPr lang="en-US" sz="2000" dirty="0"/>
              <a:t> T</a:t>
            </a:r>
            <a:r>
              <a:rPr lang="en-US" sz="2000" dirty="0" smtClean="0"/>
              <a:t>he </a:t>
            </a:r>
            <a:r>
              <a:rPr lang="en-US" sz="2000" dirty="0"/>
              <a:t>ability to work </a:t>
            </a:r>
            <a:r>
              <a:rPr lang="en-US" sz="2000" b="1" dirty="0"/>
              <a:t>independently</a:t>
            </a:r>
            <a:r>
              <a:rPr lang="en-US" sz="2000" dirty="0"/>
              <a:t> and in mixed </a:t>
            </a:r>
            <a:r>
              <a:rPr lang="en-US" sz="2000" b="1" dirty="0" smtClean="0"/>
              <a:t>teams</a:t>
            </a:r>
            <a:r>
              <a:rPr lang="en-US" sz="2000" dirty="0" smtClean="0"/>
              <a:t>.</a:t>
            </a:r>
            <a:endParaRPr lang="en-US" sz="2000" dirty="0" smtClean="0"/>
          </a:p>
          <a:p>
            <a:pPr>
              <a:buFont typeface="Arial" pitchFamily="34" charset="0"/>
              <a:buChar char="•"/>
            </a:pPr>
            <a:r>
              <a:rPr lang="en-US" sz="2000" dirty="0"/>
              <a:t> E</a:t>
            </a:r>
            <a:r>
              <a:rPr lang="en-US" sz="2000" dirty="0" smtClean="0"/>
              <a:t>xperience </a:t>
            </a:r>
            <a:r>
              <a:rPr lang="en-US" sz="2000" dirty="0"/>
              <a:t>of development methodologies (such as </a:t>
            </a:r>
            <a:r>
              <a:rPr lang="en-US" sz="2000" b="1" dirty="0"/>
              <a:t>Agile</a:t>
            </a:r>
            <a:r>
              <a:rPr lang="en-US" sz="2000" dirty="0"/>
              <a:t> and </a:t>
            </a:r>
            <a:r>
              <a:rPr lang="en-US" sz="2000" b="1" dirty="0"/>
              <a:t>Waterfall</a:t>
            </a:r>
            <a:r>
              <a:rPr lang="en-US" sz="2000" dirty="0" smtClean="0"/>
              <a:t>).</a:t>
            </a:r>
            <a:endParaRPr lang="en-US" sz="2000" dirty="0" smtClean="0"/>
          </a:p>
          <a:p>
            <a:pPr>
              <a:buFont typeface="Arial" pitchFamily="34" charset="0"/>
              <a:buChar char="•"/>
            </a:pPr>
            <a:r>
              <a:rPr lang="en-US" sz="2000" dirty="0"/>
              <a:t> T</a:t>
            </a:r>
            <a:r>
              <a:rPr lang="en-US" sz="2000" dirty="0" smtClean="0"/>
              <a:t>he </a:t>
            </a:r>
            <a:r>
              <a:rPr lang="en-US" sz="2000" dirty="0"/>
              <a:t>ability to manage a complex range of tasks and </a:t>
            </a:r>
            <a:r>
              <a:rPr lang="en-US" sz="2000" b="1" dirty="0"/>
              <a:t>meet </a:t>
            </a:r>
            <a:r>
              <a:rPr lang="en-US" sz="2000" b="1" dirty="0" smtClean="0"/>
              <a:t>deadlines</a:t>
            </a:r>
            <a:r>
              <a:rPr lang="en-US" sz="2000" dirty="0" smtClean="0"/>
              <a:t>.</a:t>
            </a:r>
          </a:p>
          <a:p>
            <a:pPr>
              <a:buFont typeface="Arial" pitchFamily="34" charset="0"/>
              <a:buChar char="•"/>
            </a:pPr>
            <a:r>
              <a:rPr lang="en-US" sz="2000" dirty="0"/>
              <a:t> G</a:t>
            </a:r>
            <a:r>
              <a:rPr lang="en-US" sz="2000" dirty="0" smtClean="0"/>
              <a:t>ood </a:t>
            </a:r>
            <a:r>
              <a:rPr lang="en-US" sz="2000" b="1" dirty="0"/>
              <a:t>communication</a:t>
            </a:r>
            <a:r>
              <a:rPr lang="en-US" sz="2000" dirty="0"/>
              <a:t> skills.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714908"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4347087" cy="646331"/>
          </a:xfrm>
          <a:prstGeom prst="rect">
            <a:avLst/>
          </a:prstGeom>
          <a:noFill/>
        </p:spPr>
        <p:txBody>
          <a:bodyPr wrap="none" rtlCol="0">
            <a:spAutoFit/>
          </a:bodyPr>
          <a:lstStyle/>
          <a:p>
            <a:r>
              <a:rPr lang="fr-FR" sz="3600" b="1" dirty="0" smtClean="0">
                <a:solidFill>
                  <a:schemeClr val="bg1"/>
                </a:solidFill>
              </a:rPr>
              <a:t>Web </a:t>
            </a:r>
            <a:r>
              <a:rPr lang="en-US" sz="3600" b="1" dirty="0" smtClean="0">
                <a:solidFill>
                  <a:schemeClr val="bg1"/>
                </a:solidFill>
              </a:rPr>
              <a:t>developer</a:t>
            </a:r>
            <a:r>
              <a:rPr lang="fr-FR" sz="3600" b="1" dirty="0" smtClean="0">
                <a:solidFill>
                  <a:schemeClr val="bg1"/>
                </a:solidFill>
              </a:rPr>
              <a:t> </a:t>
            </a:r>
            <a:r>
              <a:rPr lang="en-US" sz="3600" b="1" dirty="0" smtClean="0">
                <a:solidFill>
                  <a:schemeClr val="bg1"/>
                </a:solidFill>
              </a:rPr>
              <a:t>skills</a:t>
            </a:r>
            <a:r>
              <a:rPr lang="fr-FR" sz="3600" b="1" dirty="0" smtClean="0">
                <a:solidFill>
                  <a:schemeClr val="bg1"/>
                </a:solidFill>
              </a:rPr>
              <a:t>  </a:t>
            </a:r>
          </a:p>
        </p:txBody>
      </p:sp>
      <p:sp>
        <p:nvSpPr>
          <p:cNvPr id="5" name="Rectangle 4"/>
          <p:cNvSpPr/>
          <p:nvPr/>
        </p:nvSpPr>
        <p:spPr>
          <a:xfrm>
            <a:off x="428596" y="1214422"/>
            <a:ext cx="8001072" cy="5324535"/>
          </a:xfrm>
          <a:prstGeom prst="rect">
            <a:avLst/>
          </a:prstGeom>
        </p:spPr>
        <p:txBody>
          <a:bodyPr wrap="square">
            <a:spAutoFit/>
          </a:bodyPr>
          <a:lstStyle/>
          <a:p>
            <a:pPr algn="just">
              <a:buFont typeface="Wingdings" pitchFamily="2" charset="2"/>
              <a:buChar char="q"/>
            </a:pPr>
            <a:r>
              <a:rPr lang="en-US" sz="2000" dirty="0" smtClean="0"/>
              <a:t>  write </a:t>
            </a:r>
            <a:r>
              <a:rPr lang="en-US" sz="2000" dirty="0"/>
              <a:t>code in one or more programming or scripting languages, such as PHP or </a:t>
            </a:r>
            <a:r>
              <a:rPr lang="en-US" sz="2000" dirty="0" smtClean="0"/>
              <a:t>JavaScript</a:t>
            </a:r>
          </a:p>
          <a:p>
            <a:pPr algn="just">
              <a:buFont typeface="Wingdings" pitchFamily="2" charset="2"/>
              <a:buChar char="q"/>
            </a:pPr>
            <a:endParaRPr lang="en-US" sz="2000" dirty="0"/>
          </a:p>
          <a:p>
            <a:pPr algn="just">
              <a:buFont typeface="Wingdings" pitchFamily="2" charset="2"/>
              <a:buChar char="q"/>
            </a:pPr>
            <a:r>
              <a:rPr lang="en-US" sz="2000" dirty="0" smtClean="0"/>
              <a:t>  plan </a:t>
            </a:r>
            <a:r>
              <a:rPr lang="en-US" sz="2000" dirty="0"/>
              <a:t>and prototype new </a:t>
            </a:r>
            <a:r>
              <a:rPr lang="en-US" sz="2000" dirty="0" smtClean="0"/>
              <a:t>applications</a:t>
            </a:r>
          </a:p>
          <a:p>
            <a:pPr algn="just">
              <a:buFont typeface="Wingdings" pitchFamily="2" charset="2"/>
              <a:buChar char="q"/>
            </a:pPr>
            <a:endParaRPr lang="en-US" sz="2000" dirty="0"/>
          </a:p>
          <a:p>
            <a:pPr algn="just">
              <a:buFont typeface="Wingdings" pitchFamily="2" charset="2"/>
              <a:buChar char="q"/>
            </a:pPr>
            <a:r>
              <a:rPr lang="en-US" sz="2000" dirty="0" smtClean="0"/>
              <a:t>  design </a:t>
            </a:r>
            <a:r>
              <a:rPr lang="en-US" sz="2000" dirty="0"/>
              <a:t>the architecture of the components of an </a:t>
            </a:r>
            <a:r>
              <a:rPr lang="en-US" sz="2000" dirty="0" smtClean="0"/>
              <a:t>application</a:t>
            </a:r>
          </a:p>
          <a:p>
            <a:pPr algn="just">
              <a:buFont typeface="Wingdings" pitchFamily="2" charset="2"/>
              <a:buChar char="q"/>
            </a:pPr>
            <a:endParaRPr lang="en-US" sz="2000" dirty="0"/>
          </a:p>
          <a:p>
            <a:pPr algn="just">
              <a:buFont typeface="Wingdings" pitchFamily="2" charset="2"/>
              <a:buChar char="q"/>
            </a:pPr>
            <a:r>
              <a:rPr lang="en-US" sz="2000" dirty="0" smtClean="0"/>
              <a:t>  decide </a:t>
            </a:r>
            <a:r>
              <a:rPr lang="en-US" sz="2000" dirty="0"/>
              <a:t>on the best technologies and languages for the </a:t>
            </a:r>
            <a:r>
              <a:rPr lang="en-US" sz="2000" dirty="0" smtClean="0"/>
              <a:t>project</a:t>
            </a:r>
          </a:p>
          <a:p>
            <a:pPr algn="just">
              <a:buFont typeface="Wingdings" pitchFamily="2" charset="2"/>
              <a:buChar char="q"/>
            </a:pPr>
            <a:endParaRPr lang="en-US" sz="2000" dirty="0"/>
          </a:p>
          <a:p>
            <a:pPr algn="just">
              <a:buFont typeface="Wingdings" pitchFamily="2" charset="2"/>
              <a:buChar char="q"/>
            </a:pPr>
            <a:r>
              <a:rPr lang="en-US" sz="2000" dirty="0" smtClean="0"/>
              <a:t>  test </a:t>
            </a:r>
            <a:r>
              <a:rPr lang="en-US" sz="2000" dirty="0"/>
              <a:t>sites and applications in different browsers and </a:t>
            </a:r>
            <a:r>
              <a:rPr lang="en-US" sz="2000" dirty="0" smtClean="0"/>
              <a:t>environments</a:t>
            </a:r>
          </a:p>
          <a:p>
            <a:pPr algn="just">
              <a:buFont typeface="Wingdings" pitchFamily="2" charset="2"/>
              <a:buChar char="q"/>
            </a:pPr>
            <a:endParaRPr lang="en-US" sz="2000" dirty="0"/>
          </a:p>
          <a:p>
            <a:pPr algn="just">
              <a:buFont typeface="Wingdings" pitchFamily="2" charset="2"/>
              <a:buChar char="q"/>
            </a:pPr>
            <a:r>
              <a:rPr lang="en-US" sz="2000" dirty="0" smtClean="0"/>
              <a:t>  problem-solve</a:t>
            </a:r>
          </a:p>
          <a:p>
            <a:pPr algn="just">
              <a:buFont typeface="Wingdings" pitchFamily="2" charset="2"/>
              <a:buChar char="q"/>
            </a:pPr>
            <a:endParaRPr lang="en-US" sz="2000" dirty="0"/>
          </a:p>
          <a:p>
            <a:pPr algn="just">
              <a:buFont typeface="Wingdings" pitchFamily="2" charset="2"/>
              <a:buChar char="q"/>
            </a:pPr>
            <a:r>
              <a:rPr lang="en-US" sz="2000" dirty="0" smtClean="0"/>
              <a:t>  fix </a:t>
            </a:r>
            <a:r>
              <a:rPr lang="en-US" sz="2000" dirty="0"/>
              <a:t>bugs in existing </a:t>
            </a:r>
            <a:r>
              <a:rPr lang="en-US" sz="2000" dirty="0" smtClean="0"/>
              <a:t>projects</a:t>
            </a:r>
          </a:p>
          <a:p>
            <a:pPr algn="just">
              <a:buFont typeface="Wingdings" pitchFamily="2" charset="2"/>
              <a:buChar char="q"/>
            </a:pPr>
            <a:endParaRPr lang="en-US" sz="2000" dirty="0"/>
          </a:p>
          <a:p>
            <a:pPr algn="just">
              <a:buFont typeface="Wingdings" pitchFamily="2" charset="2"/>
              <a:buChar char="q"/>
            </a:pPr>
            <a:r>
              <a:rPr lang="en-US" sz="2000" dirty="0" smtClean="0"/>
              <a:t>  test </a:t>
            </a:r>
            <a:r>
              <a:rPr lang="en-US" sz="2000" dirty="0"/>
              <a:t>new features thoroughly to ensure they perform the correct task in all </a:t>
            </a:r>
            <a:r>
              <a:rPr lang="en-US" sz="2000" dirty="0" smtClean="0"/>
              <a:t>cases </a:t>
            </a:r>
            <a:r>
              <a:rPr lang="en-US" sz="2000" dirty="0" smtClean="0"/>
              <a:t>run performance benchmarking tests</a:t>
            </a:r>
          </a:p>
        </p:txBody>
      </p:sp>
      <p:sp>
        <p:nvSpPr>
          <p:cNvPr id="6" name="Rectangle 5"/>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Pentagone 6"/>
          <p:cNvSpPr/>
          <p:nvPr/>
        </p:nvSpPr>
        <p:spPr>
          <a:xfrm>
            <a:off x="428596" y="357166"/>
            <a:ext cx="4714908"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785786" y="357166"/>
            <a:ext cx="4168321" cy="646331"/>
          </a:xfrm>
          <a:prstGeom prst="rect">
            <a:avLst/>
          </a:prstGeom>
          <a:noFill/>
        </p:spPr>
        <p:txBody>
          <a:bodyPr wrap="none" rtlCol="0">
            <a:spAutoFit/>
          </a:bodyPr>
          <a:lstStyle/>
          <a:p>
            <a:r>
              <a:rPr lang="fr-FR" sz="3600" b="1" dirty="0" smtClean="0">
                <a:solidFill>
                  <a:schemeClr val="bg1"/>
                </a:solidFill>
              </a:rPr>
              <a:t>Web </a:t>
            </a:r>
            <a:r>
              <a:rPr lang="en-US" sz="3600" b="1" dirty="0" smtClean="0">
                <a:solidFill>
                  <a:schemeClr val="bg1"/>
                </a:solidFill>
              </a:rPr>
              <a:t>developer</a:t>
            </a:r>
            <a:r>
              <a:rPr lang="fr-FR" sz="3600" b="1" dirty="0" smtClean="0">
                <a:solidFill>
                  <a:schemeClr val="bg1"/>
                </a:solidFill>
              </a:rPr>
              <a:t> </a:t>
            </a:r>
            <a:r>
              <a:rPr lang="en-US" sz="3600" b="1" dirty="0" smtClean="0">
                <a:solidFill>
                  <a:schemeClr val="bg1"/>
                </a:solidFill>
              </a:rPr>
              <a:t>role</a:t>
            </a:r>
            <a:r>
              <a:rPr lang="fr-FR" sz="3600" b="1" dirty="0" smtClean="0">
                <a:solidFill>
                  <a:schemeClr val="bg1"/>
                </a:solidFill>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TotalTime>
  <Words>530</Words>
  <Application>Microsoft Office PowerPoint</Application>
  <PresentationFormat>Affichage à l'écran (4:3)</PresentationFormat>
  <Paragraphs>90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DELL</dc:creator>
  <cp:lastModifiedBy>DELL</cp:lastModifiedBy>
  <cp:revision>28</cp:revision>
  <dcterms:created xsi:type="dcterms:W3CDTF">2020-09-09T14:08:53Z</dcterms:created>
  <dcterms:modified xsi:type="dcterms:W3CDTF">2020-09-10T05:00:46Z</dcterms:modified>
</cp:coreProperties>
</file>