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3970"/>
    <a:srgbClr val="08021F"/>
    <a:srgbClr val="2D6B78"/>
    <a:srgbClr val="D07258"/>
    <a:srgbClr val="660964"/>
    <a:srgbClr val="FFDEAD"/>
    <a:srgbClr val="430E82"/>
    <a:srgbClr val="FED70B"/>
    <a:srgbClr val="002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D9E2-0CA1-4AC6-BA08-D93FB196D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C298DD6-BBD5-4B88-BAAD-59724B058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A2A7347-1EDA-4EF9-95A7-2A7A0CCB06CB}"/>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5" name="Footer Placeholder 4">
            <a:extLst>
              <a:ext uri="{FF2B5EF4-FFF2-40B4-BE49-F238E27FC236}">
                <a16:creationId xmlns:a16="http://schemas.microsoft.com/office/drawing/2014/main" id="{495ECD0C-4B2C-4D97-B197-EEF221616F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33484D-9D67-4274-AF04-115CD0153DD0}"/>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48753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7DFF-8F62-4801-9271-990FC736B5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4F70246-8461-417C-B8CD-6395EFEA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82D4FE-2E8C-4DF0-BBFC-395521482B26}"/>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5" name="Footer Placeholder 4">
            <a:extLst>
              <a:ext uri="{FF2B5EF4-FFF2-40B4-BE49-F238E27FC236}">
                <a16:creationId xmlns:a16="http://schemas.microsoft.com/office/drawing/2014/main" id="{AD8E9703-0F94-4080-915C-53FD12CD17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4F0D11-877E-4532-B384-F5B98107DE92}"/>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31606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236D5-1108-4E60-85A1-C7DA69592D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A0DD22-E94D-4398-AFA2-CBBFF96023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6A4C5A-4FCE-444B-AD77-A9CB4A65630B}"/>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5" name="Footer Placeholder 4">
            <a:extLst>
              <a:ext uri="{FF2B5EF4-FFF2-40B4-BE49-F238E27FC236}">
                <a16:creationId xmlns:a16="http://schemas.microsoft.com/office/drawing/2014/main" id="{3845F386-CDAA-4E36-BB94-01D51695E4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523D0B-ADAB-49CD-AB31-5141E1349866}"/>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338084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87CC-3EC6-457F-9750-074B99ED1EC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C0276F-4328-42E8-A1A2-C41E9EA65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520941-6434-43F1-9F9B-77377E4C198B}"/>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5" name="Footer Placeholder 4">
            <a:extLst>
              <a:ext uri="{FF2B5EF4-FFF2-40B4-BE49-F238E27FC236}">
                <a16:creationId xmlns:a16="http://schemas.microsoft.com/office/drawing/2014/main" id="{95740287-12A2-4EDC-8F60-D104AB9E6E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C7CA51-C508-47C0-AEF5-D2891736E0A1}"/>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52384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9EF0-7D85-4B0F-A1D6-B241AE026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074F398-690D-4734-9CE4-7104D4FCA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C6C99A-A950-4D47-9F83-E9F837DDF5DA}"/>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5" name="Footer Placeholder 4">
            <a:extLst>
              <a:ext uri="{FF2B5EF4-FFF2-40B4-BE49-F238E27FC236}">
                <a16:creationId xmlns:a16="http://schemas.microsoft.com/office/drawing/2014/main" id="{D6E7C41D-A61D-4BE0-96B2-43C079560A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511863A-3718-4B0D-B942-C7C161E5FFF1}"/>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101469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415D-B4C5-428B-BEED-68E2BDFA3C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425079-0D3B-4D47-8635-0DF8C0CFFA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32AF501-21B3-437D-86A0-7719D166B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1EB669A-F58A-46BF-9609-7215C59B303E}"/>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6" name="Footer Placeholder 5">
            <a:extLst>
              <a:ext uri="{FF2B5EF4-FFF2-40B4-BE49-F238E27FC236}">
                <a16:creationId xmlns:a16="http://schemas.microsoft.com/office/drawing/2014/main" id="{3DDD9DF4-7D09-4DF1-9093-877DB11083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5893470-F111-4241-9D20-23FE1D88F659}"/>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22952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0582-9985-440C-96C8-523DAD722FA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DD75F3-1674-4029-A569-B9302E6A4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4C3088-29E9-49F8-8AE6-B5EFCFDB1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E724036-DB0E-4C23-BD9E-E7CC22EB9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D8C40-C8E0-4CF3-917C-3A89FC9C44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EAD103E-F61C-4291-892E-84A996551DFB}"/>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8" name="Footer Placeholder 7">
            <a:extLst>
              <a:ext uri="{FF2B5EF4-FFF2-40B4-BE49-F238E27FC236}">
                <a16:creationId xmlns:a16="http://schemas.microsoft.com/office/drawing/2014/main" id="{807BD875-58C9-4C54-B78B-9859C6E54C3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BE4F7E5-3D0E-4C0D-94EA-97F47667C38B}"/>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350618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661F-26F7-4472-8491-C1FFA195005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D3B0427-CE69-41C3-B939-331B645E1A1D}"/>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4" name="Footer Placeholder 3">
            <a:extLst>
              <a:ext uri="{FF2B5EF4-FFF2-40B4-BE49-F238E27FC236}">
                <a16:creationId xmlns:a16="http://schemas.microsoft.com/office/drawing/2014/main" id="{04719C5C-5CE8-41C7-BE25-7D384F4961D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3A5DA21-4DD7-4952-9AB2-6AA43D941F5B}"/>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405513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60EAA-D462-4C86-B3CD-FD3A023A141E}"/>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3" name="Footer Placeholder 2">
            <a:extLst>
              <a:ext uri="{FF2B5EF4-FFF2-40B4-BE49-F238E27FC236}">
                <a16:creationId xmlns:a16="http://schemas.microsoft.com/office/drawing/2014/main" id="{AA013C67-34EF-4417-812A-A1185B48856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685A9D-ED38-447F-9D0A-918B17FA6822}"/>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426690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7081-5D35-4BB9-9628-5532804FB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EEC8630-B24C-4CC2-BDE2-19AC25558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29D617C-83BC-4BB5-9D11-752E66B06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E1762-E69A-4706-B318-A382F5327AF0}"/>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6" name="Footer Placeholder 5">
            <a:extLst>
              <a:ext uri="{FF2B5EF4-FFF2-40B4-BE49-F238E27FC236}">
                <a16:creationId xmlns:a16="http://schemas.microsoft.com/office/drawing/2014/main" id="{E40F373C-B583-4E11-9928-6F1774093F2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EB342B-B192-4D30-9C45-8AE8DACBDB82}"/>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341173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416E-09C4-4A7C-B781-9057F7363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17D6E7-77B6-4749-9440-9A35C1255F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049AC6F-2F32-457F-B3AD-50B74EB03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D1C0A-9535-41BE-BD0C-4249CF582E84}"/>
              </a:ext>
            </a:extLst>
          </p:cNvPr>
          <p:cNvSpPr>
            <a:spLocks noGrp="1"/>
          </p:cNvSpPr>
          <p:nvPr>
            <p:ph type="dt" sz="half" idx="10"/>
          </p:nvPr>
        </p:nvSpPr>
        <p:spPr/>
        <p:txBody>
          <a:bodyPr/>
          <a:lstStyle/>
          <a:p>
            <a:fld id="{98439DEB-D04D-4E5D-9A58-FA0A59F0AC48}" type="datetimeFigureOut">
              <a:rPr lang="en-CA" smtClean="0"/>
              <a:t>2021-09-25</a:t>
            </a:fld>
            <a:endParaRPr lang="en-CA"/>
          </a:p>
        </p:txBody>
      </p:sp>
      <p:sp>
        <p:nvSpPr>
          <p:cNvPr id="6" name="Footer Placeholder 5">
            <a:extLst>
              <a:ext uri="{FF2B5EF4-FFF2-40B4-BE49-F238E27FC236}">
                <a16:creationId xmlns:a16="http://schemas.microsoft.com/office/drawing/2014/main" id="{F9AFFDB7-BA2E-480F-ABF9-DCFDA64BFD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360B1D-F510-49F1-9CA3-AEB512E358F7}"/>
              </a:ext>
            </a:extLst>
          </p:cNvPr>
          <p:cNvSpPr>
            <a:spLocks noGrp="1"/>
          </p:cNvSpPr>
          <p:nvPr>
            <p:ph type="sldNum" sz="quarter" idx="12"/>
          </p:nvPr>
        </p:nvSpPr>
        <p:spPr/>
        <p:txBody>
          <a:bodyPr/>
          <a:lstStyle/>
          <a:p>
            <a:fld id="{4B119801-3605-4CFA-AD97-7FB095D446C6}" type="slidenum">
              <a:rPr lang="en-CA" smtClean="0"/>
              <a:t>‹#›</a:t>
            </a:fld>
            <a:endParaRPr lang="en-CA"/>
          </a:p>
        </p:txBody>
      </p:sp>
    </p:spTree>
    <p:extLst>
      <p:ext uri="{BB962C8B-B14F-4D97-AF65-F5344CB8AC3E}">
        <p14:creationId xmlns:p14="http://schemas.microsoft.com/office/powerpoint/2010/main" val="53862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DE048A-DA6F-4C1A-BED3-2C52C6B7D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D4A6E00-C4CE-4DD6-B8D9-F73840ED0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47E5F6-1B74-4D2A-AF4B-2C635727A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39DEB-D04D-4E5D-9A58-FA0A59F0AC48}" type="datetimeFigureOut">
              <a:rPr lang="en-CA" smtClean="0"/>
              <a:t>2021-09-25</a:t>
            </a:fld>
            <a:endParaRPr lang="en-CA"/>
          </a:p>
        </p:txBody>
      </p:sp>
      <p:sp>
        <p:nvSpPr>
          <p:cNvPr id="5" name="Footer Placeholder 4">
            <a:extLst>
              <a:ext uri="{FF2B5EF4-FFF2-40B4-BE49-F238E27FC236}">
                <a16:creationId xmlns:a16="http://schemas.microsoft.com/office/drawing/2014/main" id="{3925950D-ADB6-4176-A8A9-4D6B0B107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D85B79-DA60-49B8-A4D5-EE5AAB92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19801-3605-4CFA-AD97-7FB095D446C6}" type="slidenum">
              <a:rPr lang="en-CA" smtClean="0"/>
              <a:t>‹#›</a:t>
            </a:fld>
            <a:endParaRPr lang="en-CA"/>
          </a:p>
        </p:txBody>
      </p:sp>
    </p:spTree>
    <p:extLst>
      <p:ext uri="{BB962C8B-B14F-4D97-AF65-F5344CB8AC3E}">
        <p14:creationId xmlns:p14="http://schemas.microsoft.com/office/powerpoint/2010/main" val="378670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5B5B22-2AAE-4E54-9403-467D1CCC488D}"/>
              </a:ext>
            </a:extLst>
          </p:cNvPr>
          <p:cNvSpPr txBox="1"/>
          <p:nvPr/>
        </p:nvSpPr>
        <p:spPr>
          <a:xfrm>
            <a:off x="4941454" y="2923371"/>
            <a:ext cx="2022764" cy="369332"/>
          </a:xfrm>
          <a:prstGeom prst="rect">
            <a:avLst/>
          </a:prstGeom>
          <a:noFill/>
        </p:spPr>
        <p:txBody>
          <a:bodyPr wrap="square">
            <a:spAutoFit/>
          </a:bodyPr>
          <a:lstStyle/>
          <a:p>
            <a:pPr algn="ctr"/>
            <a:r>
              <a:rPr lang="az-Latn-AZ" dirty="0">
                <a:solidFill>
                  <a:srgbClr val="000000"/>
                </a:solidFill>
                <a:latin typeface="Times New Roman" panose="02020603050405020304" pitchFamily="18" charset="0"/>
                <a:cs typeface="Times New Roman" panose="02020603050405020304" pitchFamily="18" charset="0"/>
              </a:rPr>
              <a:t>İntizar Alıyeva</a:t>
            </a:r>
            <a:endParaRPr lang="en-CA" dirty="0"/>
          </a:p>
        </p:txBody>
      </p:sp>
    </p:spTree>
    <p:extLst>
      <p:ext uri="{BB962C8B-B14F-4D97-AF65-F5344CB8AC3E}">
        <p14:creationId xmlns:p14="http://schemas.microsoft.com/office/powerpoint/2010/main" val="338066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F4E85-F2B5-465A-80B9-4E4C0CE73A3E}"/>
              </a:ext>
            </a:extLst>
          </p:cNvPr>
          <p:cNvPicPr>
            <a:picLocks noChangeAspect="1"/>
          </p:cNvPicPr>
          <p:nvPr/>
        </p:nvPicPr>
        <p:blipFill rotWithShape="1">
          <a:blip r:embed="rId2">
            <a:extLst>
              <a:ext uri="{28A0092B-C50C-407E-A947-70E740481C1C}">
                <a14:useLocalDpi xmlns:a14="http://schemas.microsoft.com/office/drawing/2010/main" val="0"/>
              </a:ext>
            </a:extLst>
          </a:blip>
          <a:srcRect l="780" t="2240" r="1558" b="-1"/>
          <a:stretch/>
        </p:blipFill>
        <p:spPr>
          <a:xfrm>
            <a:off x="1145308" y="2576945"/>
            <a:ext cx="4636655" cy="3650482"/>
          </a:xfrm>
          <a:prstGeom prst="rect">
            <a:avLst/>
          </a:prstGeom>
        </p:spPr>
      </p:pic>
      <p:pic>
        <p:nvPicPr>
          <p:cNvPr id="5" name="Picture 4">
            <a:extLst>
              <a:ext uri="{FF2B5EF4-FFF2-40B4-BE49-F238E27FC236}">
                <a16:creationId xmlns:a16="http://schemas.microsoft.com/office/drawing/2014/main" id="{F752CFE0-285B-40FA-AC76-0B7755C1F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840" y="443346"/>
            <a:ext cx="4930567" cy="5784081"/>
          </a:xfrm>
          <a:prstGeom prst="rect">
            <a:avLst/>
          </a:prstGeom>
        </p:spPr>
      </p:pic>
      <p:sp>
        <p:nvSpPr>
          <p:cNvPr id="7" name="TextBox 6">
            <a:extLst>
              <a:ext uri="{FF2B5EF4-FFF2-40B4-BE49-F238E27FC236}">
                <a16:creationId xmlns:a16="http://schemas.microsoft.com/office/drawing/2014/main" id="{892105C6-A942-435B-83B2-312874B4178C}"/>
              </a:ext>
            </a:extLst>
          </p:cNvPr>
          <p:cNvSpPr txBox="1"/>
          <p:nvPr/>
        </p:nvSpPr>
        <p:spPr>
          <a:xfrm>
            <a:off x="592865" y="935373"/>
            <a:ext cx="4718043" cy="923330"/>
          </a:xfrm>
          <a:prstGeom prst="rect">
            <a:avLst/>
          </a:prstGeom>
          <a:noFill/>
          <a:ln>
            <a:solidFill>
              <a:srgbClr val="002753"/>
            </a:solidFill>
          </a:ln>
        </p:spPr>
        <p:txBody>
          <a:bodyPr wrap="square">
            <a:spAutoFit/>
          </a:bodyPr>
          <a:lstStyle/>
          <a:p>
            <a:pPr algn="ctr"/>
            <a:r>
              <a:rPr lang="en-CA" sz="1800" dirty="0" err="1">
                <a:solidFill>
                  <a:srgbClr val="000000"/>
                </a:solidFill>
                <a:latin typeface="Times New Roman" panose="02020603050405020304" pitchFamily="18" charset="0"/>
                <a:cs typeface="Times New Roman" panose="02020603050405020304" pitchFamily="18" charset="0"/>
              </a:rPr>
              <a:t>Daxil</a:t>
            </a:r>
            <a:r>
              <a:rPr lang="en-CA" sz="1800" dirty="0">
                <a:solidFill>
                  <a:srgbClr val="000000"/>
                </a:solidFill>
                <a:latin typeface="Times New Roman" panose="02020603050405020304" pitchFamily="18" charset="0"/>
                <a:cs typeface="Times New Roman" panose="02020603050405020304" pitchFamily="18" charset="0"/>
              </a:rPr>
              <a:t> </a:t>
            </a:r>
            <a:r>
              <a:rPr lang="en-CA" sz="1800" dirty="0" err="1">
                <a:solidFill>
                  <a:srgbClr val="000000"/>
                </a:solidFill>
                <a:latin typeface="Times New Roman" panose="02020603050405020304" pitchFamily="18" charset="0"/>
                <a:cs typeface="Times New Roman" panose="02020603050405020304" pitchFamily="18" charset="0"/>
              </a:rPr>
              <a:t>olmaq</a:t>
            </a:r>
            <a:r>
              <a:rPr lang="en-CA" sz="1800" dirty="0">
                <a:solidFill>
                  <a:srgbClr val="000000"/>
                </a:solidFill>
                <a:latin typeface="Times New Roman" panose="02020603050405020304" pitchFamily="18" charset="0"/>
                <a:cs typeface="Times New Roman" panose="02020603050405020304" pitchFamily="18" charset="0"/>
              </a:rPr>
              <a:t> </a:t>
            </a:r>
            <a:r>
              <a:rPr lang="az-Latn-AZ" sz="1800" dirty="0">
                <a:solidFill>
                  <a:srgbClr val="000000"/>
                </a:solidFill>
                <a:latin typeface="Times New Roman" panose="02020603050405020304" pitchFamily="18" charset="0"/>
                <a:cs typeface="Times New Roman" panose="02020603050405020304" pitchFamily="18" charset="0"/>
              </a:rPr>
              <a:t>üçün ya sistemdə qeydiyyatda olmaq lazımdır, ya da qeydiyyatdan keçmək lazımdır.</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62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A11FE-50D8-4469-9AC4-75BAB3F89919}"/>
              </a:ext>
            </a:extLst>
          </p:cNvPr>
          <p:cNvPicPr>
            <a:picLocks noChangeAspect="1"/>
          </p:cNvPicPr>
          <p:nvPr/>
        </p:nvPicPr>
        <p:blipFill rotWithShape="1">
          <a:blip r:embed="rId2">
            <a:extLst>
              <a:ext uri="{28A0092B-C50C-407E-A947-70E740481C1C}">
                <a14:useLocalDpi xmlns:a14="http://schemas.microsoft.com/office/drawing/2010/main" val="0"/>
              </a:ext>
            </a:extLst>
          </a:blip>
          <a:srcRect t="1556"/>
          <a:stretch/>
        </p:blipFill>
        <p:spPr>
          <a:xfrm>
            <a:off x="2501347" y="138546"/>
            <a:ext cx="4660027" cy="3290454"/>
          </a:xfrm>
          <a:prstGeom prst="rect">
            <a:avLst/>
          </a:prstGeom>
        </p:spPr>
      </p:pic>
      <p:pic>
        <p:nvPicPr>
          <p:cNvPr id="5" name="Picture 4">
            <a:extLst>
              <a:ext uri="{FF2B5EF4-FFF2-40B4-BE49-F238E27FC236}">
                <a16:creationId xmlns:a16="http://schemas.microsoft.com/office/drawing/2014/main" id="{5F390891-504F-42B6-8728-18351C560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359" y="138546"/>
            <a:ext cx="4660026" cy="3290454"/>
          </a:xfrm>
          <a:prstGeom prst="rect">
            <a:avLst/>
          </a:prstGeom>
        </p:spPr>
      </p:pic>
      <p:pic>
        <p:nvPicPr>
          <p:cNvPr id="7" name="Picture 6">
            <a:extLst>
              <a:ext uri="{FF2B5EF4-FFF2-40B4-BE49-F238E27FC236}">
                <a16:creationId xmlns:a16="http://schemas.microsoft.com/office/drawing/2014/main" id="{FADF992F-494E-45BA-BA49-10926FAB4124}"/>
              </a:ext>
            </a:extLst>
          </p:cNvPr>
          <p:cNvPicPr>
            <a:picLocks noChangeAspect="1"/>
          </p:cNvPicPr>
          <p:nvPr/>
        </p:nvPicPr>
        <p:blipFill rotWithShape="1">
          <a:blip r:embed="rId4">
            <a:extLst>
              <a:ext uri="{28A0092B-C50C-407E-A947-70E740481C1C}">
                <a14:useLocalDpi xmlns:a14="http://schemas.microsoft.com/office/drawing/2010/main" val="0"/>
              </a:ext>
            </a:extLst>
          </a:blip>
          <a:srcRect t="650"/>
          <a:stretch/>
        </p:blipFill>
        <p:spPr>
          <a:xfrm>
            <a:off x="2501347" y="3567546"/>
            <a:ext cx="4660027" cy="3290454"/>
          </a:xfrm>
          <a:prstGeom prst="rect">
            <a:avLst/>
          </a:prstGeom>
        </p:spPr>
      </p:pic>
      <p:pic>
        <p:nvPicPr>
          <p:cNvPr id="9" name="Picture 8">
            <a:extLst>
              <a:ext uri="{FF2B5EF4-FFF2-40B4-BE49-F238E27FC236}">
                <a16:creationId xmlns:a16="http://schemas.microsoft.com/office/drawing/2014/main" id="{33136227-A160-4C0F-A7D0-FA38503FA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1359" y="3567546"/>
            <a:ext cx="4660026" cy="3289771"/>
          </a:xfrm>
          <a:prstGeom prst="rect">
            <a:avLst/>
          </a:prstGeom>
        </p:spPr>
      </p:pic>
      <p:sp>
        <p:nvSpPr>
          <p:cNvPr id="11" name="TextBox 10">
            <a:extLst>
              <a:ext uri="{FF2B5EF4-FFF2-40B4-BE49-F238E27FC236}">
                <a16:creationId xmlns:a16="http://schemas.microsoft.com/office/drawing/2014/main" id="{B0E44571-B7D9-40C5-A0BF-1176DF600BE6}"/>
              </a:ext>
            </a:extLst>
          </p:cNvPr>
          <p:cNvSpPr txBox="1"/>
          <p:nvPr/>
        </p:nvSpPr>
        <p:spPr>
          <a:xfrm>
            <a:off x="160615" y="2828835"/>
            <a:ext cx="2130747" cy="1200329"/>
          </a:xfrm>
          <a:prstGeom prst="rect">
            <a:avLst/>
          </a:prstGeom>
          <a:solidFill>
            <a:srgbClr val="FFDEAD"/>
          </a:solidFill>
          <a:ln>
            <a:solidFill>
              <a:srgbClr val="430E82"/>
            </a:solidFill>
          </a:ln>
        </p:spPr>
        <p:txBody>
          <a:bodyPr wrap="square">
            <a:spAutoFit/>
          </a:bodyPr>
          <a:lstStyle/>
          <a:p>
            <a:pPr algn="ctr"/>
            <a:r>
              <a:rPr lang="az-Latn-AZ" sz="1800" dirty="0">
                <a:solidFill>
                  <a:srgbClr val="000000"/>
                </a:solidFill>
                <a:latin typeface="Times New Roman" panose="02020603050405020304" pitchFamily="18" charset="0"/>
                <a:cs typeface="Times New Roman" panose="02020603050405020304" pitchFamily="18" charset="0"/>
              </a:rPr>
              <a:t>Tablar üzərinə DataGridVie</a:t>
            </a:r>
            <a:r>
              <a:rPr lang="en-US" dirty="0">
                <a:solidFill>
                  <a:srgbClr val="000000"/>
                </a:solidFill>
                <a:latin typeface="Times New Roman" panose="02020603050405020304" pitchFamily="18" charset="0"/>
                <a:cs typeface="Times New Roman" panose="02020603050405020304" pitchFamily="18" charset="0"/>
              </a:rPr>
              <a:t>w</a:t>
            </a:r>
            <a:r>
              <a:rPr lang="az-Latn-AZ" dirty="0">
                <a:solidFill>
                  <a:srgbClr val="000000"/>
                </a:solidFill>
                <a:latin typeface="Times New Roman" panose="02020603050405020304" pitchFamily="18" charset="0"/>
                <a:cs typeface="Times New Roman" panose="02020603050405020304" pitchFamily="18" charset="0"/>
              </a:rPr>
              <a:t>lar, buttonlar və s.</a:t>
            </a:r>
          </a:p>
          <a:p>
            <a:pPr algn="ctr"/>
            <a:r>
              <a:rPr lang="az-Latn-AZ" sz="1800" dirty="0">
                <a:solidFill>
                  <a:srgbClr val="000000"/>
                </a:solidFill>
                <a:latin typeface="Times New Roman" panose="02020603050405020304" pitchFamily="18" charset="0"/>
                <a:cs typeface="Times New Roman" panose="02020603050405020304" pitchFamily="18" charset="0"/>
              </a:rPr>
              <a:t>əlavə edilib.</a:t>
            </a:r>
            <a:endParaRPr lang="en-CA" dirty="0"/>
          </a:p>
        </p:txBody>
      </p:sp>
    </p:spTree>
    <p:extLst>
      <p:ext uri="{BB962C8B-B14F-4D97-AF65-F5344CB8AC3E}">
        <p14:creationId xmlns:p14="http://schemas.microsoft.com/office/powerpoint/2010/main" val="141779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8E293-B28A-448E-9AB8-205EB400A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771228" cy="3295407"/>
          </a:xfrm>
          <a:prstGeom prst="rect">
            <a:avLst/>
          </a:prstGeom>
        </p:spPr>
      </p:pic>
      <p:pic>
        <p:nvPicPr>
          <p:cNvPr id="5" name="Picture 4">
            <a:extLst>
              <a:ext uri="{FF2B5EF4-FFF2-40B4-BE49-F238E27FC236}">
                <a16:creationId xmlns:a16="http://schemas.microsoft.com/office/drawing/2014/main" id="{587B9065-A211-45AD-BB24-ABD6A86BC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65394"/>
            <a:ext cx="4771228" cy="3392607"/>
          </a:xfrm>
          <a:prstGeom prst="rect">
            <a:avLst/>
          </a:prstGeom>
        </p:spPr>
      </p:pic>
      <p:pic>
        <p:nvPicPr>
          <p:cNvPr id="7" name="Picture 6">
            <a:extLst>
              <a:ext uri="{FF2B5EF4-FFF2-40B4-BE49-F238E27FC236}">
                <a16:creationId xmlns:a16="http://schemas.microsoft.com/office/drawing/2014/main" id="{723D4AAE-07F7-480B-A6D8-BC2FE929F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144" y="9565"/>
            <a:ext cx="6968856" cy="3562977"/>
          </a:xfrm>
          <a:prstGeom prst="rect">
            <a:avLst/>
          </a:prstGeom>
        </p:spPr>
      </p:pic>
      <p:sp>
        <p:nvSpPr>
          <p:cNvPr id="9" name="TextBox 8">
            <a:extLst>
              <a:ext uri="{FF2B5EF4-FFF2-40B4-BE49-F238E27FC236}">
                <a16:creationId xmlns:a16="http://schemas.microsoft.com/office/drawing/2014/main" id="{81B94A03-7C72-4FFD-B6F9-656CDEF12CFD}"/>
              </a:ext>
            </a:extLst>
          </p:cNvPr>
          <p:cNvSpPr txBox="1"/>
          <p:nvPr/>
        </p:nvSpPr>
        <p:spPr>
          <a:xfrm>
            <a:off x="5548735" y="4561532"/>
            <a:ext cx="6096000" cy="1200329"/>
          </a:xfrm>
          <a:prstGeom prst="rect">
            <a:avLst/>
          </a:prstGeom>
          <a:solidFill>
            <a:srgbClr val="FED70B"/>
          </a:solidFill>
          <a:ln>
            <a:solidFill>
              <a:srgbClr val="430E82"/>
            </a:solidFill>
          </a:ln>
        </p:spPr>
        <p:txBody>
          <a:bodyPr wrap="square">
            <a:spAutoFit/>
          </a:bodyPr>
          <a:lstStyle/>
          <a:p>
            <a:pPr algn="ctr"/>
            <a:r>
              <a:rPr lang="az-Latn-AZ" dirty="0">
                <a:solidFill>
                  <a:srgbClr val="000000"/>
                </a:solidFill>
                <a:latin typeface="Times New Roman" panose="02020603050405020304" pitchFamily="18" charset="0"/>
                <a:cs typeface="Times New Roman" panose="02020603050405020304" pitchFamily="18" charset="0"/>
              </a:rPr>
              <a:t>Yeni bir channel əlavə etmək, var olanı yeniləmək, və ya silmək mümkündür. DataGridVie</a:t>
            </a:r>
            <a:r>
              <a:rPr lang="en-US" dirty="0">
                <a:solidFill>
                  <a:srgbClr val="000000"/>
                </a:solidFill>
                <a:latin typeface="Times New Roman" panose="02020603050405020304" pitchFamily="18" charset="0"/>
                <a:cs typeface="Times New Roman" panose="02020603050405020304" pitchFamily="18" charset="0"/>
              </a:rPr>
              <a:t>w</a:t>
            </a:r>
            <a:r>
              <a:rPr lang="az-Latn-AZ" dirty="0">
                <a:solidFill>
                  <a:srgbClr val="000000"/>
                </a:solidFill>
                <a:latin typeface="Times New Roman" panose="02020603050405020304" pitchFamily="18" charset="0"/>
                <a:cs typeface="Times New Roman" panose="02020603050405020304" pitchFamily="18" charset="0"/>
              </a:rPr>
              <a:t>-un «</a:t>
            </a:r>
            <a:r>
              <a:rPr lang="en-CA" sz="1800" dirty="0" err="1">
                <a:solidFill>
                  <a:srgbClr val="000000"/>
                </a:solidFill>
                <a:latin typeface="Times New Roman" panose="02020603050405020304" pitchFamily="18" charset="0"/>
                <a:cs typeface="Times New Roman" panose="02020603050405020304" pitchFamily="18" charset="0"/>
              </a:rPr>
              <a:t>CellDoubleClick</a:t>
            </a:r>
            <a:r>
              <a:rPr lang="az-Latn-AZ" sz="1800" dirty="0">
                <a:solidFill>
                  <a:srgbClr val="000000"/>
                </a:solidFill>
                <a:latin typeface="Times New Roman" panose="02020603050405020304" pitchFamily="18" charset="0"/>
                <a:cs typeface="Times New Roman" panose="02020603050405020304" pitchFamily="18" charset="0"/>
              </a:rPr>
              <a:t>» eventendən istifadə edərək Kanalda olan programlar, başlama və bitmə saatı, aparıcının adı və soyadı göstərilib.</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52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DDB1D8-247B-4876-BDE2-7718F1AB2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07334" cy="3429000"/>
          </a:xfrm>
          <a:prstGeom prst="rect">
            <a:avLst/>
          </a:prstGeom>
        </p:spPr>
      </p:pic>
      <p:pic>
        <p:nvPicPr>
          <p:cNvPr id="5" name="Picture 4">
            <a:extLst>
              <a:ext uri="{FF2B5EF4-FFF2-40B4-BE49-F238E27FC236}">
                <a16:creationId xmlns:a16="http://schemas.microsoft.com/office/drawing/2014/main" id="{F449FF2C-A840-4D4D-AE33-BB15CA7EB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08110"/>
            <a:ext cx="4907334" cy="3449892"/>
          </a:xfrm>
          <a:prstGeom prst="rect">
            <a:avLst/>
          </a:prstGeom>
        </p:spPr>
      </p:pic>
      <p:pic>
        <p:nvPicPr>
          <p:cNvPr id="7" name="Picture 6">
            <a:extLst>
              <a:ext uri="{FF2B5EF4-FFF2-40B4-BE49-F238E27FC236}">
                <a16:creationId xmlns:a16="http://schemas.microsoft.com/office/drawing/2014/main" id="{3596508D-A49D-4C53-A979-1905D5DCB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909" y="0"/>
            <a:ext cx="5163909" cy="3639817"/>
          </a:xfrm>
          <a:prstGeom prst="rect">
            <a:avLst/>
          </a:prstGeom>
        </p:spPr>
      </p:pic>
      <p:sp>
        <p:nvSpPr>
          <p:cNvPr id="9" name="TextBox 8">
            <a:extLst>
              <a:ext uri="{FF2B5EF4-FFF2-40B4-BE49-F238E27FC236}">
                <a16:creationId xmlns:a16="http://schemas.microsoft.com/office/drawing/2014/main" id="{A50D150D-276D-4F90-9AE1-BC318D02DFFD}"/>
              </a:ext>
            </a:extLst>
          </p:cNvPr>
          <p:cNvSpPr txBox="1"/>
          <p:nvPr/>
        </p:nvSpPr>
        <p:spPr>
          <a:xfrm>
            <a:off x="5551055" y="4364243"/>
            <a:ext cx="6096000" cy="1200329"/>
          </a:xfrm>
          <a:prstGeom prst="rect">
            <a:avLst/>
          </a:prstGeom>
          <a:solidFill>
            <a:srgbClr val="FFDEAD"/>
          </a:solidFill>
          <a:ln>
            <a:solidFill>
              <a:srgbClr val="660964"/>
            </a:solidFill>
          </a:ln>
        </p:spPr>
        <p:txBody>
          <a:bodyPr wrap="square">
            <a:spAutoFit/>
          </a:bodyPr>
          <a:lstStyle/>
          <a:p>
            <a:pPr algn="ctr"/>
            <a:r>
              <a:rPr lang="az-Latn-AZ" sz="1800" dirty="0">
                <a:solidFill>
                  <a:srgbClr val="000000"/>
                </a:solidFill>
                <a:latin typeface="Times New Roman" panose="02020603050405020304" pitchFamily="18" charset="0"/>
                <a:cs typeface="Times New Roman" panose="02020603050405020304" pitchFamily="18" charset="0"/>
              </a:rPr>
              <a:t>Program tabında da əlavə etmə, yeniləmə və silmə əməliyyatları icra edilə bilər. Bundan əlavə Comboboxdan kanal adı seçdikdə DataGridVie</a:t>
            </a:r>
            <a:r>
              <a:rPr lang="en-US" sz="1800" dirty="0">
                <a:solidFill>
                  <a:srgbClr val="000000"/>
                </a:solidFill>
                <a:latin typeface="Times New Roman" panose="02020603050405020304" pitchFamily="18" charset="0"/>
                <a:cs typeface="Times New Roman" panose="02020603050405020304" pitchFamily="18" charset="0"/>
              </a:rPr>
              <a:t>w </a:t>
            </a:r>
            <a:r>
              <a:rPr lang="az-Latn-AZ" sz="1800" dirty="0">
                <a:solidFill>
                  <a:srgbClr val="000000"/>
                </a:solidFill>
                <a:latin typeface="Times New Roman" panose="02020603050405020304" pitchFamily="18" charset="0"/>
                <a:cs typeface="Times New Roman" panose="02020603050405020304" pitchFamily="18" charset="0"/>
              </a:rPr>
              <a:t>daxilində olan məlumatlar yenilənir və həmin kanala uyğun olan məlumatlarla dolur.</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09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6DC82-31D6-4A0F-9C31-7CD0F272D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65633" cy="3443183"/>
          </a:xfrm>
          <a:prstGeom prst="rect">
            <a:avLst/>
          </a:prstGeom>
        </p:spPr>
      </p:pic>
      <p:pic>
        <p:nvPicPr>
          <p:cNvPr id="5" name="Picture 4">
            <a:extLst>
              <a:ext uri="{FF2B5EF4-FFF2-40B4-BE49-F238E27FC236}">
                <a16:creationId xmlns:a16="http://schemas.microsoft.com/office/drawing/2014/main" id="{FFCE8C28-B69C-478E-B760-EFB8E421E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98266"/>
            <a:ext cx="4865633" cy="3459734"/>
          </a:xfrm>
          <a:prstGeom prst="rect">
            <a:avLst/>
          </a:prstGeom>
        </p:spPr>
      </p:pic>
      <p:pic>
        <p:nvPicPr>
          <p:cNvPr id="7" name="Picture 6">
            <a:extLst>
              <a:ext uri="{FF2B5EF4-FFF2-40B4-BE49-F238E27FC236}">
                <a16:creationId xmlns:a16="http://schemas.microsoft.com/office/drawing/2014/main" id="{977B2ECC-ADA6-4D47-B3E7-AB6CFD344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764" y="0"/>
            <a:ext cx="5597400" cy="3953164"/>
          </a:xfrm>
          <a:prstGeom prst="rect">
            <a:avLst/>
          </a:prstGeom>
        </p:spPr>
      </p:pic>
      <p:sp>
        <p:nvSpPr>
          <p:cNvPr id="9" name="TextBox 8">
            <a:extLst>
              <a:ext uri="{FF2B5EF4-FFF2-40B4-BE49-F238E27FC236}">
                <a16:creationId xmlns:a16="http://schemas.microsoft.com/office/drawing/2014/main" id="{3EAB515B-48A7-4BEE-8312-5E09C046385B}"/>
              </a:ext>
            </a:extLst>
          </p:cNvPr>
          <p:cNvSpPr txBox="1"/>
          <p:nvPr/>
        </p:nvSpPr>
        <p:spPr>
          <a:xfrm>
            <a:off x="5624945" y="4567443"/>
            <a:ext cx="6096000" cy="1200329"/>
          </a:xfrm>
          <a:prstGeom prst="rect">
            <a:avLst/>
          </a:prstGeom>
          <a:solidFill>
            <a:srgbClr val="D07258"/>
          </a:solidFill>
          <a:ln>
            <a:solidFill>
              <a:srgbClr val="2D6B78"/>
            </a:solidFill>
          </a:ln>
        </p:spPr>
        <p:txBody>
          <a:bodyPr wrap="square">
            <a:spAutoFit/>
          </a:bodyPr>
          <a:lstStyle/>
          <a:p>
            <a:pPr algn="ctr"/>
            <a:r>
              <a:rPr lang="az-Latn-AZ" dirty="0">
                <a:solidFill>
                  <a:srgbClr val="000000"/>
                </a:solidFill>
                <a:latin typeface="Times New Roman" panose="02020603050405020304" pitchFamily="18" charset="0"/>
                <a:cs typeface="Times New Roman" panose="02020603050405020304" pitchFamily="18" charset="0"/>
              </a:rPr>
              <a:t>Add, Update, Delete əməliyyatları bu tabda daolduğu kimi qalır. «</a:t>
            </a:r>
            <a:r>
              <a:rPr lang="en-CA" sz="1800" dirty="0" err="1">
                <a:solidFill>
                  <a:srgbClr val="000000"/>
                </a:solidFill>
                <a:latin typeface="Times New Roman" panose="02020603050405020304" pitchFamily="18" charset="0"/>
                <a:cs typeface="Times New Roman" panose="02020603050405020304" pitchFamily="18" charset="0"/>
              </a:rPr>
              <a:t>CellDoubleClick</a:t>
            </a:r>
            <a:r>
              <a:rPr lang="az-Latn-AZ" sz="1800" dirty="0">
                <a:solidFill>
                  <a:srgbClr val="000000"/>
                </a:solidFill>
                <a:latin typeface="Times New Roman" panose="02020603050405020304" pitchFamily="18" charset="0"/>
                <a:cs typeface="Times New Roman" panose="02020603050405020304" pitchFamily="18" charset="0"/>
              </a:rPr>
              <a:t>» eventi aktiv edildiyinə görə sətir üzərinə iki dəfə click edildikdə aparıcı haqqında məlumat və onun şəkli görünür.</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74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7BDB1-ECD2-487E-A2D5-703C9ED5D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40" y="213980"/>
            <a:ext cx="5064413" cy="3581218"/>
          </a:xfrm>
          <a:prstGeom prst="rect">
            <a:avLst/>
          </a:prstGeom>
        </p:spPr>
      </p:pic>
      <p:pic>
        <p:nvPicPr>
          <p:cNvPr id="5" name="Picture 4">
            <a:extLst>
              <a:ext uri="{FF2B5EF4-FFF2-40B4-BE49-F238E27FC236}">
                <a16:creationId xmlns:a16="http://schemas.microsoft.com/office/drawing/2014/main" id="{D7254841-C52F-42AB-88DF-8D69385DFEF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652111" y="213980"/>
            <a:ext cx="5089766" cy="3581218"/>
          </a:xfrm>
          <a:prstGeom prst="rect">
            <a:avLst/>
          </a:prstGeom>
        </p:spPr>
      </p:pic>
      <p:sp>
        <p:nvSpPr>
          <p:cNvPr id="7" name="TextBox 6">
            <a:extLst>
              <a:ext uri="{FF2B5EF4-FFF2-40B4-BE49-F238E27FC236}">
                <a16:creationId xmlns:a16="http://schemas.microsoft.com/office/drawing/2014/main" id="{5258CCBF-B652-4127-A596-161B34BBE554}"/>
              </a:ext>
            </a:extLst>
          </p:cNvPr>
          <p:cNvSpPr txBox="1"/>
          <p:nvPr/>
        </p:nvSpPr>
        <p:spPr>
          <a:xfrm>
            <a:off x="2964872" y="4433453"/>
            <a:ext cx="6650182" cy="1477328"/>
          </a:xfrm>
          <a:prstGeom prst="rect">
            <a:avLst/>
          </a:prstGeom>
          <a:solidFill>
            <a:srgbClr val="08021F"/>
          </a:solidFill>
          <a:ln>
            <a:solidFill>
              <a:srgbClr val="EA3970"/>
            </a:solidFill>
          </a:ln>
        </p:spPr>
        <p:txBody>
          <a:bodyPr wrap="square">
            <a:spAutoFit/>
          </a:bodyPr>
          <a:lstStyle/>
          <a:p>
            <a:pPr algn="ctr"/>
            <a:r>
              <a:rPr lang="az-Latn-AZ" dirty="0">
                <a:solidFill>
                  <a:schemeClr val="bg1"/>
                </a:solidFill>
                <a:latin typeface="Times New Roman" panose="02020603050405020304" pitchFamily="18" charset="0"/>
                <a:cs typeface="Times New Roman" panose="02020603050405020304" pitchFamily="18" charset="0"/>
              </a:rPr>
              <a:t>Hansı aparıcının hansı programda iştirak etməsi isə bu tab vasitəsilə həyata keçirilir. Eyni zamanda əgər «Programs» tabından program silinərsə və «HostProgram» tabında da həmin program ilə əlaqə var idisə, bu tabda da həmin proqramla əlaqəli olan sətir və ya sətirlər silinir. </a:t>
            </a:r>
            <a:endParaRPr lang="en-CA" dirty="0">
              <a:solidFill>
                <a:schemeClr val="bg1"/>
              </a:solidFill>
            </a:endParaRPr>
          </a:p>
        </p:txBody>
      </p:sp>
    </p:spTree>
    <p:extLst>
      <p:ext uri="{BB962C8B-B14F-4D97-AF65-F5344CB8AC3E}">
        <p14:creationId xmlns:p14="http://schemas.microsoft.com/office/powerpoint/2010/main" val="325341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8644B903C42B48B8158C8D42A8FB09" ma:contentTypeVersion="12" ma:contentTypeDescription="Create a new document." ma:contentTypeScope="" ma:versionID="3bc266339ddb7af9a944b869dc50b9c7">
  <xsd:schema xmlns:xsd="http://www.w3.org/2001/XMLSchema" xmlns:xs="http://www.w3.org/2001/XMLSchema" xmlns:p="http://schemas.microsoft.com/office/2006/metadata/properties" xmlns:ns3="cf2fb85e-07f3-4860-866a-798fe2fbab00" xmlns:ns4="5ee28a25-b271-4420-8c04-ffd3058e3c67" targetNamespace="http://schemas.microsoft.com/office/2006/metadata/properties" ma:root="true" ma:fieldsID="ade06cf0f090d6df1cc68502008b2e27" ns3:_="" ns4:_="">
    <xsd:import namespace="cf2fb85e-07f3-4860-866a-798fe2fbab00"/>
    <xsd:import namespace="5ee28a25-b271-4420-8c04-ffd3058e3c6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2fb85e-07f3-4860-866a-798fe2fbab0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e28a25-b271-4420-8c04-ffd3058e3c6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C75984-101E-47B9-A474-85F1AE4AC6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2fb85e-07f3-4860-866a-798fe2fbab00"/>
    <ds:schemaRef ds:uri="5ee28a25-b271-4420-8c04-ffd3058e3c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B301E0-F6CE-4685-8CD5-15AB2B3A81E0}">
  <ds:schemaRefs>
    <ds:schemaRef ds:uri="http://schemas.microsoft.com/sharepoint/v3/contenttype/forms"/>
  </ds:schemaRefs>
</ds:datastoreItem>
</file>

<file path=customXml/itemProps3.xml><?xml version="1.0" encoding="utf-8"?>
<ds:datastoreItem xmlns:ds="http://schemas.openxmlformats.org/officeDocument/2006/customXml" ds:itemID="{AD4C9392-2900-4B4C-9564-A36B56DEE159}">
  <ds:schemaRefs>
    <ds:schemaRef ds:uri="http://www.w3.org/XML/1998/namespace"/>
    <ds:schemaRef ds:uri="http://purl.org/dc/elements/1.1/"/>
    <ds:schemaRef ds:uri="http://schemas.microsoft.com/office/2006/metadata/properties"/>
    <ds:schemaRef ds:uri="cf2fb85e-07f3-4860-866a-798fe2fbab0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ee28a25-b271-4420-8c04-ffd3058e3c67"/>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184</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İntizar Alıyeva</dc:creator>
  <cp:lastModifiedBy>İntizar Alıyeva</cp:lastModifiedBy>
  <cp:revision>1</cp:revision>
  <dcterms:created xsi:type="dcterms:W3CDTF">2021-09-25T10:56:37Z</dcterms:created>
  <dcterms:modified xsi:type="dcterms:W3CDTF">2021-09-25T10:57:33Z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0x010100448644B903C42B48B8158C8D42A8FB09</vt:lpwstr>
  </property>
</Properties>
</file>