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8" r:id="rId2"/>
    <p:sldId id="269" r:id="rId3"/>
    <p:sldId id="271" r:id="rId4"/>
    <p:sldId id="270" r:id="rId5"/>
    <p:sldId id="264" r:id="rId6"/>
    <p:sldId id="265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004F-9026-480E-8358-28B027D37B5D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D44B8-4AEF-4D02-9044-29AE7A37D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88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入力</a:t>
            </a:r>
            <a:endParaRPr kumimoji="1" lang="en-US" altLang="ja-JP" dirty="0"/>
          </a:p>
          <a:p>
            <a:r>
              <a:rPr kumimoji="1" lang="ja-JP" altLang="en-US" dirty="0"/>
              <a:t>制御信号の生成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0A69F-2335-4B18-B127-A79E381842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22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D62C-112E-483E-B6B7-A8418E3A5584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EA46-3D78-498C-9FF8-202C80969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5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D62C-112E-483E-B6B7-A8418E3A5584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EA46-3D78-498C-9FF8-202C80969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29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D62C-112E-483E-B6B7-A8418E3A5584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EA46-3D78-498C-9FF8-202C80969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6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D62C-112E-483E-B6B7-A8418E3A5584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EA46-3D78-498C-9FF8-202C80969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88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D62C-112E-483E-B6B7-A8418E3A5584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EA46-3D78-498C-9FF8-202C80969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4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D62C-112E-483E-B6B7-A8418E3A5584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EA46-3D78-498C-9FF8-202C80969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74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D62C-112E-483E-B6B7-A8418E3A5584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EA46-3D78-498C-9FF8-202C80969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51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D62C-112E-483E-B6B7-A8418E3A5584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EA46-3D78-498C-9FF8-202C80969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73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D62C-112E-483E-B6B7-A8418E3A5584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EA46-3D78-498C-9FF8-202C80969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34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D62C-112E-483E-B6B7-A8418E3A5584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EA46-3D78-498C-9FF8-202C80969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51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D62C-112E-483E-B6B7-A8418E3A5584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EA46-3D78-498C-9FF8-202C80969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20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0D62C-112E-483E-B6B7-A8418E3A5584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EA46-3D78-498C-9FF8-202C80969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70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FFBDA-6AEC-4EE4-980B-F49D0C56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MAC</a:t>
            </a:r>
            <a:r>
              <a:rPr kumimoji="1" lang="ja-JP" altLang="en-US" dirty="0"/>
              <a:t>演算器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2E020A-4582-4109-AE92-32B244638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226469"/>
            <a:ext cx="4025900" cy="32635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入力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4bit </a:t>
            </a:r>
            <a:r>
              <a:rPr lang="en-US" altLang="ja-JP" dirty="0"/>
              <a:t>2</a:t>
            </a:r>
            <a:r>
              <a:rPr kumimoji="1" lang="ja-JP" altLang="en-US" dirty="0"/>
              <a:t>入力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8bit 1</a:t>
            </a:r>
            <a:r>
              <a:rPr kumimoji="1" lang="ja-JP" altLang="en-US" dirty="0"/>
              <a:t>入力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出力</a:t>
            </a:r>
            <a:endParaRPr lang="en-US" altLang="ja-JP" dirty="0"/>
          </a:p>
          <a:p>
            <a:pPr lvl="1"/>
            <a:r>
              <a:rPr kumimoji="1" lang="en-US" altLang="ja-JP" dirty="0"/>
              <a:t>9bit 1</a:t>
            </a:r>
            <a:r>
              <a:rPr kumimoji="1" lang="ja-JP" altLang="en-US" dirty="0"/>
              <a:t>出力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73C83AB-9DE3-41FA-B8AD-1BDC0C0154D2}"/>
              </a:ext>
            </a:extLst>
          </p:cNvPr>
          <p:cNvSpPr/>
          <p:nvPr/>
        </p:nvSpPr>
        <p:spPr>
          <a:xfrm>
            <a:off x="4991100" y="29781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300" dirty="0">
                <a:solidFill>
                  <a:schemeClr val="tx1"/>
                </a:solidFill>
              </a:rPr>
              <a:t>×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C5DAE3D-B4FA-4885-B472-DB1ACB142996}"/>
              </a:ext>
            </a:extLst>
          </p:cNvPr>
          <p:cNvCxnSpPr>
            <a:cxnSpLocks/>
          </p:cNvCxnSpPr>
          <p:nvPr/>
        </p:nvCxnSpPr>
        <p:spPr>
          <a:xfrm>
            <a:off x="5676900" y="3321050"/>
            <a:ext cx="609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D1BFFA8-83CB-4B7F-AD33-2E69F1927FA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572004" y="2825730"/>
            <a:ext cx="519533" cy="252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1F9E060-91F4-4BDC-85F2-ABEB6E706E71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4597400" y="3563519"/>
            <a:ext cx="494133" cy="2675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1FE67F2-A646-4E3C-AA96-21E4876D605C}"/>
              </a:ext>
            </a:extLst>
          </p:cNvPr>
          <p:cNvCxnSpPr>
            <a:cxnSpLocks/>
          </p:cNvCxnSpPr>
          <p:nvPr/>
        </p:nvCxnSpPr>
        <p:spPr>
          <a:xfrm flipH="1">
            <a:off x="4748430" y="2916273"/>
            <a:ext cx="132767" cy="6188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E84383-5348-40AD-93AB-E380798E11DD}"/>
              </a:ext>
            </a:extLst>
          </p:cNvPr>
          <p:cNvSpPr txBox="1"/>
          <p:nvPr/>
        </p:nvSpPr>
        <p:spPr>
          <a:xfrm>
            <a:off x="4676990" y="254411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3BB995C-FB78-4CCD-8613-1F5F58265BC6}"/>
              </a:ext>
            </a:extLst>
          </p:cNvPr>
          <p:cNvCxnSpPr>
            <a:cxnSpLocks/>
          </p:cNvCxnSpPr>
          <p:nvPr/>
        </p:nvCxnSpPr>
        <p:spPr>
          <a:xfrm flipV="1">
            <a:off x="4812671" y="3647159"/>
            <a:ext cx="26361" cy="13261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E6AB59F-3796-49F3-A3B6-E1F1528AB206}"/>
              </a:ext>
            </a:extLst>
          </p:cNvPr>
          <p:cNvSpPr txBox="1"/>
          <p:nvPr/>
        </p:nvSpPr>
        <p:spPr>
          <a:xfrm>
            <a:off x="4662417" y="327474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endParaRPr lang="ja-JP" altLang="en-US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CBF21CD-0383-4B6F-B6BA-3A2B476DAEAA}"/>
              </a:ext>
            </a:extLst>
          </p:cNvPr>
          <p:cNvCxnSpPr>
            <a:cxnSpLocks/>
          </p:cNvCxnSpPr>
          <p:nvPr/>
        </p:nvCxnSpPr>
        <p:spPr>
          <a:xfrm flipV="1">
            <a:off x="5885881" y="3239117"/>
            <a:ext cx="127571" cy="16386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E29840-D264-4C4D-8DE6-497C75D899F2}"/>
              </a:ext>
            </a:extLst>
          </p:cNvPr>
          <p:cNvSpPr txBox="1"/>
          <p:nvPr/>
        </p:nvSpPr>
        <p:spPr>
          <a:xfrm>
            <a:off x="5832324" y="2959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F7D10536-093B-45E8-BE2A-90E9AAC37996}"/>
              </a:ext>
            </a:extLst>
          </p:cNvPr>
          <p:cNvSpPr/>
          <p:nvPr/>
        </p:nvSpPr>
        <p:spPr>
          <a:xfrm>
            <a:off x="6286500" y="29781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300" dirty="0">
                <a:solidFill>
                  <a:schemeClr val="tx1"/>
                </a:solidFill>
              </a:rPr>
              <a:t>+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7ACF0D31-FB15-44FB-85AB-040F1537C713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4572000" y="3663952"/>
            <a:ext cx="2057400" cy="61041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AFED2E1-C3CA-4E87-91FC-6309D6BA66C1}"/>
              </a:ext>
            </a:extLst>
          </p:cNvPr>
          <p:cNvCxnSpPr>
            <a:cxnSpLocks/>
          </p:cNvCxnSpPr>
          <p:nvPr/>
        </p:nvCxnSpPr>
        <p:spPr>
          <a:xfrm flipV="1">
            <a:off x="5499235" y="4204508"/>
            <a:ext cx="127571" cy="16386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52CAC2D-CCDE-45FD-ADE9-74C127F6BBC1}"/>
              </a:ext>
            </a:extLst>
          </p:cNvPr>
          <p:cNvSpPr txBox="1"/>
          <p:nvPr/>
        </p:nvSpPr>
        <p:spPr>
          <a:xfrm>
            <a:off x="5445677" y="3924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498CA98-9AFC-43AF-AB95-14AAA4A694A4}"/>
              </a:ext>
            </a:extLst>
          </p:cNvPr>
          <p:cNvCxnSpPr>
            <a:cxnSpLocks/>
          </p:cNvCxnSpPr>
          <p:nvPr/>
        </p:nvCxnSpPr>
        <p:spPr>
          <a:xfrm>
            <a:off x="6972587" y="3308734"/>
            <a:ext cx="609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6A0476B-28DA-47C4-BB3A-EE1B1867E79B}"/>
              </a:ext>
            </a:extLst>
          </p:cNvPr>
          <p:cNvCxnSpPr>
            <a:cxnSpLocks/>
          </p:cNvCxnSpPr>
          <p:nvPr/>
        </p:nvCxnSpPr>
        <p:spPr>
          <a:xfrm flipV="1">
            <a:off x="7181569" y="3226801"/>
            <a:ext cx="127571" cy="16386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53EAFE5-E471-4BB4-AE0F-7A96B8D3D960}"/>
              </a:ext>
            </a:extLst>
          </p:cNvPr>
          <p:cNvSpPr txBox="1"/>
          <p:nvPr/>
        </p:nvSpPr>
        <p:spPr>
          <a:xfrm>
            <a:off x="7128010" y="29472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425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D9B51-CE65-4D3F-8681-5F827785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信号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961D95-348B-4F8D-B076-D9A1498F5D38}"/>
              </a:ext>
            </a:extLst>
          </p:cNvPr>
          <p:cNvSpPr/>
          <p:nvPr/>
        </p:nvSpPr>
        <p:spPr>
          <a:xfrm>
            <a:off x="628650" y="1989666"/>
            <a:ext cx="2870200" cy="3395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DA5D51-8E68-4B79-985C-B1C4AC77C0A4}"/>
              </a:ext>
            </a:extLst>
          </p:cNvPr>
          <p:cNvSpPr txBox="1"/>
          <p:nvPr/>
        </p:nvSpPr>
        <p:spPr>
          <a:xfrm>
            <a:off x="715792" y="2184399"/>
            <a:ext cx="942566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sz="2400" dirty="0"/>
              <a:t>A</a:t>
            </a:r>
          </a:p>
          <a:p>
            <a:pPr>
              <a:spcAft>
                <a:spcPts val="600"/>
              </a:spcAft>
            </a:pPr>
            <a:r>
              <a:rPr kumimoji="1" lang="en-US" altLang="ja-JP" sz="2400" dirty="0"/>
              <a:t>B</a:t>
            </a:r>
          </a:p>
          <a:p>
            <a:pPr>
              <a:spcAft>
                <a:spcPts val="600"/>
              </a:spcAft>
            </a:pPr>
            <a:r>
              <a:rPr kumimoji="1" lang="en-US" altLang="ja-JP" sz="2400" dirty="0"/>
              <a:t>C</a:t>
            </a:r>
          </a:p>
          <a:p>
            <a:pPr>
              <a:spcAft>
                <a:spcPts val="600"/>
              </a:spcAft>
            </a:pPr>
            <a:r>
              <a:rPr kumimoji="1" lang="en-US" altLang="ja-JP" sz="2400" dirty="0"/>
              <a:t>START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205B21-5770-4E48-A507-85BDEFFB9433}"/>
              </a:ext>
            </a:extLst>
          </p:cNvPr>
          <p:cNvSpPr txBox="1"/>
          <p:nvPr/>
        </p:nvSpPr>
        <p:spPr>
          <a:xfrm>
            <a:off x="2117968" y="2184399"/>
            <a:ext cx="127637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kumimoji="1" lang="en-US" altLang="ja-JP" sz="2400" dirty="0"/>
              <a:t>O</a:t>
            </a:r>
          </a:p>
          <a:p>
            <a:pPr algn="r">
              <a:spcAft>
                <a:spcPts val="600"/>
              </a:spcAft>
            </a:pPr>
            <a:r>
              <a:rPr kumimoji="1" lang="en-US" altLang="ja-JP" sz="2400" dirty="0"/>
              <a:t>O_VALID</a:t>
            </a:r>
          </a:p>
          <a:p>
            <a:pPr algn="r">
              <a:spcAft>
                <a:spcPts val="600"/>
              </a:spcAft>
            </a:pPr>
            <a:r>
              <a:rPr kumimoji="1" lang="en-US" altLang="ja-JP" sz="2400" dirty="0"/>
              <a:t>READY</a:t>
            </a:r>
          </a:p>
          <a:p>
            <a:pPr algn="r">
              <a:spcAft>
                <a:spcPts val="600"/>
              </a:spcAft>
            </a:pPr>
            <a:r>
              <a:rPr kumimoji="1" lang="en-US" altLang="ja-JP" sz="2400" dirty="0"/>
              <a:t>END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1611C18C-1444-4167-935F-6A537294D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26158"/>
              </p:ext>
            </p:extLst>
          </p:nvPr>
        </p:nvGraphicFramePr>
        <p:xfrm>
          <a:off x="4191000" y="1989666"/>
          <a:ext cx="44704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068416724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908335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A,B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4bit</a:t>
                      </a:r>
                      <a:r>
                        <a:rPr kumimoji="1" lang="ja-JP" altLang="en-US" dirty="0"/>
                        <a:t> 入力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48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8bit</a:t>
                      </a:r>
                      <a:r>
                        <a:rPr kumimoji="1" lang="ja-JP" altLang="en-US" dirty="0"/>
                        <a:t> 入力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1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計算開始時に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入力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（データ入力と同時に入力）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5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9bit </a:t>
                      </a:r>
                      <a:r>
                        <a:rPr kumimoji="1" lang="ja-JP" altLang="en-US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3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O_VALID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有効な出力が出ているとき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2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計算を受け付けられるとき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03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計算終了時に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65214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A3A599-68D2-46EE-B058-DBFCDC1FCF08}"/>
              </a:ext>
            </a:extLst>
          </p:cNvPr>
          <p:cNvSpPr txBox="1"/>
          <p:nvPr/>
        </p:nvSpPr>
        <p:spPr>
          <a:xfrm>
            <a:off x="1080660" y="5384799"/>
            <a:ext cx="1966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MAC</a:t>
            </a:r>
            <a:r>
              <a:rPr kumimoji="1" lang="ja-JP" altLang="en-US" sz="2800" dirty="0"/>
              <a:t>演算器</a:t>
            </a:r>
          </a:p>
        </p:txBody>
      </p:sp>
    </p:spTree>
    <p:extLst>
      <p:ext uri="{BB962C8B-B14F-4D97-AF65-F5344CB8AC3E}">
        <p14:creationId xmlns:p14="http://schemas.microsoft.com/office/powerpoint/2010/main" val="375098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D62577-313A-44CD-B110-378A27CE4E15}"/>
              </a:ext>
            </a:extLst>
          </p:cNvPr>
          <p:cNvSpPr txBox="1"/>
          <p:nvPr/>
        </p:nvSpPr>
        <p:spPr>
          <a:xfrm>
            <a:off x="618066" y="491066"/>
            <a:ext cx="1090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MAC</a:t>
            </a:r>
            <a:endParaRPr kumimoji="1" lang="ja-JP" altLang="en-US" sz="36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B689EFA-E50A-4786-9ADD-707475B6A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92" y="1518409"/>
            <a:ext cx="6622816" cy="306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8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C57F94-C572-4136-9583-828522EEE4F1}"/>
              </a:ext>
            </a:extLst>
          </p:cNvPr>
          <p:cNvSpPr txBox="1"/>
          <p:nvPr/>
        </p:nvSpPr>
        <p:spPr>
          <a:xfrm>
            <a:off x="618066" y="491066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8bit_serial_adder</a:t>
            </a:r>
            <a:endParaRPr kumimoji="1" lang="ja-JP" altLang="en-US" sz="36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A7921B0-A69A-4C94-87E4-4713BF712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75" y="1737254"/>
            <a:ext cx="5815449" cy="321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3E6F5-2979-4D6B-A43D-30C3E7EB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54624"/>
            <a:ext cx="6771217" cy="526413"/>
          </a:xfrm>
        </p:spPr>
        <p:txBody>
          <a:bodyPr>
            <a:normAutofit fontScale="90000"/>
          </a:bodyPr>
          <a:lstStyle/>
          <a:p>
            <a:r>
              <a:rPr kumimoji="1" lang="en-US" altLang="ja-JP" sz="3200" b="1" dirty="0"/>
              <a:t>4bit_serial_multiplier</a:t>
            </a:r>
            <a:endParaRPr kumimoji="1" lang="ja-JP" altLang="en-US" sz="3200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EDF9B963-8078-4F68-956E-5FBFD7CD86DE}"/>
              </a:ext>
            </a:extLst>
          </p:cNvPr>
          <p:cNvSpPr txBox="1"/>
          <p:nvPr/>
        </p:nvSpPr>
        <p:spPr>
          <a:xfrm>
            <a:off x="745688" y="5780046"/>
            <a:ext cx="5350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ja-JP" altLang="en-US" dirty="0"/>
              <a:t>制御信号</a:t>
            </a:r>
            <a:endParaRPr kumimoji="1" lang="en-US" altLang="ja-JP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CTRL_IN_B</a:t>
            </a:r>
            <a:r>
              <a:rPr kumimoji="1" lang="ja-JP" altLang="en-US" dirty="0"/>
              <a:t> </a:t>
            </a:r>
            <a:r>
              <a:rPr kumimoji="1" lang="en-US" altLang="ja-JP" dirty="0"/>
              <a:t>:</a:t>
            </a:r>
            <a:r>
              <a:rPr kumimoji="1" lang="ja-JP" altLang="en-US" dirty="0"/>
              <a:t> どこに保存するか指定（</a:t>
            </a:r>
            <a:r>
              <a:rPr kumimoji="1" lang="en-US" altLang="ja-JP" dirty="0"/>
              <a:t>0 ~ 3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CARRY_IN</a:t>
            </a:r>
            <a:r>
              <a:rPr kumimoji="1" lang="ja-JP" altLang="en-US" dirty="0"/>
              <a:t> ： 桁上がり信号を使用するとき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41A73F5-807C-4261-BB1D-0EFE7494DC84}"/>
              </a:ext>
            </a:extLst>
          </p:cNvPr>
          <p:cNvSpPr txBox="1"/>
          <p:nvPr/>
        </p:nvSpPr>
        <p:spPr>
          <a:xfrm>
            <a:off x="751135" y="4679598"/>
            <a:ext cx="1819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Multiplier</a:t>
            </a:r>
            <a:r>
              <a:rPr kumimoji="1" lang="ja-JP" altLang="en-US" dirty="0"/>
              <a:t>の入力</a:t>
            </a:r>
            <a:endParaRPr kumimoji="1" lang="en-US" altLang="ja-JP" dirty="0"/>
          </a:p>
          <a:p>
            <a:r>
              <a:rPr kumimoji="1" lang="en-US" altLang="ja-JP" dirty="0"/>
              <a:t>	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1</a:t>
            </a:r>
            <a:r>
              <a:rPr kumimoji="1" lang="ja-JP" altLang="en-US" dirty="0"/>
              <a:t>ビット</a:t>
            </a:r>
            <a:endParaRPr kumimoji="1" lang="en-US" altLang="ja-JP" dirty="0"/>
          </a:p>
          <a:p>
            <a:r>
              <a:rPr kumimoji="1" lang="en-US" altLang="ja-JP" dirty="0"/>
              <a:t>	B</a:t>
            </a:r>
            <a:r>
              <a:rPr kumimoji="1" lang="ja-JP" altLang="en-US" dirty="0"/>
              <a:t>：</a:t>
            </a:r>
            <a:r>
              <a:rPr kumimoji="1" lang="en-US" altLang="ja-JP" dirty="0"/>
              <a:t>1</a:t>
            </a:r>
            <a:r>
              <a:rPr kumimoji="1" lang="ja-JP" altLang="en-US" dirty="0"/>
              <a:t>ビット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1A9C620-0C30-45CB-BAFC-C01307F35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78" y="858155"/>
            <a:ext cx="7071043" cy="353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6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4DD32396-2D4C-4395-AA0B-779165ED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07" y="310967"/>
            <a:ext cx="2312670" cy="526413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Multiplier</a:t>
            </a:r>
            <a:endParaRPr kumimoji="1" lang="ja-JP" altLang="en-US" sz="32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F93E9B1-87F7-4FF7-8D3E-81031E100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0" y="1467596"/>
            <a:ext cx="8720667" cy="427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1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3941E6D-F16C-4B84-8DDA-462E1364D281}"/>
              </a:ext>
            </a:extLst>
          </p:cNvPr>
          <p:cNvSpPr/>
          <p:nvPr/>
        </p:nvSpPr>
        <p:spPr>
          <a:xfrm>
            <a:off x="2660164" y="784300"/>
            <a:ext cx="3401199" cy="2707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F066440-54EA-4503-A6D2-90708EA7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737" y="810154"/>
            <a:ext cx="3304186" cy="526413"/>
          </a:xfrm>
        </p:spPr>
        <p:txBody>
          <a:bodyPr>
            <a:normAutofit/>
          </a:bodyPr>
          <a:lstStyle/>
          <a:p>
            <a:pPr algn="ctr"/>
            <a:r>
              <a:rPr lang="en-US" altLang="ja-JP" sz="2400" dirty="0"/>
              <a:t>Control-signal Generator</a:t>
            </a:r>
            <a:endParaRPr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B6FBB49-2DAD-48B7-A832-0E766708A2AC}"/>
              </a:ext>
            </a:extLst>
          </p:cNvPr>
          <p:cNvSpPr txBox="1"/>
          <p:nvPr/>
        </p:nvSpPr>
        <p:spPr>
          <a:xfrm>
            <a:off x="6201979" y="2495997"/>
            <a:ext cx="963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CARRY_IN</a:t>
            </a:r>
            <a:endParaRPr kumimoji="1" lang="ja-JP" altLang="en-US" sz="1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7F561A7-E2D6-4C26-9478-107BBF1757E3}"/>
              </a:ext>
            </a:extLst>
          </p:cNvPr>
          <p:cNvSpPr txBox="1"/>
          <p:nvPr/>
        </p:nvSpPr>
        <p:spPr>
          <a:xfrm>
            <a:off x="2865627" y="1454993"/>
            <a:ext cx="7308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Status</a:t>
            </a:r>
          </a:p>
          <a:p>
            <a:r>
              <a:rPr kumimoji="1" lang="en-US" altLang="ja-JP" sz="1050" dirty="0"/>
              <a:t>Reg [2:0]</a:t>
            </a:r>
            <a:endParaRPr kumimoji="1" lang="ja-JP" altLang="en-US" sz="105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85F0FD3-AD7B-40C1-A8CB-6DF4F5DB5A6C}"/>
              </a:ext>
            </a:extLst>
          </p:cNvPr>
          <p:cNvSpPr/>
          <p:nvPr/>
        </p:nvSpPr>
        <p:spPr>
          <a:xfrm>
            <a:off x="2883373" y="1860178"/>
            <a:ext cx="695325" cy="4953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A00708E-DFB0-435B-94D5-C0EC0D610400}"/>
              </a:ext>
            </a:extLst>
          </p:cNvPr>
          <p:cNvCxnSpPr>
            <a:cxnSpLocks/>
          </p:cNvCxnSpPr>
          <p:nvPr/>
        </p:nvCxnSpPr>
        <p:spPr>
          <a:xfrm>
            <a:off x="2438400" y="2755912"/>
            <a:ext cx="42722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6848444-BEC5-46F9-97F9-0F2C1C278755}"/>
              </a:ext>
            </a:extLst>
          </p:cNvPr>
          <p:cNvSpPr txBox="1"/>
          <p:nvPr/>
        </p:nvSpPr>
        <p:spPr>
          <a:xfrm>
            <a:off x="1942700" y="2621667"/>
            <a:ext cx="49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CLK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D53DE6E-3F13-4463-9896-0EF66E697F73}"/>
              </a:ext>
            </a:extLst>
          </p:cNvPr>
          <p:cNvSpPr txBox="1"/>
          <p:nvPr/>
        </p:nvSpPr>
        <p:spPr>
          <a:xfrm>
            <a:off x="756111" y="5160791"/>
            <a:ext cx="5350696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制御信号</a:t>
            </a:r>
            <a:endParaRPr kumimoji="1" lang="en-US" altLang="ja-JP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CTRL_IN_B</a:t>
            </a:r>
            <a:r>
              <a:rPr kumimoji="1" lang="ja-JP" altLang="en-US" dirty="0"/>
              <a:t> </a:t>
            </a:r>
            <a:r>
              <a:rPr kumimoji="1" lang="en-US" altLang="ja-JP" dirty="0"/>
              <a:t>:</a:t>
            </a:r>
            <a:r>
              <a:rPr kumimoji="1" lang="ja-JP" altLang="en-US" dirty="0"/>
              <a:t> どこに保存するか指定（</a:t>
            </a:r>
            <a:r>
              <a:rPr kumimoji="1" lang="en-US" altLang="ja-JP" dirty="0"/>
              <a:t>0 ~ 3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CARRY_IN</a:t>
            </a:r>
            <a:r>
              <a:rPr kumimoji="1" lang="ja-JP" altLang="en-US" dirty="0"/>
              <a:t> ：</a:t>
            </a:r>
            <a:r>
              <a:rPr kumimoji="1" lang="en-US" altLang="ja-JP" dirty="0"/>
              <a:t> 5 ~ 8 </a:t>
            </a:r>
            <a:r>
              <a:rPr kumimoji="1" lang="ja-JP" altLang="en-US" dirty="0"/>
              <a:t>桁目を計算中は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5C133DE-A96B-493E-B301-FE8A36A223A0}"/>
              </a:ext>
            </a:extLst>
          </p:cNvPr>
          <p:cNvSpPr/>
          <p:nvPr/>
        </p:nvSpPr>
        <p:spPr>
          <a:xfrm>
            <a:off x="4465004" y="1912651"/>
            <a:ext cx="297630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8D7F113-AB43-4F23-8773-AB904C48BD17}"/>
              </a:ext>
            </a:extLst>
          </p:cNvPr>
          <p:cNvSpPr/>
          <p:nvPr/>
        </p:nvSpPr>
        <p:spPr>
          <a:xfrm>
            <a:off x="4465004" y="2426748"/>
            <a:ext cx="297630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C10473B-EB02-44D5-B959-938C6B21DEA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578698" y="2107833"/>
            <a:ext cx="460842" cy="0"/>
          </a:xfrm>
          <a:prstGeom prst="straightConnector1">
            <a:avLst/>
          </a:prstGeom>
          <a:ln w="952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FD08AA0-08F3-41ED-BEE4-CFF245871B2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039540" y="2120400"/>
            <a:ext cx="42546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36FB269-D895-4A9D-B0D5-08519351E54E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039540" y="2634497"/>
            <a:ext cx="42546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412B95A-2C48-4751-9A08-BD3F648CABC3}"/>
              </a:ext>
            </a:extLst>
          </p:cNvPr>
          <p:cNvCxnSpPr>
            <a:cxnSpLocks/>
          </p:cNvCxnSpPr>
          <p:nvPr/>
        </p:nvCxnSpPr>
        <p:spPr>
          <a:xfrm>
            <a:off x="4041275" y="2120400"/>
            <a:ext cx="0" cy="5140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B4CDC24-C3D3-4B61-B812-7E8AD626E44D}"/>
              </a:ext>
            </a:extLst>
          </p:cNvPr>
          <p:cNvCxnSpPr>
            <a:cxnSpLocks/>
          </p:cNvCxnSpPr>
          <p:nvPr/>
        </p:nvCxnSpPr>
        <p:spPr>
          <a:xfrm>
            <a:off x="4762634" y="2120400"/>
            <a:ext cx="148287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F2FAF27E-9B9E-4688-8D5E-EB2DE790D759}"/>
              </a:ext>
            </a:extLst>
          </p:cNvPr>
          <p:cNvCxnSpPr>
            <a:cxnSpLocks/>
          </p:cNvCxnSpPr>
          <p:nvPr/>
        </p:nvCxnSpPr>
        <p:spPr>
          <a:xfrm>
            <a:off x="4762634" y="2634497"/>
            <a:ext cx="148287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7DFFE2FD-F471-4165-A2F3-1EE66AC0DC73}"/>
              </a:ext>
            </a:extLst>
          </p:cNvPr>
          <p:cNvCxnSpPr/>
          <p:nvPr/>
        </p:nvCxnSpPr>
        <p:spPr>
          <a:xfrm flipH="1">
            <a:off x="3767454" y="2051637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CC4356C-1563-40E5-BE81-4169BF221762}"/>
              </a:ext>
            </a:extLst>
          </p:cNvPr>
          <p:cNvSpPr txBox="1"/>
          <p:nvPr/>
        </p:nvSpPr>
        <p:spPr>
          <a:xfrm>
            <a:off x="3656905" y="1853917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3</a:t>
            </a:r>
            <a:endParaRPr kumimoji="1" lang="ja-JP" altLang="en-US" sz="105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55B2BD5-B943-4679-B9DF-052421FD4206}"/>
              </a:ext>
            </a:extLst>
          </p:cNvPr>
          <p:cNvSpPr txBox="1"/>
          <p:nvPr/>
        </p:nvSpPr>
        <p:spPr>
          <a:xfrm>
            <a:off x="6201978" y="1980875"/>
            <a:ext cx="105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CTRL_IN_B</a:t>
            </a:r>
            <a:endParaRPr kumimoji="1" lang="ja-JP" altLang="en-US" sz="1200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AB622183-3BA5-4528-9A63-4CBF9D6F4519}"/>
              </a:ext>
            </a:extLst>
          </p:cNvPr>
          <p:cNvCxnSpPr>
            <a:cxnSpLocks/>
          </p:cNvCxnSpPr>
          <p:nvPr/>
        </p:nvCxnSpPr>
        <p:spPr>
          <a:xfrm flipH="1">
            <a:off x="5351412" y="2069894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2D6CDE6-1448-42CF-8B44-C556380C17E5}"/>
              </a:ext>
            </a:extLst>
          </p:cNvPr>
          <p:cNvSpPr txBox="1"/>
          <p:nvPr/>
        </p:nvSpPr>
        <p:spPr>
          <a:xfrm>
            <a:off x="5240863" y="1872174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3</a:t>
            </a:r>
            <a:endParaRPr kumimoji="1" lang="ja-JP" altLang="en-US" sz="105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E06A197-0900-408D-A674-C93B88D2965C}"/>
              </a:ext>
            </a:extLst>
          </p:cNvPr>
          <p:cNvCxnSpPr>
            <a:cxnSpLocks/>
          </p:cNvCxnSpPr>
          <p:nvPr/>
        </p:nvCxnSpPr>
        <p:spPr>
          <a:xfrm flipH="1">
            <a:off x="5351412" y="2581186"/>
            <a:ext cx="42862" cy="1190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DB732DF-56D5-43F6-9AEB-560D45EBF98A}"/>
              </a:ext>
            </a:extLst>
          </p:cNvPr>
          <p:cNvSpPr txBox="1"/>
          <p:nvPr/>
        </p:nvSpPr>
        <p:spPr>
          <a:xfrm>
            <a:off x="5240863" y="2383466"/>
            <a:ext cx="263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1</a:t>
            </a:r>
            <a:endParaRPr kumimoji="1" lang="ja-JP" altLang="en-US" sz="105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C391C02-2832-498D-89CF-EFF8BFC2AE2E}"/>
              </a:ext>
            </a:extLst>
          </p:cNvPr>
          <p:cNvSpPr txBox="1"/>
          <p:nvPr/>
        </p:nvSpPr>
        <p:spPr>
          <a:xfrm>
            <a:off x="756111" y="4642287"/>
            <a:ext cx="572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Status</a:t>
            </a:r>
            <a:r>
              <a:rPr kumimoji="1" lang="ja-JP" altLang="en-US" dirty="0"/>
              <a:t> </a:t>
            </a:r>
            <a:r>
              <a:rPr kumimoji="1" lang="en-US" altLang="ja-JP" dirty="0"/>
              <a:t>Reg</a:t>
            </a:r>
            <a:r>
              <a:rPr kumimoji="1" lang="ja-JP" altLang="en-US" dirty="0"/>
              <a:t> </a:t>
            </a:r>
            <a:r>
              <a:rPr kumimoji="1" lang="en-US" altLang="ja-JP" dirty="0"/>
              <a:t> : </a:t>
            </a:r>
            <a:r>
              <a:rPr kumimoji="1" lang="ja-JP" altLang="en-US" dirty="0"/>
              <a:t>何ビット目の計算をしているかを保存（</a:t>
            </a:r>
            <a:r>
              <a:rPr kumimoji="1" lang="en-US" altLang="ja-JP" dirty="0"/>
              <a:t>0~7</a:t>
            </a:r>
            <a:r>
              <a:rPr kumimoji="1" lang="ja-JP" altLang="en-US" dirty="0"/>
              <a:t>）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F60D7F3-A774-4349-8059-606C8F956A49}"/>
              </a:ext>
            </a:extLst>
          </p:cNvPr>
          <p:cNvSpPr txBox="1"/>
          <p:nvPr/>
        </p:nvSpPr>
        <p:spPr>
          <a:xfrm>
            <a:off x="4403297" y="1990639"/>
            <a:ext cx="421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Dec</a:t>
            </a:r>
            <a:endParaRPr kumimoji="1" lang="ja-JP" altLang="en-US" sz="105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0FEE744-3E8F-4222-87AA-7466DBC54761}"/>
              </a:ext>
            </a:extLst>
          </p:cNvPr>
          <p:cNvSpPr txBox="1"/>
          <p:nvPr/>
        </p:nvSpPr>
        <p:spPr>
          <a:xfrm>
            <a:off x="4403297" y="2510976"/>
            <a:ext cx="421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Dec</a:t>
            </a:r>
            <a:endParaRPr kumimoji="1" lang="ja-JP" altLang="en-US" sz="1050" dirty="0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B6C99AC5-F56B-4D6A-BCD9-7EC5D6AD6032}"/>
              </a:ext>
            </a:extLst>
          </p:cNvPr>
          <p:cNvSpPr/>
          <p:nvPr/>
        </p:nvSpPr>
        <p:spPr>
          <a:xfrm rot="5400000">
            <a:off x="2872225" y="2174370"/>
            <a:ext cx="161648" cy="139352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B645DF1-3AC0-44A7-A2F2-E9FADBC59155}"/>
              </a:ext>
            </a:extLst>
          </p:cNvPr>
          <p:cNvCxnSpPr>
            <a:cxnSpLocks/>
          </p:cNvCxnSpPr>
          <p:nvPr/>
        </p:nvCxnSpPr>
        <p:spPr>
          <a:xfrm>
            <a:off x="2438400" y="3047838"/>
            <a:ext cx="42722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BCCF5C5-C8E7-49A4-ACE5-2BD1B186756D}"/>
              </a:ext>
            </a:extLst>
          </p:cNvPr>
          <p:cNvSpPr txBox="1"/>
          <p:nvPr/>
        </p:nvSpPr>
        <p:spPr>
          <a:xfrm>
            <a:off x="1942700" y="2913593"/>
            <a:ext cx="494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RST</a:t>
            </a:r>
            <a:endParaRPr kumimoji="1" lang="ja-JP" altLang="en-US" sz="12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76C2F5D-5F35-429F-8C71-A2D56BA7BA0F}"/>
              </a:ext>
            </a:extLst>
          </p:cNvPr>
          <p:cNvCxnSpPr>
            <a:cxnSpLocks/>
          </p:cNvCxnSpPr>
          <p:nvPr/>
        </p:nvCxnSpPr>
        <p:spPr>
          <a:xfrm>
            <a:off x="2456146" y="2125492"/>
            <a:ext cx="42722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70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</TotalTime>
  <Words>202</Words>
  <Application>Microsoft Office PowerPoint</Application>
  <PresentationFormat>画面に合わせる (4:3)</PresentationFormat>
  <Paragraphs>68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Arial</vt:lpstr>
      <vt:lpstr>Calibri</vt:lpstr>
      <vt:lpstr>Wingdings</vt:lpstr>
      <vt:lpstr>Office テーマ</vt:lpstr>
      <vt:lpstr>MAC演算器</vt:lpstr>
      <vt:lpstr>信号</vt:lpstr>
      <vt:lpstr>PowerPoint プレゼンテーション</vt:lpstr>
      <vt:lpstr>PowerPoint プレゼンテーション</vt:lpstr>
      <vt:lpstr>4bit_serial_multiplier</vt:lpstr>
      <vt:lpstr>Multiplier</vt:lpstr>
      <vt:lpstr>Control-signal 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Into Shunsuke</dc:creator>
  <cp:lastModifiedBy>Into Shunsuke</cp:lastModifiedBy>
  <cp:revision>22</cp:revision>
  <dcterms:created xsi:type="dcterms:W3CDTF">2019-05-21T07:26:14Z</dcterms:created>
  <dcterms:modified xsi:type="dcterms:W3CDTF">2019-05-22T05:23:28Z</dcterms:modified>
</cp:coreProperties>
</file>