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ink/ink1.xml" ContentType="application/inkml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  <p:sldMasterId id="2147483796" r:id="rId2"/>
  </p:sldMasterIdLst>
  <p:notesMasterIdLst>
    <p:notesMasterId r:id="rId25"/>
  </p:notesMasterIdLst>
  <p:sldIdLst>
    <p:sldId id="397" r:id="rId3"/>
    <p:sldId id="336" r:id="rId4"/>
    <p:sldId id="456" r:id="rId5"/>
    <p:sldId id="398" r:id="rId6"/>
    <p:sldId id="309" r:id="rId7"/>
    <p:sldId id="323" r:id="rId8"/>
    <p:sldId id="421" r:id="rId9"/>
    <p:sldId id="422" r:id="rId10"/>
    <p:sldId id="429" r:id="rId11"/>
    <p:sldId id="451" r:id="rId12"/>
    <p:sldId id="430" r:id="rId13"/>
    <p:sldId id="431" r:id="rId14"/>
    <p:sldId id="453" r:id="rId15"/>
    <p:sldId id="454" r:id="rId16"/>
    <p:sldId id="452" r:id="rId17"/>
    <p:sldId id="432" r:id="rId18"/>
    <p:sldId id="441" r:id="rId19"/>
    <p:sldId id="442" r:id="rId20"/>
    <p:sldId id="444" r:id="rId21"/>
    <p:sldId id="445" r:id="rId22"/>
    <p:sldId id="461" r:id="rId23"/>
    <p:sldId id="448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233BED9-0F68-489C-A0C0-D8A30A06C186}">
          <p14:sldIdLst>
            <p14:sldId id="397"/>
            <p14:sldId id="336"/>
            <p14:sldId id="456"/>
            <p14:sldId id="398"/>
            <p14:sldId id="309"/>
            <p14:sldId id="323"/>
            <p14:sldId id="421"/>
            <p14:sldId id="422"/>
            <p14:sldId id="429"/>
            <p14:sldId id="451"/>
            <p14:sldId id="430"/>
            <p14:sldId id="431"/>
            <p14:sldId id="453"/>
            <p14:sldId id="454"/>
            <p14:sldId id="452"/>
            <p14:sldId id="432"/>
            <p14:sldId id="441"/>
            <p14:sldId id="442"/>
            <p14:sldId id="444"/>
            <p14:sldId id="445"/>
            <p14:sldId id="461"/>
            <p14:sldId id="4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las do Espirito Santo Queiroz" initials="DdESQ" lastIdx="1" clrIdx="0">
    <p:extLst>
      <p:ext uri="{19B8F6BF-5375-455C-9EA6-DF929625EA0E}">
        <p15:presenceInfo xmlns:p15="http://schemas.microsoft.com/office/powerpoint/2012/main" userId="S::douglas.queiroz@sesisenaisp.org.br::d16ab23f-bc80-4386-8301-c37551fb9b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FF4"/>
    <a:srgbClr val="93D1FF"/>
    <a:srgbClr val="FA0200"/>
    <a:srgbClr val="F0723D"/>
    <a:srgbClr val="FFFFFF"/>
    <a:srgbClr val="E5F7FB"/>
    <a:srgbClr val="E5F4F9"/>
    <a:srgbClr val="F1F9FC"/>
    <a:srgbClr val="F6F6F4"/>
    <a:srgbClr val="5C5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BE5EB-ACE9-4A81-ADF9-647CEBF8D5D1}" v="3" dt="2018-12-17T13:44:46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05T13:45:10.8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0 796 0,'0'0'0'0,"0"0"-79"16,0 0-235-16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9B329-10C5-48EB-BBB8-E5FFC2CF33F2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951D8-B465-455E-B775-F807B3585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77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614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DF376-1BC5-4228-9CD6-070EF80297B6}" type="slidenum">
              <a:rPr kumimoji="0" lang="pt-BR" alt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alt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10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61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092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338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951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379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190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34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37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323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220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283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376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477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59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33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28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94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209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185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951D8-B465-455E-B775-F807B3585D7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3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8AE0BB-D565-47F4-A555-7928A1CA33AB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7B25B1-86A5-49CC-BA00-342C2AE7B486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 rotWithShape="1">
          <a:blip r:embed="rId2"/>
          <a:srcRect t="3256"/>
          <a:stretch/>
        </p:blipFill>
        <p:spPr>
          <a:xfrm>
            <a:off x="0" y="0"/>
            <a:ext cx="9547163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6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E0BB-D565-47F4-A555-7928A1CA33AB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5B1-86A5-49CC-BA00-342C2AE7B486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Agrupar 6"/>
          <p:cNvGrpSpPr/>
          <p:nvPr userDrawn="1"/>
        </p:nvGrpSpPr>
        <p:grpSpPr>
          <a:xfrm>
            <a:off x="0" y="6402586"/>
            <a:ext cx="1109896" cy="455414"/>
            <a:chOff x="0" y="6402586"/>
            <a:chExt cx="1109896" cy="455414"/>
          </a:xfrm>
        </p:grpSpPr>
        <p:pic>
          <p:nvPicPr>
            <p:cNvPr id="8" name="Imagem 7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27956"/>
              <a:ext cx="1109896" cy="230044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0" t="1667" r="1120" b="93715"/>
            <a:stretch/>
          </p:blipFill>
          <p:spPr>
            <a:xfrm>
              <a:off x="0" y="6402586"/>
              <a:ext cx="1109896" cy="202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358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E0BB-D565-47F4-A555-7928A1CA33AB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5B1-86A5-49CC-BA00-342C2AE7B486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Agrupar 6"/>
          <p:cNvGrpSpPr/>
          <p:nvPr userDrawn="1"/>
        </p:nvGrpSpPr>
        <p:grpSpPr>
          <a:xfrm>
            <a:off x="0" y="6402586"/>
            <a:ext cx="1109896" cy="455414"/>
            <a:chOff x="0" y="6402586"/>
            <a:chExt cx="1109896" cy="455414"/>
          </a:xfrm>
        </p:grpSpPr>
        <p:pic>
          <p:nvPicPr>
            <p:cNvPr id="8" name="Imagem 7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27956"/>
              <a:ext cx="1109896" cy="230044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0" t="1667" r="1120" b="93715"/>
            <a:stretch/>
          </p:blipFill>
          <p:spPr>
            <a:xfrm>
              <a:off x="0" y="6402586"/>
              <a:ext cx="1109896" cy="202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639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16182"/>
            <a:ext cx="10515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1058092"/>
            <a:ext cx="10515600" cy="969057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6033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751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16182"/>
            <a:ext cx="10515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1058092"/>
            <a:ext cx="10515600" cy="969057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38494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460759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815660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88034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E0BB-D565-47F4-A555-7928A1CA33AB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5B1-86A5-49CC-BA00-342C2AE7B486}" type="slidenum">
              <a:rPr lang="pt-BR" smtClean="0"/>
              <a:t>‹nº›</a:t>
            </a:fld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9126" y="6138584"/>
            <a:ext cx="1109896" cy="2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1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AE0BB-D565-47F4-A555-7928A1CA33AB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B25B1-86A5-49CC-BA00-342C2AE7B48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2"/>
          <a:srcRect t="3256"/>
          <a:stretch/>
        </p:blipFill>
        <p:spPr>
          <a:xfrm>
            <a:off x="0" y="0"/>
            <a:ext cx="9547163" cy="6877050"/>
          </a:xfrm>
          <a:prstGeom prst="rect">
            <a:avLst/>
          </a:prstGeom>
        </p:spPr>
      </p:pic>
      <p:grpSp>
        <p:nvGrpSpPr>
          <p:cNvPr id="26" name="Agrupar 25"/>
          <p:cNvGrpSpPr/>
          <p:nvPr userDrawn="1"/>
        </p:nvGrpSpPr>
        <p:grpSpPr>
          <a:xfrm>
            <a:off x="0" y="6402586"/>
            <a:ext cx="1109896" cy="455414"/>
            <a:chOff x="0" y="6402586"/>
            <a:chExt cx="1109896" cy="455414"/>
          </a:xfrm>
        </p:grpSpPr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27956"/>
              <a:ext cx="1109896" cy="230044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0" t="1667" r="1120" b="93715"/>
            <a:stretch/>
          </p:blipFill>
          <p:spPr>
            <a:xfrm>
              <a:off x="0" y="6402586"/>
              <a:ext cx="1109896" cy="202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756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E0BB-D565-47F4-A555-7928A1CA33AB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5B1-86A5-49CC-BA00-342C2AE7B486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Agrupar 7"/>
          <p:cNvGrpSpPr/>
          <p:nvPr userDrawn="1"/>
        </p:nvGrpSpPr>
        <p:grpSpPr>
          <a:xfrm>
            <a:off x="0" y="6402586"/>
            <a:ext cx="1109896" cy="455414"/>
            <a:chOff x="0" y="6402586"/>
            <a:chExt cx="1109896" cy="455414"/>
          </a:xfrm>
        </p:grpSpPr>
        <p:pic>
          <p:nvPicPr>
            <p:cNvPr id="9" name="Imagem 8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27956"/>
              <a:ext cx="1109896" cy="230044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0" t="1667" r="1120" b="93715"/>
            <a:stretch/>
          </p:blipFill>
          <p:spPr>
            <a:xfrm>
              <a:off x="0" y="6402586"/>
              <a:ext cx="1109896" cy="202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032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E0BB-D565-47F4-A555-7928A1CA33AB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5B1-86A5-49CC-BA00-342C2AE7B486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Agrupar 9"/>
          <p:cNvGrpSpPr/>
          <p:nvPr userDrawn="1"/>
        </p:nvGrpSpPr>
        <p:grpSpPr>
          <a:xfrm>
            <a:off x="0" y="6402586"/>
            <a:ext cx="1109896" cy="455414"/>
            <a:chOff x="0" y="6402586"/>
            <a:chExt cx="1109896" cy="455414"/>
          </a:xfrm>
        </p:grpSpPr>
        <p:pic>
          <p:nvPicPr>
            <p:cNvPr id="11" name="Imagem 10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27956"/>
              <a:ext cx="1109896" cy="230044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0" t="1667" r="1120" b="93715"/>
            <a:stretch/>
          </p:blipFill>
          <p:spPr>
            <a:xfrm>
              <a:off x="0" y="6402586"/>
              <a:ext cx="1109896" cy="202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99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E0BB-D565-47F4-A555-7928A1CA33AB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5B1-86A5-49CC-BA00-342C2AE7B486}" type="slidenum">
              <a:rPr lang="pt-BR" smtClean="0"/>
              <a:t>‹nº›</a:t>
            </a:fld>
            <a:endParaRPr lang="pt-BR"/>
          </a:p>
        </p:txBody>
      </p:sp>
      <p:grpSp>
        <p:nvGrpSpPr>
          <p:cNvPr id="6" name="Agrupar 5"/>
          <p:cNvGrpSpPr/>
          <p:nvPr userDrawn="1"/>
        </p:nvGrpSpPr>
        <p:grpSpPr>
          <a:xfrm>
            <a:off x="0" y="6402586"/>
            <a:ext cx="1109896" cy="455414"/>
            <a:chOff x="0" y="6402586"/>
            <a:chExt cx="1109896" cy="455414"/>
          </a:xfrm>
        </p:grpSpPr>
        <p:pic>
          <p:nvPicPr>
            <p:cNvPr id="7" name="Imagem 6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27956"/>
              <a:ext cx="1109896" cy="230044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0" t="1667" r="1120" b="93715"/>
            <a:stretch/>
          </p:blipFill>
          <p:spPr>
            <a:xfrm>
              <a:off x="0" y="6402586"/>
              <a:ext cx="1109896" cy="202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014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E0BB-D565-47F4-A555-7928A1CA33AB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25B1-86A5-49CC-BA00-342C2AE7B486}" type="slidenum">
              <a:rPr lang="pt-BR" smtClean="0"/>
              <a:t>‹nº›</a:t>
            </a:fld>
            <a:endParaRPr lang="pt-BR"/>
          </a:p>
        </p:txBody>
      </p:sp>
      <p:grpSp>
        <p:nvGrpSpPr>
          <p:cNvPr id="5" name="Agrupar 4"/>
          <p:cNvGrpSpPr/>
          <p:nvPr userDrawn="1"/>
        </p:nvGrpSpPr>
        <p:grpSpPr>
          <a:xfrm>
            <a:off x="0" y="6402586"/>
            <a:ext cx="1109896" cy="455414"/>
            <a:chOff x="0" y="6402586"/>
            <a:chExt cx="1109896" cy="455414"/>
          </a:xfrm>
        </p:grpSpPr>
        <p:pic>
          <p:nvPicPr>
            <p:cNvPr id="6" name="Imagem 5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27956"/>
              <a:ext cx="1109896" cy="230044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0" t="1667" r="1120" b="93715"/>
            <a:stretch/>
          </p:blipFill>
          <p:spPr>
            <a:xfrm>
              <a:off x="0" y="6402586"/>
              <a:ext cx="1109896" cy="202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732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AE0BB-D565-47F4-A555-7928A1CA33AB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B25B1-86A5-49CC-BA00-342C2AE7B48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1125DBC-43BF-4C50-A883-676FD8260781}"/>
              </a:ext>
            </a:extLst>
          </p:cNvPr>
          <p:cNvCxnSpPr/>
          <p:nvPr/>
        </p:nvCxnSpPr>
        <p:spPr>
          <a:xfrm>
            <a:off x="843805" y="0"/>
            <a:ext cx="0" cy="712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6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AE0BB-D565-47F4-A555-7928A1CA33AB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B25B1-86A5-49CC-BA00-342C2AE7B48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55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48AE0BB-D565-47F4-A555-7928A1CA33AB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57B25B1-86A5-49CC-BA00-342C2AE7B486}" type="slidenum">
              <a:rPr lang="pt-BR" smtClean="0"/>
              <a:t>‹nº›</a:t>
            </a:fld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13"/>
          <a:srcRect t="3256"/>
          <a:stretch/>
        </p:blipFill>
        <p:spPr>
          <a:xfrm>
            <a:off x="0" y="0"/>
            <a:ext cx="9547163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8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b="0" i="1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24933" y="1019175"/>
            <a:ext cx="10515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4933" y="2112964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661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://www.ccb.policiamilitar.sp.gov.br/icb/wp-content/uploads/2017/03/Engasgamentos.mp4?_=1" TargetMode="Externa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eccguidelines.heart.org/wp-content/uploads/2015/10/2015-AHA-Guidelines-Highlights-Portugues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Nc7qojAZq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58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031910B-B09D-4D5E-BDDA-01D7B0B998BC}"/>
              </a:ext>
            </a:extLst>
          </p:cNvPr>
          <p:cNvSpPr txBox="1">
            <a:spLocks/>
          </p:cNvSpPr>
          <p:nvPr/>
        </p:nvSpPr>
        <p:spPr>
          <a:xfrm>
            <a:off x="7839430" y="5457371"/>
            <a:ext cx="4018839" cy="5660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0" i="0" u="none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/>
            <a:r>
              <a:rPr lang="pt-BR" sz="1800" dirty="0">
                <a:solidFill>
                  <a:srgbClr val="191B0E"/>
                </a:solidFill>
              </a:rPr>
              <a:t>TREINAMENTO DE BRIGADA DE EMERGÊNCIA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F283039-D365-4E38-ABCB-3E96E3FF91F7}"/>
              </a:ext>
            </a:extLst>
          </p:cNvPr>
          <p:cNvGrpSpPr/>
          <p:nvPr/>
        </p:nvGrpSpPr>
        <p:grpSpPr>
          <a:xfrm>
            <a:off x="8487878" y="2692399"/>
            <a:ext cx="2721941" cy="2603500"/>
            <a:chOff x="8487878" y="2692399"/>
            <a:chExt cx="2721941" cy="260350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6A744E50-9607-4902-8CBA-346A2338D8D6}"/>
                </a:ext>
              </a:extLst>
            </p:cNvPr>
            <p:cNvGrpSpPr/>
            <p:nvPr/>
          </p:nvGrpSpPr>
          <p:grpSpPr>
            <a:xfrm>
              <a:off x="8487878" y="2692399"/>
              <a:ext cx="2721941" cy="2603500"/>
              <a:chOff x="6206296" y="2647949"/>
              <a:chExt cx="2721941" cy="2603500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0B4F77AE-5B98-40C0-921C-736639014AC5}"/>
                  </a:ext>
                </a:extLst>
              </p:cNvPr>
              <p:cNvSpPr/>
              <p:nvPr/>
            </p:nvSpPr>
            <p:spPr>
              <a:xfrm>
                <a:off x="6206296" y="2647949"/>
                <a:ext cx="2721941" cy="2603500"/>
              </a:xfrm>
              <a:prstGeom prst="ellipse">
                <a:avLst/>
              </a:prstGeom>
              <a:solidFill>
                <a:srgbClr val="FA02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C77796FC-DEFB-4AF2-A601-CA66D3A26801}"/>
                  </a:ext>
                </a:extLst>
              </p:cNvPr>
              <p:cNvSpPr/>
              <p:nvPr/>
            </p:nvSpPr>
            <p:spPr>
              <a:xfrm>
                <a:off x="6573355" y="3002169"/>
                <a:ext cx="1987825" cy="18950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7" name="Picture 3" descr="C:\Users\ss1047421\Desktop\Brigada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42" t="16940" r="70183" b="17104"/>
              <a:stretch/>
            </p:blipFill>
            <p:spPr bwMode="auto">
              <a:xfrm>
                <a:off x="6624291" y="3038473"/>
                <a:ext cx="1885950" cy="1822451"/>
              </a:xfrm>
              <a:prstGeom prst="flowChartConnector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C7377B2-A576-4E53-BF1A-B394F2912668}"/>
                </a:ext>
              </a:extLst>
            </p:cNvPr>
            <p:cNvSpPr/>
            <p:nvPr/>
          </p:nvSpPr>
          <p:spPr>
            <a:xfrm>
              <a:off x="8732521" y="2941321"/>
              <a:ext cx="2225040" cy="20003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646211"/>
                </a:avLst>
              </a:prstTxWarp>
              <a:spAutoFit/>
            </a:bodyPr>
            <a:lstStyle/>
            <a:p>
              <a:pPr algn="ctr"/>
              <a:r>
                <a:rPr lang="pt-BR" sz="5400" b="1" dirty="0">
                  <a:ln w="10160">
                    <a:noFill/>
                    <a:prstDash val="solid"/>
                  </a:ln>
                  <a:solidFill>
                    <a:schemeClr val="bg1"/>
                  </a:solidFill>
                </a:rPr>
                <a:t>BRIGADA DE EMERGÊNCIA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76393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0">
            <a:extLst>
              <a:ext uri="{FF2B5EF4-FFF2-40B4-BE49-F238E27FC236}">
                <a16:creationId xmlns:a16="http://schemas.microsoft.com/office/drawing/2014/main" id="{54E0D79B-D206-4792-9840-1E9992DCECC7}"/>
              </a:ext>
            </a:extLst>
          </p:cNvPr>
          <p:cNvSpPr/>
          <p:nvPr/>
        </p:nvSpPr>
        <p:spPr>
          <a:xfrm>
            <a:off x="6776617" y="2215920"/>
            <a:ext cx="3449227" cy="1746479"/>
          </a:xfrm>
          <a:prstGeom prst="roundRect">
            <a:avLst/>
          </a:prstGeom>
          <a:solidFill>
            <a:srgbClr val="93D1FF"/>
          </a:solidFill>
          <a:ln>
            <a:solidFill>
              <a:srgbClr val="93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tângulo: Cantos Arredondados 10">
            <a:extLst>
              <a:ext uri="{FF2B5EF4-FFF2-40B4-BE49-F238E27FC236}">
                <a16:creationId xmlns:a16="http://schemas.microsoft.com/office/drawing/2014/main" id="{54E0D79B-D206-4792-9840-1E9992DCECC7}"/>
              </a:ext>
            </a:extLst>
          </p:cNvPr>
          <p:cNvSpPr/>
          <p:nvPr/>
        </p:nvSpPr>
        <p:spPr>
          <a:xfrm>
            <a:off x="1522725" y="2425368"/>
            <a:ext cx="2946682" cy="1276144"/>
          </a:xfrm>
          <a:prstGeom prst="roundRect">
            <a:avLst/>
          </a:prstGeom>
          <a:solidFill>
            <a:srgbClr val="93D1FF"/>
          </a:solidFill>
          <a:ln>
            <a:solidFill>
              <a:srgbClr val="93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298678-DF08-4CF2-96F5-371F8E4B7801}"/>
              </a:ext>
            </a:extLst>
          </p:cNvPr>
          <p:cNvSpPr txBox="1">
            <a:spLocks/>
          </p:cNvSpPr>
          <p:nvPr/>
        </p:nvSpPr>
        <p:spPr>
          <a:xfrm>
            <a:off x="894520" y="345826"/>
            <a:ext cx="10325929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Century Gothic" panose="020B0502020202020204" pitchFamily="34" charset="0"/>
              </a:rPr>
              <a:t>1ª PASSO - Promova a segurança da vítima e do socorrista;</a:t>
            </a:r>
          </a:p>
          <a:p>
            <a:endParaRPr lang="pt-BR" dirty="0">
              <a:latin typeface="Century Gothic" panose="020B0502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63" t="877" r="359" b="53290"/>
          <a:stretch/>
        </p:blipFill>
        <p:spPr>
          <a:xfrm>
            <a:off x="8683350" y="4276329"/>
            <a:ext cx="2079900" cy="2105420"/>
          </a:xfrm>
          <a:prstGeom prst="ellipse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" t="1476" r="49476" b="52691"/>
          <a:stretch/>
        </p:blipFill>
        <p:spPr>
          <a:xfrm>
            <a:off x="6296475" y="4276330"/>
            <a:ext cx="2079900" cy="2105420"/>
          </a:xfrm>
          <a:prstGeom prst="ellipse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4" t="48496" r="958" b="5671"/>
          <a:stretch/>
        </p:blipFill>
        <p:spPr>
          <a:xfrm>
            <a:off x="3909600" y="4276329"/>
            <a:ext cx="2079900" cy="2105420"/>
          </a:xfrm>
          <a:prstGeom prst="ellipse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42506" r="53070" b="11661"/>
          <a:stretch/>
        </p:blipFill>
        <p:spPr>
          <a:xfrm>
            <a:off x="1522725" y="4276329"/>
            <a:ext cx="2079900" cy="2105420"/>
          </a:xfrm>
          <a:prstGeom prst="ellipse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25017" y="2425368"/>
            <a:ext cx="3400828" cy="428625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tabLst>
                <a:tab pos="3113405" algn="l"/>
                <a:tab pos="6962140" algn="l"/>
              </a:tabLst>
              <a:defRPr/>
            </a:pPr>
            <a:r>
              <a:rPr lang="pt-BR" sz="3000" b="1" spc="90" dirty="0">
                <a:cs typeface="Arial"/>
              </a:rPr>
              <a:t>VÍTIMA SEGURA, SOCORRISTAS SEGUROS!!!</a:t>
            </a:r>
            <a:endParaRPr sz="3000" dirty="0">
              <a:cs typeface="Arial"/>
            </a:endParaRPr>
          </a:p>
        </p:txBody>
      </p:sp>
      <p:sp>
        <p:nvSpPr>
          <p:cNvPr id="13" name="object 12"/>
          <p:cNvSpPr txBox="1">
            <a:spLocks noChangeArrowheads="1"/>
          </p:cNvSpPr>
          <p:nvPr/>
        </p:nvSpPr>
        <p:spPr bwMode="auto">
          <a:xfrm>
            <a:off x="1380531" y="2602630"/>
            <a:ext cx="331770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3000" b="1" dirty="0">
                <a:latin typeface="+mn-lt"/>
                <a:cs typeface="Arial" panose="020B0604020202020204" pitchFamily="34" charset="0"/>
              </a:rPr>
              <a:t>AVALIAÇÃO DO CENÁRIO</a:t>
            </a:r>
          </a:p>
        </p:txBody>
      </p:sp>
    </p:spTree>
    <p:extLst>
      <p:ext uri="{BB962C8B-B14F-4D97-AF65-F5344CB8AC3E}">
        <p14:creationId xmlns:p14="http://schemas.microsoft.com/office/powerpoint/2010/main" val="14636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0">
            <a:extLst>
              <a:ext uri="{FF2B5EF4-FFF2-40B4-BE49-F238E27FC236}">
                <a16:creationId xmlns:a16="http://schemas.microsoft.com/office/drawing/2014/main" id="{54E0D79B-D206-4792-9840-1E9992DCECC7}"/>
              </a:ext>
            </a:extLst>
          </p:cNvPr>
          <p:cNvSpPr/>
          <p:nvPr/>
        </p:nvSpPr>
        <p:spPr>
          <a:xfrm>
            <a:off x="395572" y="2077954"/>
            <a:ext cx="11446000" cy="4456155"/>
          </a:xfrm>
          <a:prstGeom prst="roundRect">
            <a:avLst/>
          </a:prstGeom>
          <a:solidFill>
            <a:srgbClr val="93D1FF"/>
          </a:solidFill>
          <a:ln>
            <a:solidFill>
              <a:srgbClr val="93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object 12"/>
          <p:cNvSpPr txBox="1"/>
          <p:nvPr/>
        </p:nvSpPr>
        <p:spPr>
          <a:xfrm>
            <a:off x="1547446" y="2399022"/>
            <a:ext cx="8020581" cy="428625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tabLst>
                <a:tab pos="3113405" algn="l"/>
                <a:tab pos="6962140" algn="l"/>
              </a:tabLst>
              <a:defRPr/>
            </a:pPr>
            <a:endParaRPr sz="3000" dirty="0">
              <a:cs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547446" y="6534110"/>
            <a:ext cx="41382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Fonte: https://www.youtube.com/watch?v=5BUZm8V0BlU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0298678-DF08-4CF2-96F5-371F8E4B7801}"/>
              </a:ext>
            </a:extLst>
          </p:cNvPr>
          <p:cNvSpPr txBox="1">
            <a:spLocks/>
          </p:cNvSpPr>
          <p:nvPr/>
        </p:nvSpPr>
        <p:spPr>
          <a:xfrm>
            <a:off x="894520" y="345826"/>
            <a:ext cx="10325929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Century Gothic" panose="020B0502020202020204" pitchFamily="34" charset="0"/>
              </a:rPr>
              <a:t>2ª PASSO - NÃO COMPLICAR A SITUAÇÃO DA VÍTIMA;</a:t>
            </a:r>
          </a:p>
          <a:p>
            <a:endParaRPr lang="pt-BR" dirty="0">
              <a:latin typeface="Century Gothic" panose="020B0502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68" y="2399022"/>
            <a:ext cx="2160000" cy="216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396" y="2333870"/>
            <a:ext cx="2160000" cy="2160000"/>
          </a:xfrm>
          <a:prstGeom prst="rect">
            <a:avLst/>
          </a:prstGeom>
        </p:spPr>
      </p:pic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821" y="2333870"/>
            <a:ext cx="2160000" cy="2160000"/>
          </a:xfr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74" y="2333870"/>
            <a:ext cx="2160000" cy="21600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955095E4-63BC-438F-84B4-58AC8171B1B6}"/>
              </a:ext>
            </a:extLst>
          </p:cNvPr>
          <p:cNvSpPr/>
          <p:nvPr/>
        </p:nvSpPr>
        <p:spPr>
          <a:xfrm>
            <a:off x="9310360" y="4777735"/>
            <a:ext cx="253121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Não movimentar a vitima desnecessariamente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35DA280-987D-4CE8-94E4-E92DC8091227}"/>
              </a:ext>
            </a:extLst>
          </p:cNvPr>
          <p:cNvSpPr/>
          <p:nvPr/>
        </p:nvSpPr>
        <p:spPr>
          <a:xfrm>
            <a:off x="393030" y="4880090"/>
            <a:ext cx="2541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Não medicar a vitima;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40C7A75-451D-4525-81B3-CE5D524B018B}"/>
              </a:ext>
            </a:extLst>
          </p:cNvPr>
          <p:cNvSpPr/>
          <p:nvPr/>
        </p:nvSpPr>
        <p:spPr>
          <a:xfrm>
            <a:off x="6446574" y="4734206"/>
            <a:ext cx="2103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Não passar nada em ferimentos;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35DA280-987D-4CE8-94E4-E92DC8091227}"/>
              </a:ext>
            </a:extLst>
          </p:cNvPr>
          <p:cNvSpPr/>
          <p:nvPr/>
        </p:nvSpPr>
        <p:spPr>
          <a:xfrm>
            <a:off x="3441300" y="4865316"/>
            <a:ext cx="2379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Não dar nada para vitima tomar;</a:t>
            </a:r>
          </a:p>
        </p:txBody>
      </p:sp>
    </p:spTree>
    <p:extLst>
      <p:ext uri="{BB962C8B-B14F-4D97-AF65-F5344CB8AC3E}">
        <p14:creationId xmlns:p14="http://schemas.microsoft.com/office/powerpoint/2010/main" val="9308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0">
            <a:extLst>
              <a:ext uri="{FF2B5EF4-FFF2-40B4-BE49-F238E27FC236}">
                <a16:creationId xmlns:a16="http://schemas.microsoft.com/office/drawing/2014/main" id="{54E0D79B-D206-4792-9840-1E9992DCECC7}"/>
              </a:ext>
            </a:extLst>
          </p:cNvPr>
          <p:cNvSpPr/>
          <p:nvPr/>
        </p:nvSpPr>
        <p:spPr>
          <a:xfrm>
            <a:off x="8105526" y="5829149"/>
            <a:ext cx="1847850" cy="827236"/>
          </a:xfrm>
          <a:prstGeom prst="roundRect">
            <a:avLst/>
          </a:prstGeom>
          <a:solidFill>
            <a:srgbClr val="93D1FF"/>
          </a:solidFill>
          <a:ln>
            <a:solidFill>
              <a:srgbClr val="93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tângulo: Cantos Arredondados 10">
            <a:extLst>
              <a:ext uri="{FF2B5EF4-FFF2-40B4-BE49-F238E27FC236}">
                <a16:creationId xmlns:a16="http://schemas.microsoft.com/office/drawing/2014/main" id="{54E0D79B-D206-4792-9840-1E9992DCECC7}"/>
              </a:ext>
            </a:extLst>
          </p:cNvPr>
          <p:cNvSpPr/>
          <p:nvPr/>
        </p:nvSpPr>
        <p:spPr>
          <a:xfrm>
            <a:off x="2101568" y="5926571"/>
            <a:ext cx="1847850" cy="827236"/>
          </a:xfrm>
          <a:prstGeom prst="roundRect">
            <a:avLst/>
          </a:prstGeom>
          <a:solidFill>
            <a:srgbClr val="93D1FF"/>
          </a:solidFill>
          <a:ln>
            <a:solidFill>
              <a:srgbClr val="93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9" t="25524" b="54700"/>
          <a:stretch/>
        </p:blipFill>
        <p:spPr>
          <a:xfrm flipH="1">
            <a:off x="6026672" y="3354598"/>
            <a:ext cx="5352206" cy="2433474"/>
          </a:xfrm>
          <a:prstGeom prst="round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t="25834" r="67606" b="54390"/>
          <a:stretch/>
        </p:blipFill>
        <p:spPr>
          <a:xfrm>
            <a:off x="894520" y="3354598"/>
            <a:ext cx="4171950" cy="2433474"/>
          </a:xfrm>
          <a:prstGeom prst="round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40298678-DF08-4CF2-96F5-371F8E4B7801}"/>
              </a:ext>
            </a:extLst>
          </p:cNvPr>
          <p:cNvSpPr txBox="1">
            <a:spLocks/>
          </p:cNvSpPr>
          <p:nvPr/>
        </p:nvSpPr>
        <p:spPr>
          <a:xfrm>
            <a:off x="894520" y="345826"/>
            <a:ext cx="10325929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Century Gothic" panose="020B0502020202020204" pitchFamily="34" charset="0"/>
              </a:rPr>
              <a:t>3ª PASSO - ACIONAMENTO DO SERVIÇO DE EMERGÊNCIA.</a:t>
            </a:r>
          </a:p>
          <a:p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30241" y="1602644"/>
            <a:ext cx="106828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entury Gothic" panose="020B0502020202020204" pitchFamily="34" charset="0"/>
              </a:rPr>
              <a:t>É preciso saber como encaminhar a vitima para um hospital, onde ela passará por uma avaliação medica.</a:t>
            </a:r>
          </a:p>
          <a:p>
            <a:endParaRPr lang="pt-BR" sz="2000" dirty="0">
              <a:latin typeface="Century Gothic" panose="020B0502020202020204" pitchFamily="34" charset="0"/>
            </a:endParaRPr>
          </a:p>
          <a:p>
            <a:r>
              <a:rPr lang="pt-BR" sz="2000" dirty="0">
                <a:latin typeface="Century Gothic" panose="020B0502020202020204" pitchFamily="34" charset="0"/>
              </a:rPr>
              <a:t>Saber qual autoridade publica chamar em uma situação de emergência é primordial para um atendimento eficaz.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302827" y="5788072"/>
            <a:ext cx="1392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333331" y="5749972"/>
            <a:ext cx="1392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193</a:t>
            </a:r>
          </a:p>
        </p:txBody>
      </p:sp>
    </p:spTree>
    <p:extLst>
      <p:ext uri="{BB962C8B-B14F-4D97-AF65-F5344CB8AC3E}">
        <p14:creationId xmlns:p14="http://schemas.microsoft.com/office/powerpoint/2010/main" val="24091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0">
            <a:extLst>
              <a:ext uri="{FF2B5EF4-FFF2-40B4-BE49-F238E27FC236}">
                <a16:creationId xmlns:a16="http://schemas.microsoft.com/office/drawing/2014/main" id="{54E0D79B-D206-4792-9840-1E9992DCECC7}"/>
              </a:ext>
            </a:extLst>
          </p:cNvPr>
          <p:cNvSpPr/>
          <p:nvPr/>
        </p:nvSpPr>
        <p:spPr>
          <a:xfrm>
            <a:off x="577568" y="5714360"/>
            <a:ext cx="7270202" cy="827236"/>
          </a:xfrm>
          <a:prstGeom prst="roundRect">
            <a:avLst/>
          </a:prstGeom>
          <a:solidFill>
            <a:srgbClr val="93D1FF"/>
          </a:solidFill>
          <a:ln>
            <a:solidFill>
              <a:srgbClr val="93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tângulo: Cantos Arredondados 10">
            <a:extLst>
              <a:ext uri="{FF2B5EF4-FFF2-40B4-BE49-F238E27FC236}">
                <a16:creationId xmlns:a16="http://schemas.microsoft.com/office/drawing/2014/main" id="{54E0D79B-D206-4792-9840-1E9992DCECC7}"/>
              </a:ext>
            </a:extLst>
          </p:cNvPr>
          <p:cNvSpPr/>
          <p:nvPr/>
        </p:nvSpPr>
        <p:spPr>
          <a:xfrm>
            <a:off x="9372599" y="4320262"/>
            <a:ext cx="1847850" cy="827236"/>
          </a:xfrm>
          <a:prstGeom prst="roundRect">
            <a:avLst/>
          </a:prstGeom>
          <a:solidFill>
            <a:srgbClr val="93D1FF"/>
          </a:solidFill>
          <a:ln>
            <a:solidFill>
              <a:srgbClr val="93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93042" y="5657210"/>
            <a:ext cx="37228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Century Gothic" panose="020B0502020202020204" pitchFamily="34" charset="0"/>
              </a:rPr>
              <a:t>NOTA: O ARTIGO 135 DO CÓDIGO PENAL TRATA A OMISSÃO DE SOCORRO QUANDO NÃO ACIONAMOS A AUTORIDADE PÚBLICA.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64083" y="5865101"/>
            <a:ext cx="8094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pt-BR" sz="2800" b="1" dirty="0">
                <a:latin typeface="Century Gothic" panose="020B0502020202020204" pitchFamily="34" charset="0"/>
                <a:cs typeface="Arial" charset="0"/>
              </a:rPr>
              <a:t>GERALMENTE PARA SOCORROS CLÍNICOS!</a:t>
            </a:r>
            <a:endParaRPr lang="pt-BR" sz="2800" dirty="0">
              <a:latin typeface="Century Gothic" panose="020B0502020202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t="25834" r="67606" b="54390"/>
          <a:stretch/>
        </p:blipFill>
        <p:spPr>
          <a:xfrm flipH="1">
            <a:off x="8020050" y="1784781"/>
            <a:ext cx="4171950" cy="2433474"/>
          </a:xfrm>
          <a:prstGeom prst="round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40298678-DF08-4CF2-96F5-371F8E4B7801}"/>
              </a:ext>
            </a:extLst>
          </p:cNvPr>
          <p:cNvSpPr txBox="1">
            <a:spLocks/>
          </p:cNvSpPr>
          <p:nvPr/>
        </p:nvSpPr>
        <p:spPr>
          <a:xfrm>
            <a:off x="894520" y="345826"/>
            <a:ext cx="10325929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Century Gothic" panose="020B0502020202020204" pitchFamily="34" charset="0"/>
              </a:rPr>
              <a:t>3ª PASSO - ACIONAMENTO DO SERVIÇO DE EMERGÊNCIA.</a:t>
            </a:r>
          </a:p>
          <a:p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558371" y="4218255"/>
            <a:ext cx="1392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</a:t>
            </a:r>
          </a:p>
        </p:txBody>
      </p:sp>
      <p:sp>
        <p:nvSpPr>
          <p:cNvPr id="4" name="Retângulo 3"/>
          <p:cNvSpPr/>
          <p:nvPr/>
        </p:nvSpPr>
        <p:spPr>
          <a:xfrm>
            <a:off x="894520" y="1986875"/>
            <a:ext cx="69151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Century Gothic" panose="020B0502020202020204" pitchFamily="34" charset="0"/>
              </a:rPr>
              <a:t>Veja quando chamar o SAMU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Na ocorrência de problemas </a:t>
            </a:r>
            <a:r>
              <a:rPr lang="pt-BR" dirty="0" err="1">
                <a:latin typeface="Century Gothic" panose="020B0502020202020204" pitchFamily="34" charset="0"/>
              </a:rPr>
              <a:t>cardio-respiratórios</a:t>
            </a:r>
            <a:r>
              <a:rPr lang="pt-BR" dirty="0">
                <a:latin typeface="Century Gothic" panose="020B0502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Intoxicação exógena e envenenamento;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Queimaduras graves;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Na ocorrência de maus tratos;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Trabalhos de parto em que haja risco de morte da mãe ou do feto;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Em tentativas de suicídio;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Crises hipertensivas e dores no peito de aparecimento súbito;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Quando houver acidentes/traumas com vítimas;</a:t>
            </a:r>
          </a:p>
        </p:txBody>
      </p:sp>
    </p:spTree>
    <p:extLst>
      <p:ext uri="{BB962C8B-B14F-4D97-AF65-F5344CB8AC3E}">
        <p14:creationId xmlns:p14="http://schemas.microsoft.com/office/powerpoint/2010/main" val="385758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4E0D79B-D206-4792-9840-1E9992DCECC7}"/>
              </a:ext>
            </a:extLst>
          </p:cNvPr>
          <p:cNvSpPr/>
          <p:nvPr/>
        </p:nvSpPr>
        <p:spPr>
          <a:xfrm>
            <a:off x="520418" y="5739981"/>
            <a:ext cx="7461532" cy="827236"/>
          </a:xfrm>
          <a:prstGeom prst="roundRect">
            <a:avLst/>
          </a:prstGeom>
          <a:solidFill>
            <a:srgbClr val="93D1FF"/>
          </a:solidFill>
          <a:ln>
            <a:solidFill>
              <a:srgbClr val="93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tângulo: Cantos Arredondados 10">
            <a:extLst>
              <a:ext uri="{FF2B5EF4-FFF2-40B4-BE49-F238E27FC236}">
                <a16:creationId xmlns:a16="http://schemas.microsoft.com/office/drawing/2014/main" id="{54E0D79B-D206-4792-9840-1E9992DCECC7}"/>
              </a:ext>
            </a:extLst>
          </p:cNvPr>
          <p:cNvSpPr/>
          <p:nvPr/>
        </p:nvSpPr>
        <p:spPr>
          <a:xfrm>
            <a:off x="9330566" y="4361535"/>
            <a:ext cx="1847850" cy="827236"/>
          </a:xfrm>
          <a:prstGeom prst="roundRect">
            <a:avLst/>
          </a:prstGeom>
          <a:solidFill>
            <a:srgbClr val="93D1FF"/>
          </a:solidFill>
          <a:ln>
            <a:solidFill>
              <a:srgbClr val="93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93042" y="5657210"/>
            <a:ext cx="37228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Century Gothic" panose="020B0502020202020204" pitchFamily="34" charset="0"/>
              </a:rPr>
              <a:t>NOTA: O ARTIGO 135 DO CÓDIGO PENAL TRATA A OMISSÃO DE SOCORRO QUANDO NÃO ACIONAMOS A AUTORIDADE PÚBLICA.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64083" y="5865101"/>
            <a:ext cx="8094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pt-BR" sz="2800" b="1" dirty="0">
                <a:latin typeface="Century Gothic" panose="020B0502020202020204" pitchFamily="34" charset="0"/>
                <a:cs typeface="Arial" charset="0"/>
              </a:rPr>
              <a:t>GERALMENTE PARA SOCORROS TÉCNICOS!</a:t>
            </a:r>
            <a:endParaRPr lang="pt-BR" sz="2800" dirty="0">
              <a:latin typeface="Century Gothic" panose="020B0502020202020204" pitchFamily="34" charset="0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0298678-DF08-4CF2-96F5-371F8E4B7801}"/>
              </a:ext>
            </a:extLst>
          </p:cNvPr>
          <p:cNvSpPr txBox="1">
            <a:spLocks/>
          </p:cNvSpPr>
          <p:nvPr/>
        </p:nvSpPr>
        <p:spPr>
          <a:xfrm>
            <a:off x="894520" y="345826"/>
            <a:ext cx="10325929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Century Gothic" panose="020B0502020202020204" pitchFamily="34" charset="0"/>
              </a:rPr>
              <a:t>3ª PASSO - ACIONAMENTO DO SERVIÇO DE EMERGÊNCIA.</a:t>
            </a:r>
          </a:p>
          <a:p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558371" y="4218255"/>
            <a:ext cx="1392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193</a:t>
            </a:r>
          </a:p>
        </p:txBody>
      </p:sp>
      <p:sp>
        <p:nvSpPr>
          <p:cNvPr id="4" name="Retângulo 3"/>
          <p:cNvSpPr/>
          <p:nvPr/>
        </p:nvSpPr>
        <p:spPr>
          <a:xfrm>
            <a:off x="894520" y="1986875"/>
            <a:ext cx="6230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Century Gothic" panose="020B0502020202020204" pitchFamily="34" charset="0"/>
              </a:rPr>
              <a:t>Veja quando chamar o Bombeiros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Afogamentos;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Choque elétrico;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Acidentes com produtos perigosos;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Suspeita de Infarto ou AVC (alteração súbita na fala, perda de força em um lado do corpo e desvio da comissura labial são os sintomas mais comuns);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Agressão por arma de fogo ou arma branca;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Soterramento, Desabamento;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Crises Convulsivas;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6" t="25524" r="4549" b="54700"/>
          <a:stretch/>
        </p:blipFill>
        <p:spPr>
          <a:xfrm flipH="1">
            <a:off x="7348571" y="1678348"/>
            <a:ext cx="4419600" cy="243347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3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0">
            <a:extLst>
              <a:ext uri="{FF2B5EF4-FFF2-40B4-BE49-F238E27FC236}">
                <a16:creationId xmlns:a16="http://schemas.microsoft.com/office/drawing/2014/main" id="{54E0D79B-D206-4792-9840-1E9992DCECC7}"/>
              </a:ext>
            </a:extLst>
          </p:cNvPr>
          <p:cNvSpPr/>
          <p:nvPr/>
        </p:nvSpPr>
        <p:spPr>
          <a:xfrm>
            <a:off x="894519" y="5129784"/>
            <a:ext cx="9201979" cy="1251966"/>
          </a:xfrm>
          <a:prstGeom prst="roundRect">
            <a:avLst/>
          </a:prstGeom>
          <a:solidFill>
            <a:srgbClr val="93D1FF"/>
          </a:solidFill>
          <a:ln>
            <a:solidFill>
              <a:srgbClr val="93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94520" y="1436465"/>
            <a:ext cx="920197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É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necessário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que todas as pessoas tenham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noções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de primeiros socorros para agir de maneira correta quando presenciarem algum acidente.</a:t>
            </a: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Se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voce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̂ se machucar ou sentir-se mal, deve procurar um adulto e contar-lhe o que aconteceu.</a:t>
            </a: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No caso de ferimentos leves, pode-se cuidar da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vítima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em casa mesmo, mas há algumas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situações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em que se deve agir rapidamente para socorrer uma pessoa.</a:t>
            </a:r>
          </a:p>
          <a:p>
            <a:endParaRPr lang="pt-BR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Precisa-se saber avaliar a gravidade da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situação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. Se for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necessário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, o adulto deve encaminhar a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vítima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para um hospital, onde ela passará por uma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avaliação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médica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pt-BR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Veremos a Seguir algumas técnicas corretas que devem ser seguidas durante os primeiros socorros.</a:t>
            </a:r>
            <a:endParaRPr lang="pt-BR" sz="2400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11"/>
          <a:stretch/>
        </p:blipFill>
        <p:spPr>
          <a:xfrm rot="16200000">
            <a:off x="8893683" y="1831467"/>
            <a:ext cx="5129784" cy="14668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61" t="59666" r="2228" b="21777"/>
          <a:stretch/>
        </p:blipFill>
        <p:spPr>
          <a:xfrm rot="16200000">
            <a:off x="10570521" y="5217471"/>
            <a:ext cx="1970418" cy="127254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0298678-DF08-4CF2-96F5-371F8E4B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0" y="345826"/>
            <a:ext cx="9830629" cy="1485900"/>
          </a:xfrm>
        </p:spPr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E em situações mais complicadas?</a:t>
            </a:r>
          </a:p>
        </p:txBody>
      </p:sp>
    </p:spTree>
    <p:extLst>
      <p:ext uri="{BB962C8B-B14F-4D97-AF65-F5344CB8AC3E}">
        <p14:creationId xmlns:p14="http://schemas.microsoft.com/office/powerpoint/2010/main" val="202882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4E0D79B-D206-4792-9840-1E9992DCECC7}"/>
              </a:ext>
            </a:extLst>
          </p:cNvPr>
          <p:cNvSpPr/>
          <p:nvPr/>
        </p:nvSpPr>
        <p:spPr>
          <a:xfrm>
            <a:off x="1238250" y="5926571"/>
            <a:ext cx="7620000" cy="827236"/>
          </a:xfrm>
          <a:prstGeom prst="roundRect">
            <a:avLst/>
          </a:prstGeom>
          <a:solidFill>
            <a:srgbClr val="93D1FF"/>
          </a:solidFill>
          <a:ln>
            <a:solidFill>
              <a:srgbClr val="93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94520" y="1139377"/>
            <a:ext cx="1074503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500" dirty="0">
                <a:latin typeface="Century Gothic" panose="020B0502020202020204" pitchFamily="34" charset="0"/>
              </a:rPr>
              <a:t>Avaliação realizada na vítima no local do acidente com o objetivo de buscar sinais de vida, uma triagem que é realizada nesta ação de socorro observando:</a:t>
            </a:r>
          </a:p>
        </p:txBody>
      </p:sp>
      <p:sp>
        <p:nvSpPr>
          <p:cNvPr id="5" name="Retângulo 1"/>
          <p:cNvSpPr>
            <a:spLocks noChangeArrowheads="1"/>
          </p:cNvSpPr>
          <p:nvPr/>
        </p:nvSpPr>
        <p:spPr bwMode="auto">
          <a:xfrm>
            <a:off x="894520" y="2462460"/>
            <a:ext cx="756368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defRPr/>
            </a:pPr>
            <a:r>
              <a:rPr lang="pt-BR" altLang="pt-BR" sz="2000" b="1" dirty="0">
                <a:latin typeface="Century Gothic" panose="020B0502020202020204" pitchFamily="34" charset="0"/>
              </a:rPr>
              <a:t>1ª-Verificar consciência </a:t>
            </a:r>
          </a:p>
          <a:p>
            <a:pPr algn="just">
              <a:defRPr/>
            </a:pPr>
            <a:r>
              <a:rPr lang="pt-BR" altLang="pt-BR" sz="2000" dirty="0">
                <a:latin typeface="Century Gothic" panose="020B0502020202020204" pitchFamily="34" charset="0"/>
              </a:rPr>
              <a:t>(toque firme o ombro da pessoa chamando-a, conversando com ela).</a:t>
            </a:r>
          </a:p>
          <a:p>
            <a:pPr algn="just">
              <a:defRPr/>
            </a:pPr>
            <a:endParaRPr lang="pt-BR" altLang="pt-BR" sz="2000" dirty="0">
              <a:latin typeface="Century Gothic" panose="020B0502020202020204" pitchFamily="34" charset="0"/>
            </a:endParaRPr>
          </a:p>
          <a:p>
            <a:pPr algn="just">
              <a:defRPr/>
            </a:pPr>
            <a:r>
              <a:rPr lang="pt-BR" altLang="pt-BR" sz="2000" b="1" dirty="0">
                <a:latin typeface="Century Gothic" panose="020B0502020202020204" pitchFamily="34" charset="0"/>
              </a:rPr>
              <a:t>2ª-Verificar respiração </a:t>
            </a:r>
          </a:p>
          <a:p>
            <a:pPr algn="just">
              <a:defRPr/>
            </a:pPr>
            <a:r>
              <a:rPr lang="pt-BR" altLang="pt-BR" sz="2000" dirty="0">
                <a:latin typeface="Century Gothic" panose="020B0502020202020204" pitchFamily="34" charset="0"/>
              </a:rPr>
              <a:t>(movimento do tórax, ruídos respiratórios e se respira com dificuldades).</a:t>
            </a:r>
          </a:p>
          <a:p>
            <a:pPr algn="just">
              <a:defRPr/>
            </a:pPr>
            <a:endParaRPr lang="pt-BR" altLang="pt-BR" sz="2000" dirty="0">
              <a:latin typeface="Century Gothic" panose="020B0502020202020204" pitchFamily="34" charset="0"/>
            </a:endParaRPr>
          </a:p>
          <a:p>
            <a:pPr algn="just">
              <a:defRPr/>
            </a:pPr>
            <a:r>
              <a:rPr lang="pt-BR" altLang="pt-BR" sz="2000" b="1" dirty="0">
                <a:latin typeface="Century Gothic" panose="020B0502020202020204" pitchFamily="34" charset="0"/>
              </a:rPr>
              <a:t>3ª-Verificar batimento cardíaco </a:t>
            </a:r>
          </a:p>
          <a:p>
            <a:pPr algn="just">
              <a:defRPr/>
            </a:pPr>
            <a:r>
              <a:rPr lang="pt-BR" altLang="pt-BR" sz="2000" dirty="0">
                <a:latin typeface="Century Gothic" panose="020B0502020202020204" pitchFamily="34" charset="0"/>
              </a:rPr>
              <a:t>(pressionando suavemente dois dedos ao lado do pescoço da vítima por 5 segundos).</a:t>
            </a:r>
          </a:p>
        </p:txBody>
      </p:sp>
      <p:sp>
        <p:nvSpPr>
          <p:cNvPr id="4" name="Retângulo 1"/>
          <p:cNvSpPr>
            <a:spLocks noChangeArrowheads="1"/>
          </p:cNvSpPr>
          <p:nvPr/>
        </p:nvSpPr>
        <p:spPr bwMode="auto">
          <a:xfrm>
            <a:off x="894520" y="5856220"/>
            <a:ext cx="83326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pt-BR" altLang="pt-BR" sz="2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Atenção: Garanta sua segurança utilizando luvas evitando contato com secreções.</a:t>
            </a:r>
          </a:p>
        </p:txBody>
      </p:sp>
      <p:sp>
        <p:nvSpPr>
          <p:cNvPr id="7" name="Retângulo 6"/>
          <p:cNvSpPr/>
          <p:nvPr/>
        </p:nvSpPr>
        <p:spPr>
          <a:xfrm>
            <a:off x="6588375" y="3568330"/>
            <a:ext cx="10789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cap="all" dirty="0">
                <a:solidFill>
                  <a:schemeClr val="bg1"/>
                </a:solidFill>
              </a:rPr>
              <a:t>FOTO: FREPIK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0298678-DF08-4CF2-96F5-371F8E4B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0" y="345826"/>
            <a:ext cx="9830629" cy="1485900"/>
          </a:xfrm>
        </p:spPr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Analise Primária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63" t="877" r="359" b="53290"/>
          <a:stretch/>
        </p:blipFill>
        <p:spPr>
          <a:xfrm>
            <a:off x="8573790" y="2385872"/>
            <a:ext cx="3461197" cy="350366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919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"/>
          <p:cNvSpPr>
            <a:spLocks noChangeArrowheads="1"/>
          </p:cNvSpPr>
          <p:nvPr/>
        </p:nvSpPr>
        <p:spPr bwMode="auto">
          <a:xfrm>
            <a:off x="762134" y="1463443"/>
            <a:ext cx="617114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2000" b="1" dirty="0">
                <a:latin typeface="Century Gothic" panose="020B0502020202020204" pitchFamily="34" charset="0"/>
              </a:rPr>
              <a:t>Tratamento para Adultos e </a:t>
            </a:r>
          </a:p>
          <a:p>
            <a:pPr>
              <a:defRPr/>
            </a:pPr>
            <a:r>
              <a:rPr lang="pt-BR" altLang="pt-BR" sz="2000" b="1" dirty="0">
                <a:latin typeface="Century Gothic" panose="020B0502020202020204" pitchFamily="34" charset="0"/>
              </a:rPr>
              <a:t>Crianças (&gt; 1 ano)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pt-BR" altLang="pt-BR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pt-BR" sz="2000" spc="85" dirty="0">
                <a:latin typeface="Century Gothic" panose="020B0502020202020204" pitchFamily="34" charset="0"/>
                <a:cs typeface="Arial"/>
              </a:rPr>
              <a:t>Se a vítima estiver consciente, oriente-a para que tussa forte, puxando o ar pelo nariz;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pt-BR" sz="2000" spc="85" dirty="0">
              <a:latin typeface="Century Gothic" panose="020B0502020202020204" pitchFamily="34" charset="0"/>
              <a:cs typeface="Arial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latin typeface="Century Gothic" panose="020B0502020202020204" pitchFamily="34" charset="0"/>
              </a:rPr>
              <a:t>Não desengasgou, não consegue respirar, está consciente, administrar manobra de </a:t>
            </a:r>
            <a:r>
              <a:rPr lang="pt-BR" altLang="pt-BR" sz="2000" dirty="0" err="1">
                <a:latin typeface="Century Gothic" panose="020B0502020202020204" pitchFamily="34" charset="0"/>
              </a:rPr>
              <a:t>Heimlich</a:t>
            </a:r>
            <a:r>
              <a:rPr lang="pt-BR" altLang="pt-BR" sz="2000" dirty="0">
                <a:latin typeface="Century Gothic" panose="020B0502020202020204" pitchFamily="34" charset="0"/>
              </a:rPr>
              <a:t>;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pt-BR" alt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latin typeface="Century Gothic" panose="020B0502020202020204" pitchFamily="34" charset="0"/>
              </a:rPr>
              <a:t>Em crianças dosar a força durante as </a:t>
            </a:r>
            <a:r>
              <a:rPr lang="pt-BR" altLang="pt-BR" sz="2000" b="1" dirty="0">
                <a:latin typeface="Century Gothic" panose="020B0502020202020204" pitchFamily="34" charset="0"/>
              </a:rPr>
              <a:t>compressões;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pt-BR" altLang="pt-BR" sz="2000" b="1" dirty="0">
              <a:latin typeface="Century Gothic" panose="020B0502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pt-BR" altLang="pt-BR" sz="2000" b="1" dirty="0">
                <a:latin typeface="Century Gothic" panose="020B0502020202020204" pitchFamily="34" charset="0"/>
              </a:rPr>
              <a:t>Acionar serviço de atendimento médico</a:t>
            </a:r>
            <a:r>
              <a:rPr lang="pt-BR" altLang="pt-BR" sz="2000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81" y="1985779"/>
            <a:ext cx="2601531" cy="368979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014" y="2190725"/>
            <a:ext cx="2446986" cy="313210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40298678-DF08-4CF2-96F5-371F8E4B7801}"/>
              </a:ext>
            </a:extLst>
          </p:cNvPr>
          <p:cNvSpPr txBox="1">
            <a:spLocks/>
          </p:cNvSpPr>
          <p:nvPr/>
        </p:nvSpPr>
        <p:spPr>
          <a:xfrm>
            <a:off x="894520" y="345827"/>
            <a:ext cx="10760668" cy="14695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Century Gothic" panose="020B0502020202020204" pitchFamily="34" charset="0"/>
              </a:rPr>
              <a:t>Engasgo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31230E5-5AF6-41B0-A8CE-90980C3BE443}"/>
              </a:ext>
            </a:extLst>
          </p:cNvPr>
          <p:cNvGrpSpPr/>
          <p:nvPr/>
        </p:nvGrpSpPr>
        <p:grpSpPr>
          <a:xfrm>
            <a:off x="9801031" y="5706271"/>
            <a:ext cx="2131569" cy="932306"/>
            <a:chOff x="9634046" y="5511563"/>
            <a:chExt cx="2131569" cy="932306"/>
          </a:xfrm>
        </p:grpSpPr>
        <p:pic>
          <p:nvPicPr>
            <p:cNvPr id="11" name="Imagem 10">
              <a:hlinkClick r:id="rId5"/>
              <a:extLst>
                <a:ext uri="{FF2B5EF4-FFF2-40B4-BE49-F238E27FC236}">
                  <a16:creationId xmlns:a16="http://schemas.microsoft.com/office/drawing/2014/main" id="{467A94DA-CE4E-4302-BE20-CC3C3E17A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3309" y="5511563"/>
              <a:ext cx="932306" cy="932306"/>
            </a:xfrm>
            <a:prstGeom prst="rect">
              <a:avLst/>
            </a:prstGeom>
          </p:spPr>
        </p:pic>
        <p:sp>
          <p:nvSpPr>
            <p:cNvPr id="12" name="Retângulo 11">
              <a:hlinkClick r:id="rId5"/>
              <a:extLst>
                <a:ext uri="{FF2B5EF4-FFF2-40B4-BE49-F238E27FC236}">
                  <a16:creationId xmlns:a16="http://schemas.microsoft.com/office/drawing/2014/main" id="{F182A5A6-09E2-463F-AB3F-D5E3CFAEE45D}"/>
                </a:ext>
              </a:extLst>
            </p:cNvPr>
            <p:cNvSpPr/>
            <p:nvPr/>
          </p:nvSpPr>
          <p:spPr>
            <a:xfrm>
              <a:off x="9634046" y="5674428"/>
              <a:ext cx="1474331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200" dirty="0">
                  <a:ln w="0">
                    <a:solidFill>
                      <a:srgbClr val="F0723D"/>
                    </a:solidFill>
                  </a:ln>
                  <a:solidFill>
                    <a:srgbClr val="F0723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SAIBA</a:t>
              </a:r>
            </a:p>
            <a:p>
              <a:pPr algn="ctr"/>
              <a:r>
                <a:rPr lang="pt-BR" sz="2200" dirty="0">
                  <a:ln w="0">
                    <a:solidFill>
                      <a:srgbClr val="F0723D"/>
                    </a:solidFill>
                  </a:ln>
                  <a:solidFill>
                    <a:srgbClr val="F0723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79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8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"/>
          <p:cNvSpPr>
            <a:spLocks noChangeArrowheads="1"/>
          </p:cNvSpPr>
          <p:nvPr/>
        </p:nvSpPr>
        <p:spPr bwMode="auto">
          <a:xfrm>
            <a:off x="894520" y="2887682"/>
            <a:ext cx="670541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050" indent="698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5600" indent="-2603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pt-BR" sz="1800" spc="55" dirty="0">
                <a:latin typeface="Century Gothic" panose="020B0502020202020204" pitchFamily="34" charset="0"/>
                <a:cs typeface="Arial"/>
              </a:rPr>
              <a:t>Reconhecimento </a:t>
            </a:r>
            <a:r>
              <a:rPr lang="pt-BR" sz="1800" spc="40" dirty="0">
                <a:latin typeface="Century Gothic" panose="020B0502020202020204" pitchFamily="34" charset="0"/>
                <a:cs typeface="Arial"/>
              </a:rPr>
              <a:t>imediato </a:t>
            </a:r>
            <a:r>
              <a:rPr lang="pt-BR" sz="1800" spc="50" dirty="0">
                <a:latin typeface="Century Gothic" panose="020B0502020202020204" pitchFamily="34" charset="0"/>
                <a:cs typeface="Arial"/>
              </a:rPr>
              <a:t>da </a:t>
            </a:r>
            <a:r>
              <a:rPr lang="pt-BR" sz="1800" spc="55" dirty="0">
                <a:latin typeface="Century Gothic" panose="020B0502020202020204" pitchFamily="34" charset="0"/>
                <a:cs typeface="Arial"/>
              </a:rPr>
              <a:t>parada </a:t>
            </a:r>
            <a:r>
              <a:rPr lang="pt-BR" sz="1800" spc="35" dirty="0">
                <a:latin typeface="Century Gothic" panose="020B0502020202020204" pitchFamily="34" charset="0"/>
                <a:cs typeface="Arial"/>
              </a:rPr>
              <a:t>cardiorrespiratória </a:t>
            </a:r>
            <a:r>
              <a:rPr lang="pt-BR" sz="1800" spc="110" dirty="0">
                <a:latin typeface="Century Gothic" panose="020B0502020202020204" pitchFamily="34" charset="0"/>
                <a:cs typeface="Arial"/>
              </a:rPr>
              <a:t>e </a:t>
            </a:r>
            <a:r>
              <a:rPr lang="pt-BR" sz="1800" spc="45" dirty="0">
                <a:latin typeface="Century Gothic" panose="020B0502020202020204" pitchFamily="34" charset="0"/>
                <a:cs typeface="Arial"/>
              </a:rPr>
              <a:t>acionamento </a:t>
            </a:r>
            <a:r>
              <a:rPr lang="pt-BR" sz="1800" spc="70" dirty="0">
                <a:latin typeface="Century Gothic" panose="020B0502020202020204" pitchFamily="34" charset="0"/>
                <a:cs typeface="Arial"/>
              </a:rPr>
              <a:t>do </a:t>
            </a:r>
            <a:r>
              <a:rPr lang="pt-BR" sz="1800" spc="50" dirty="0">
                <a:latin typeface="Century Gothic" panose="020B0502020202020204" pitchFamily="34" charset="0"/>
                <a:cs typeface="Arial"/>
              </a:rPr>
              <a:t>serviço</a:t>
            </a:r>
            <a:r>
              <a:rPr lang="pt-BR" sz="1800" spc="30" dirty="0">
                <a:latin typeface="Century Gothic" panose="020B0502020202020204" pitchFamily="34" charset="0"/>
                <a:cs typeface="Arial"/>
              </a:rPr>
              <a:t> </a:t>
            </a:r>
            <a:r>
              <a:rPr lang="pt-BR" sz="1800" spc="70" dirty="0">
                <a:latin typeface="Century Gothic" panose="020B0502020202020204" pitchFamily="34" charset="0"/>
                <a:cs typeface="Arial"/>
              </a:rPr>
              <a:t>de </a:t>
            </a:r>
            <a:r>
              <a:rPr lang="pt-BR" sz="1800" spc="65" dirty="0">
                <a:latin typeface="Century Gothic" panose="020B0502020202020204" pitchFamily="34" charset="0"/>
                <a:cs typeface="Arial"/>
              </a:rPr>
              <a:t>emergênci</a:t>
            </a:r>
            <a:r>
              <a:rPr lang="pt-BR" sz="1800" spc="160" dirty="0">
                <a:latin typeface="Century Gothic" panose="020B0502020202020204" pitchFamily="34" charset="0"/>
                <a:cs typeface="Arial"/>
              </a:rPr>
              <a:t>a</a:t>
            </a:r>
            <a:r>
              <a:rPr lang="pt-BR" sz="1800" spc="15" dirty="0">
                <a:latin typeface="Century Gothic" panose="020B0502020202020204" pitchFamily="34" charset="0"/>
                <a:cs typeface="Arial"/>
              </a:rPr>
              <a:t>/</a:t>
            </a:r>
            <a:r>
              <a:rPr lang="pt-BR" sz="1800" spc="-350" dirty="0">
                <a:latin typeface="Century Gothic" panose="020B0502020202020204" pitchFamily="34" charset="0"/>
                <a:cs typeface="Arial"/>
              </a:rPr>
              <a:t> </a:t>
            </a:r>
            <a:r>
              <a:rPr lang="pt-BR" sz="1800" spc="-30" dirty="0">
                <a:latin typeface="Century Gothic" panose="020B0502020202020204" pitchFamily="34" charset="0"/>
                <a:cs typeface="Arial"/>
              </a:rPr>
              <a:t>urgência</a:t>
            </a:r>
            <a:r>
              <a:rPr lang="pt-BR" sz="1800" spc="-254" dirty="0">
                <a:latin typeface="Century Gothic" panose="020B0502020202020204" pitchFamily="34" charset="0"/>
                <a:cs typeface="Arial"/>
              </a:rPr>
              <a:t>;</a:t>
            </a:r>
          </a:p>
          <a:p>
            <a:pPr marL="355600" indent="-2603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endParaRPr lang="pt-BR" sz="1800" spc="-254" dirty="0">
              <a:latin typeface="Century Gothic" panose="020B0502020202020204" pitchFamily="34" charset="0"/>
              <a:cs typeface="Arial"/>
            </a:endParaRPr>
          </a:p>
          <a:p>
            <a:pPr marL="355600" indent="-2603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pt-BR" sz="1800" spc="60" dirty="0">
                <a:latin typeface="Century Gothic" panose="020B0502020202020204" pitchFamily="34" charset="0"/>
                <a:cs typeface="Arial"/>
              </a:rPr>
              <a:t>Reanimação </a:t>
            </a:r>
            <a:r>
              <a:rPr lang="pt-BR" sz="1800" spc="35" dirty="0">
                <a:latin typeface="Century Gothic" panose="020B0502020202020204" pitchFamily="34" charset="0"/>
                <a:cs typeface="Arial"/>
              </a:rPr>
              <a:t>cardiorrespiratória </a:t>
            </a:r>
            <a:r>
              <a:rPr lang="pt-BR" sz="1800" spc="55" dirty="0">
                <a:latin typeface="Century Gothic" panose="020B0502020202020204" pitchFamily="34" charset="0"/>
                <a:cs typeface="Arial"/>
              </a:rPr>
              <a:t>precoce</a:t>
            </a:r>
            <a:r>
              <a:rPr lang="pt-BR" sz="1800" spc="-350" dirty="0">
                <a:latin typeface="Century Gothic" panose="020B0502020202020204" pitchFamily="34" charset="0"/>
                <a:cs typeface="Arial"/>
              </a:rPr>
              <a:t> </a:t>
            </a:r>
            <a:r>
              <a:rPr lang="pt-BR" sz="1800" spc="-5" dirty="0">
                <a:latin typeface="Century Gothic" panose="020B0502020202020204" pitchFamily="34" charset="0"/>
                <a:cs typeface="Arial"/>
              </a:rPr>
              <a:t>, </a:t>
            </a:r>
            <a:r>
              <a:rPr lang="pt-BR" sz="1800" spc="80" dirty="0">
                <a:latin typeface="Century Gothic" panose="020B0502020202020204" pitchFamily="34" charset="0"/>
                <a:cs typeface="Arial"/>
              </a:rPr>
              <a:t>com</a:t>
            </a:r>
            <a:r>
              <a:rPr lang="pt-BR" sz="1800" spc="40" dirty="0">
                <a:latin typeface="Century Gothic" panose="020B0502020202020204" pitchFamily="34" charset="0"/>
                <a:cs typeface="Arial"/>
              </a:rPr>
              <a:t> </a:t>
            </a:r>
            <a:r>
              <a:rPr lang="pt-BR" sz="1800" spc="45" dirty="0">
                <a:latin typeface="Century Gothic" panose="020B0502020202020204" pitchFamily="34" charset="0"/>
                <a:cs typeface="Arial"/>
              </a:rPr>
              <a:t>ênfase</a:t>
            </a:r>
            <a:r>
              <a:rPr lang="pt-BR" sz="1800" spc="190" dirty="0">
                <a:latin typeface="Century Gothic" panose="020B0502020202020204" pitchFamily="34" charset="0"/>
                <a:cs typeface="Arial"/>
              </a:rPr>
              <a:t> </a:t>
            </a:r>
            <a:r>
              <a:rPr lang="pt-BR" sz="1800" spc="65" dirty="0">
                <a:latin typeface="Century Gothic" panose="020B0502020202020204" pitchFamily="34" charset="0"/>
                <a:cs typeface="Arial"/>
              </a:rPr>
              <a:t>nas</a:t>
            </a:r>
            <a:r>
              <a:rPr lang="pt-BR" sz="1800" spc="35" dirty="0">
                <a:latin typeface="Century Gothic" panose="020B0502020202020204" pitchFamily="34" charset="0"/>
                <a:cs typeface="Arial"/>
              </a:rPr>
              <a:t> </a:t>
            </a:r>
            <a:r>
              <a:rPr lang="pt-BR" sz="1800" spc="60" dirty="0">
                <a:latin typeface="Century Gothic" panose="020B0502020202020204" pitchFamily="34" charset="0"/>
                <a:cs typeface="Arial"/>
              </a:rPr>
              <a:t>compressões</a:t>
            </a:r>
            <a:r>
              <a:rPr lang="pt-BR" sz="1800" spc="155" dirty="0">
                <a:latin typeface="Century Gothic" panose="020B0502020202020204" pitchFamily="34" charset="0"/>
                <a:cs typeface="Arial"/>
              </a:rPr>
              <a:t> </a:t>
            </a:r>
            <a:r>
              <a:rPr lang="pt-BR" sz="1800" spc="45" dirty="0">
                <a:latin typeface="Century Gothic" panose="020B0502020202020204" pitchFamily="34" charset="0"/>
                <a:cs typeface="Arial"/>
              </a:rPr>
              <a:t>torácicas</a:t>
            </a:r>
            <a:r>
              <a:rPr lang="pt-BR" sz="1800" spc="25" dirty="0">
                <a:latin typeface="Century Gothic" panose="020B0502020202020204" pitchFamily="34" charset="0"/>
                <a:cs typeface="Arial"/>
              </a:rPr>
              <a:t>;</a:t>
            </a:r>
          </a:p>
          <a:p>
            <a:pPr marL="355600" indent="-2603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endParaRPr lang="pt-BR" sz="1800" spc="25" dirty="0">
              <a:latin typeface="Century Gothic" panose="020B0502020202020204" pitchFamily="34" charset="0"/>
              <a:cs typeface="Arial"/>
            </a:endParaRPr>
          </a:p>
          <a:p>
            <a:pPr marL="355600" indent="-2603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pt-BR" sz="1800" spc="55" dirty="0">
                <a:latin typeface="Century Gothic" panose="020B0502020202020204" pitchFamily="34" charset="0"/>
                <a:cs typeface="Arial"/>
              </a:rPr>
              <a:t>Suporte </a:t>
            </a:r>
            <a:r>
              <a:rPr lang="pt-BR" sz="1800" spc="60" dirty="0">
                <a:latin typeface="Century Gothic" panose="020B0502020202020204" pitchFamily="34" charset="0"/>
                <a:cs typeface="Arial"/>
              </a:rPr>
              <a:t>avançado </a:t>
            </a:r>
            <a:r>
              <a:rPr lang="pt-BR" sz="1800" spc="50" dirty="0">
                <a:latin typeface="Century Gothic" panose="020B0502020202020204" pitchFamily="34" charset="0"/>
                <a:cs typeface="Arial"/>
              </a:rPr>
              <a:t>de vida </a:t>
            </a:r>
            <a:r>
              <a:rPr lang="pt-BR" sz="1800" spc="35" dirty="0">
                <a:latin typeface="Century Gothic" panose="020B0502020202020204" pitchFamily="34" charset="0"/>
                <a:cs typeface="Arial"/>
              </a:rPr>
              <a:t>eficaz;</a:t>
            </a:r>
          </a:p>
          <a:p>
            <a:pPr marL="355600" indent="-2603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endParaRPr lang="pt-BR" sz="1800" spc="35" dirty="0">
              <a:latin typeface="Century Gothic" panose="020B0502020202020204" pitchFamily="34" charset="0"/>
              <a:cs typeface="Arial"/>
            </a:endParaRPr>
          </a:p>
          <a:p>
            <a:pPr marL="355600" indent="-2603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pt-BR" sz="1800" spc="65" dirty="0">
                <a:latin typeface="Century Gothic" panose="020B0502020202020204" pitchFamily="34" charset="0"/>
                <a:cs typeface="Arial"/>
              </a:rPr>
              <a:t>Rápida </a:t>
            </a:r>
            <a:r>
              <a:rPr lang="pt-BR" sz="1800" spc="45" dirty="0">
                <a:latin typeface="Century Gothic" panose="020B0502020202020204" pitchFamily="34" charset="0"/>
                <a:cs typeface="Arial"/>
              </a:rPr>
              <a:t>desfibrilação;</a:t>
            </a:r>
          </a:p>
          <a:p>
            <a:pPr marL="355600" indent="-2603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endParaRPr lang="pt-BR" sz="1800" spc="45" dirty="0">
              <a:latin typeface="Century Gothic" panose="020B0502020202020204" pitchFamily="34" charset="0"/>
              <a:cs typeface="Arial"/>
            </a:endParaRPr>
          </a:p>
          <a:p>
            <a:pPr marL="355600" indent="-2603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pt-BR" sz="1800" spc="65" dirty="0">
                <a:latin typeface="Century Gothic" panose="020B0502020202020204" pitchFamily="34" charset="0"/>
                <a:cs typeface="Arial"/>
              </a:rPr>
              <a:t>Cuidados</a:t>
            </a:r>
            <a:r>
              <a:rPr lang="pt-BR" sz="1800" spc="210" dirty="0">
                <a:latin typeface="Century Gothic" panose="020B0502020202020204" pitchFamily="34" charset="0"/>
                <a:cs typeface="Arial"/>
              </a:rPr>
              <a:t> </a:t>
            </a:r>
            <a:r>
              <a:rPr lang="pt-BR" sz="1800" spc="50" dirty="0">
                <a:latin typeface="Century Gothic" panose="020B0502020202020204" pitchFamily="34" charset="0"/>
                <a:cs typeface="Arial"/>
              </a:rPr>
              <a:t>pós-Parada Cardiorrespiratória.</a:t>
            </a:r>
            <a:endParaRPr lang="pt-BR" altLang="pt-BR" sz="18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55600" indent="-2603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55600" indent="-2603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4"/>
          <p:cNvSpPr>
            <a:spLocks noChangeArrowheads="1"/>
          </p:cNvSpPr>
          <p:nvPr/>
        </p:nvSpPr>
        <p:spPr bwMode="auto">
          <a:xfrm>
            <a:off x="7351606" y="4144543"/>
            <a:ext cx="4580994" cy="129197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 dirty="0">
              <a:solidFill>
                <a:srgbClr val="FF0000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0298678-DF08-4CF2-96F5-371F8E4B7801}"/>
              </a:ext>
            </a:extLst>
          </p:cNvPr>
          <p:cNvSpPr txBox="1">
            <a:spLocks/>
          </p:cNvSpPr>
          <p:nvPr/>
        </p:nvSpPr>
        <p:spPr>
          <a:xfrm>
            <a:off x="894520" y="345827"/>
            <a:ext cx="9830629" cy="6538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Century Gothic" panose="020B0502020202020204" pitchFamily="34" charset="0"/>
              </a:rPr>
              <a:t>Parada Cardiorrespiratória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94520" y="1131838"/>
            <a:ext cx="10078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A parada cardiorrespiratória é o momento em que o coração deixa de funcionar e a pessoa deixa de respirar, sendo necessário fazer uma massagem cardíaca para fazer com que o coração volte a bater.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Para esse tipo de emergência existe o </a:t>
            </a:r>
            <a:r>
              <a:rPr lang="pt-BR" b="1" dirty="0">
                <a:latin typeface="Century Gothic" panose="020B0502020202020204" pitchFamily="34" charset="0"/>
              </a:rPr>
              <a:t>PROTOCO AHA, </a:t>
            </a:r>
            <a:r>
              <a:rPr lang="pt-BR" dirty="0">
                <a:latin typeface="Century Gothic" panose="020B0502020202020204" pitchFamily="34" charset="0"/>
              </a:rPr>
              <a:t>que dita os seguintes passos: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31230E5-5AF6-41B0-A8CE-90980C3BE443}"/>
              </a:ext>
            </a:extLst>
          </p:cNvPr>
          <p:cNvGrpSpPr/>
          <p:nvPr/>
        </p:nvGrpSpPr>
        <p:grpSpPr>
          <a:xfrm>
            <a:off x="9801031" y="5706271"/>
            <a:ext cx="2131569" cy="932306"/>
            <a:chOff x="9634046" y="5511563"/>
            <a:chExt cx="2131569" cy="932306"/>
          </a:xfrm>
        </p:grpSpPr>
        <p:pic>
          <p:nvPicPr>
            <p:cNvPr id="16" name="Imagem 15">
              <a:hlinkClick r:id="rId4"/>
              <a:extLst>
                <a:ext uri="{FF2B5EF4-FFF2-40B4-BE49-F238E27FC236}">
                  <a16:creationId xmlns:a16="http://schemas.microsoft.com/office/drawing/2014/main" id="{467A94DA-CE4E-4302-BE20-CC3C3E17A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3309" y="5511563"/>
              <a:ext cx="932306" cy="932306"/>
            </a:xfrm>
            <a:prstGeom prst="rect">
              <a:avLst/>
            </a:prstGeom>
          </p:spPr>
        </p:pic>
        <p:sp>
          <p:nvSpPr>
            <p:cNvPr id="17" name="Retângulo 16">
              <a:hlinkClick r:id="rId4"/>
              <a:extLst>
                <a:ext uri="{FF2B5EF4-FFF2-40B4-BE49-F238E27FC236}">
                  <a16:creationId xmlns:a16="http://schemas.microsoft.com/office/drawing/2014/main" id="{F182A5A6-09E2-463F-AB3F-D5E3CFAEE45D}"/>
                </a:ext>
              </a:extLst>
            </p:cNvPr>
            <p:cNvSpPr/>
            <p:nvPr/>
          </p:nvSpPr>
          <p:spPr>
            <a:xfrm>
              <a:off x="9634046" y="5674428"/>
              <a:ext cx="1474331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200" dirty="0">
                  <a:ln w="0">
                    <a:solidFill>
                      <a:srgbClr val="F0723D"/>
                    </a:solidFill>
                  </a:ln>
                  <a:solidFill>
                    <a:srgbClr val="F0723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SAIBA</a:t>
              </a:r>
            </a:p>
            <a:p>
              <a:pPr algn="ctr"/>
              <a:r>
                <a:rPr lang="pt-BR" sz="2200" dirty="0">
                  <a:ln w="0">
                    <a:solidFill>
                      <a:srgbClr val="F0723D"/>
                    </a:solidFill>
                  </a:ln>
                  <a:solidFill>
                    <a:srgbClr val="F0723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26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5">
            <a:extLst>
              <a:ext uri="{FF2B5EF4-FFF2-40B4-BE49-F238E27FC236}">
                <a16:creationId xmlns:a16="http://schemas.microsoft.com/office/drawing/2014/main" id="{C80D1E94-19DA-4775-9BD5-16555A6AB859}"/>
              </a:ext>
            </a:extLst>
          </p:cNvPr>
          <p:cNvSpPr txBox="1">
            <a:spLocks/>
          </p:cNvSpPr>
          <p:nvPr/>
        </p:nvSpPr>
        <p:spPr bwMode="auto">
          <a:xfrm>
            <a:off x="220524" y="457062"/>
            <a:ext cx="1151862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</a:pPr>
            <a:r>
              <a:rPr lang="pt-BR" altLang="pt-BR" sz="3600" b="1" dirty="0">
                <a:latin typeface="Century Gothic" panose="020B0502020202020204" pitchFamily="34" charset="0"/>
              </a:rPr>
              <a:t>Expectativas do Treinamento </a:t>
            </a:r>
            <a:endParaRPr lang="pt-BR" altLang="pt-BR" sz="3600" dirty="0">
              <a:latin typeface="Century Gothic" panose="020B0502020202020204" pitchFamily="34" charset="0"/>
            </a:endParaRPr>
          </a:p>
        </p:txBody>
      </p:sp>
      <p:sp>
        <p:nvSpPr>
          <p:cNvPr id="16" name="Espaço Reservado para Conteúdo 7">
            <a:extLst>
              <a:ext uri="{FF2B5EF4-FFF2-40B4-BE49-F238E27FC236}">
                <a16:creationId xmlns:a16="http://schemas.microsoft.com/office/drawing/2014/main" id="{1987E607-7219-49FD-AE27-291FEBF8ADF6}"/>
              </a:ext>
            </a:extLst>
          </p:cNvPr>
          <p:cNvSpPr txBox="1">
            <a:spLocks/>
          </p:cNvSpPr>
          <p:nvPr/>
        </p:nvSpPr>
        <p:spPr bwMode="auto">
          <a:xfrm>
            <a:off x="556591" y="1212712"/>
            <a:ext cx="10800522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defTabSz="91440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altLang="pt-BR" sz="2600" dirty="0">
              <a:latin typeface="Century Gothic" panose="020B0502020202020204" pitchFamily="34" charset="0"/>
            </a:endParaRPr>
          </a:p>
          <a:p>
            <a:pPr algn="just" defTabSz="91440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altLang="pt-BR" sz="2600" dirty="0">
                <a:latin typeface="Century Gothic" panose="020B0502020202020204" pitchFamily="34" charset="0"/>
              </a:rPr>
              <a:t>Pedimos que vocês, se apresentem mencionando (</a:t>
            </a:r>
            <a:r>
              <a:rPr lang="pt-BR" altLang="pt-BR" sz="2600" i="1" dirty="0">
                <a:latin typeface="Century Gothic" panose="020B0502020202020204" pitchFamily="34" charset="0"/>
              </a:rPr>
              <a:t>nome, cargo, tempo de casa, unidade e </a:t>
            </a:r>
            <a:r>
              <a:rPr lang="pt-BR" altLang="pt-BR" sz="2600" i="1" u="sng" dirty="0">
                <a:latin typeface="Century Gothic" panose="020B0502020202020204" pitchFamily="34" charset="0"/>
              </a:rPr>
              <a:t>qual sua história como BRIGADISTA?</a:t>
            </a:r>
            <a:r>
              <a:rPr lang="pt-BR" altLang="pt-BR" sz="2600" dirty="0">
                <a:latin typeface="Century Gothic" panose="020B0502020202020204" pitchFamily="34" charset="0"/>
              </a:rPr>
              <a:t>);</a:t>
            </a:r>
          </a:p>
          <a:p>
            <a:pPr algn="just" defTabSz="91440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altLang="pt-BR" sz="2600" dirty="0">
              <a:latin typeface="Century Gothic" panose="020B0502020202020204" pitchFamily="34" charset="0"/>
            </a:endParaRPr>
          </a:p>
          <a:p>
            <a:pPr algn="just" defTabSz="91440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altLang="pt-BR" sz="2600" dirty="0">
                <a:latin typeface="Century Gothic" panose="020B0502020202020204" pitchFamily="34" charset="0"/>
              </a:rPr>
              <a:t>Diga em </a:t>
            </a:r>
            <a:r>
              <a:rPr lang="pt-BR" altLang="pt-BR" sz="2600" u="sng" dirty="0">
                <a:latin typeface="Century Gothic" panose="020B0502020202020204" pitchFamily="34" charset="0"/>
              </a:rPr>
              <a:t>01 palavra</a:t>
            </a:r>
            <a:r>
              <a:rPr lang="pt-BR" altLang="pt-BR" sz="2600" dirty="0">
                <a:latin typeface="Century Gothic" panose="020B0502020202020204" pitchFamily="34" charset="0"/>
              </a:rPr>
              <a:t> qual a sua expectativa para o treinamento!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135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1"/>
          <p:cNvSpPr>
            <a:spLocks noChangeArrowheads="1"/>
          </p:cNvSpPr>
          <p:nvPr/>
        </p:nvSpPr>
        <p:spPr bwMode="auto">
          <a:xfrm>
            <a:off x="1046921" y="2436876"/>
            <a:ext cx="49990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pt-BR" spc="85" dirty="0">
              <a:latin typeface="Century Gothic" panose="020B0502020202020204" pitchFamily="34" charset="0"/>
              <a:cs typeface="Arial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latin typeface="Century Gothic" panose="020B0502020202020204" pitchFamily="34" charset="0"/>
              </a:rPr>
              <a:t>Mão espalmadas e sobrepostas, no centro do tórax;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pt-BR" altLang="pt-BR" dirty="0">
              <a:latin typeface="Century Gothic" panose="020B0502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latin typeface="Century Gothic" panose="020B0502020202020204" pitchFamily="34" charset="0"/>
              </a:rPr>
              <a:t>Compressões efetivas, fortes e rápidas;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pt-BR" altLang="pt-BR" dirty="0">
              <a:latin typeface="Century Gothic" panose="020B0502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latin typeface="Century Gothic" panose="020B0502020202020204" pitchFamily="34" charset="0"/>
              </a:rPr>
              <a:t>De 100 a 120 compressões por minuto;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pt-BR" altLang="pt-BR" dirty="0">
              <a:latin typeface="Century Gothic" panose="020B0502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latin typeface="Century Gothic" panose="020B0502020202020204" pitchFamily="34" charset="0"/>
              </a:rPr>
              <a:t>Aprofundando 05cm e permitindo total expansão do tronco;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pt-BR" altLang="pt-BR" dirty="0">
              <a:latin typeface="Century Gothic" panose="020B0502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latin typeface="Century Gothic" panose="020B0502020202020204" pitchFamily="34" charset="0"/>
              </a:rPr>
              <a:t>Parar somente quando atendimento externo chegar ou recomendação do DEA (</a:t>
            </a:r>
            <a:r>
              <a:rPr lang="pt-BR" dirty="0"/>
              <a:t>desfibrilador externo automático)</a:t>
            </a:r>
            <a:r>
              <a:rPr lang="pt-BR" altLang="pt-BR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0298678-DF08-4CF2-96F5-371F8E4B7801}"/>
              </a:ext>
            </a:extLst>
          </p:cNvPr>
          <p:cNvSpPr txBox="1">
            <a:spLocks/>
          </p:cNvSpPr>
          <p:nvPr/>
        </p:nvSpPr>
        <p:spPr>
          <a:xfrm>
            <a:off x="894520" y="345827"/>
            <a:ext cx="9830629" cy="6538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Century Gothic" panose="020B0502020202020204" pitchFamily="34" charset="0"/>
              </a:rPr>
              <a:t>Parada Cardiorrespiratória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76" y="2797791"/>
            <a:ext cx="5172191" cy="3474632"/>
          </a:xfrm>
          <a:prstGeom prst="rect">
            <a:avLst/>
          </a:prstGeom>
        </p:spPr>
      </p:pic>
      <p:sp>
        <p:nvSpPr>
          <p:cNvPr id="9" name="Retângulo 1"/>
          <p:cNvSpPr>
            <a:spLocks noChangeArrowheads="1"/>
          </p:cNvSpPr>
          <p:nvPr/>
        </p:nvSpPr>
        <p:spPr bwMode="auto">
          <a:xfrm>
            <a:off x="1046921" y="999705"/>
            <a:ext cx="1074474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b="1" dirty="0">
                <a:latin typeface="+mn-lt"/>
              </a:rPr>
              <a:t>Tratamento de Adultos</a:t>
            </a: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endParaRPr lang="pt-BR" altLang="pt-BR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latin typeface="Century Gothic" panose="020B0502020202020204" pitchFamily="34" charset="0"/>
              </a:rPr>
              <a:t>Deitar a vítima em superfície rígida;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pt-BR" altLang="pt-BR" dirty="0">
              <a:latin typeface="Century Gothic" panose="020B0502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pt-BR" spc="85" dirty="0">
                <a:latin typeface="Century Gothic" panose="020B0502020202020204" pitchFamily="34" charset="0"/>
                <a:cs typeface="Arial"/>
              </a:rPr>
              <a:t>Expor tórax verificando integridade (deformidade, cirurgia cardíaca recente);</a:t>
            </a:r>
          </a:p>
        </p:txBody>
      </p:sp>
    </p:spTree>
    <p:extLst>
      <p:ext uri="{BB962C8B-B14F-4D97-AF65-F5344CB8AC3E}">
        <p14:creationId xmlns:p14="http://schemas.microsoft.com/office/powerpoint/2010/main" val="242630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"/>
          <p:cNvSpPr>
            <a:spLocks noChangeArrowheads="1"/>
          </p:cNvSpPr>
          <p:nvPr/>
        </p:nvSpPr>
        <p:spPr bwMode="auto">
          <a:xfrm>
            <a:off x="894520" y="1170486"/>
            <a:ext cx="1007828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b="1" dirty="0">
                <a:latin typeface="Century Gothic" panose="020B0502020202020204" pitchFamily="34" charset="0"/>
              </a:rPr>
              <a:t>Tratamento em Crianças e Bebês</a:t>
            </a: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pt-BR" altLang="pt-BR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latin typeface="Century Gothic" panose="020B0502020202020204" pitchFamily="34" charset="0"/>
              </a:rPr>
              <a:t>Deitar a vítima em superfície rígida;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  <a:defRPr/>
            </a:pPr>
            <a:endParaRPr lang="pt-BR" altLang="pt-BR" dirty="0">
              <a:latin typeface="Century Gothic" panose="020B0502020202020204" pitchFamily="34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  <a:defRPr/>
            </a:pPr>
            <a:r>
              <a:rPr lang="pt-BR" spc="85" dirty="0">
                <a:latin typeface="Century Gothic" panose="020B0502020202020204" pitchFamily="34" charset="0"/>
                <a:cs typeface="Arial"/>
              </a:rPr>
              <a:t>Expor tórax verificando integridade (deformidade, cirurgia cardíaca recente);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  <a:defRPr/>
            </a:pPr>
            <a:endParaRPr lang="pt-BR" spc="85" dirty="0">
              <a:latin typeface="Century Gothic" panose="020B0502020202020204" pitchFamily="34" charset="0"/>
              <a:cs typeface="Arial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latin typeface="Century Gothic" panose="020B0502020202020204" pitchFamily="34" charset="0"/>
              </a:rPr>
              <a:t>Mão espalmadas (somente uma das mãos, verificando resistência do tronco da vítima) e bebês somente 2 dedos no centro do tórax;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  <a:defRPr/>
            </a:pPr>
            <a:endParaRPr lang="pt-BR" altLang="pt-BR" dirty="0">
              <a:latin typeface="Century Gothic" panose="020B0502020202020204" pitchFamily="34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latin typeface="Century Gothic" panose="020B0502020202020204" pitchFamily="34" charset="0"/>
              </a:rPr>
              <a:t>Compressões efetivas, fortes e rápidas no centro do tórax;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  <a:defRPr/>
            </a:pPr>
            <a:endParaRPr lang="pt-BR" altLang="pt-BR" dirty="0">
              <a:latin typeface="Century Gothic" panose="020B0502020202020204" pitchFamily="34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latin typeface="Century Gothic" panose="020B0502020202020204" pitchFamily="34" charset="0"/>
              </a:rPr>
              <a:t>De 100 a 120 compressões por minuto;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  <a:defRPr/>
            </a:pPr>
            <a:endParaRPr lang="pt-BR" altLang="pt-BR" dirty="0">
              <a:latin typeface="Century Gothic" panose="020B0502020202020204" pitchFamily="34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latin typeface="Century Gothic" panose="020B0502020202020204" pitchFamily="34" charset="0"/>
              </a:rPr>
              <a:t>Aprofundando 05cm (crianças &lt; 08 anos até 01 ano) e 04cm (bebês &lt; 12 meses);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  <a:defRPr/>
            </a:pPr>
            <a:endParaRPr lang="pt-BR" altLang="pt-BR" dirty="0">
              <a:latin typeface="Century Gothic" panose="020B0502020202020204" pitchFamily="34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latin typeface="Century Gothic" panose="020B0502020202020204" pitchFamily="34" charset="0"/>
              </a:rPr>
              <a:t>Para somente quando atendimento externo chegar ou recomendação do DEA.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0298678-DF08-4CF2-96F5-371F8E4B7801}"/>
              </a:ext>
            </a:extLst>
          </p:cNvPr>
          <p:cNvSpPr txBox="1">
            <a:spLocks/>
          </p:cNvSpPr>
          <p:nvPr/>
        </p:nvSpPr>
        <p:spPr>
          <a:xfrm>
            <a:off x="894520" y="345827"/>
            <a:ext cx="9830629" cy="6538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Century Gothic" panose="020B0502020202020204" pitchFamily="34" charset="0"/>
              </a:rPr>
              <a:t>Parada Cardiorrespiratória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31230E5-5AF6-41B0-A8CE-90980C3BE443}"/>
              </a:ext>
            </a:extLst>
          </p:cNvPr>
          <p:cNvGrpSpPr/>
          <p:nvPr/>
        </p:nvGrpSpPr>
        <p:grpSpPr>
          <a:xfrm>
            <a:off x="9801031" y="5706271"/>
            <a:ext cx="2131569" cy="932306"/>
            <a:chOff x="9634046" y="5511563"/>
            <a:chExt cx="2131569" cy="932306"/>
          </a:xfrm>
        </p:grpSpPr>
        <p:pic>
          <p:nvPicPr>
            <p:cNvPr id="9" name="Imagem 8">
              <a:hlinkClick r:id="rId3"/>
              <a:extLst>
                <a:ext uri="{FF2B5EF4-FFF2-40B4-BE49-F238E27FC236}">
                  <a16:creationId xmlns:a16="http://schemas.microsoft.com/office/drawing/2014/main" id="{467A94DA-CE4E-4302-BE20-CC3C3E17A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3309" y="5511563"/>
              <a:ext cx="932306" cy="932306"/>
            </a:xfrm>
            <a:prstGeom prst="rect">
              <a:avLst/>
            </a:prstGeom>
          </p:spPr>
        </p:pic>
        <p:sp>
          <p:nvSpPr>
            <p:cNvPr id="11" name="Retângulo 10">
              <a:hlinkClick r:id="rId3"/>
              <a:extLst>
                <a:ext uri="{FF2B5EF4-FFF2-40B4-BE49-F238E27FC236}">
                  <a16:creationId xmlns:a16="http://schemas.microsoft.com/office/drawing/2014/main" id="{F182A5A6-09E2-463F-AB3F-D5E3CFAEE45D}"/>
                </a:ext>
              </a:extLst>
            </p:cNvPr>
            <p:cNvSpPr/>
            <p:nvPr/>
          </p:nvSpPr>
          <p:spPr>
            <a:xfrm>
              <a:off x="9634046" y="5674428"/>
              <a:ext cx="1474331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200" dirty="0">
                  <a:ln w="0">
                    <a:solidFill>
                      <a:srgbClr val="F0723D"/>
                    </a:solidFill>
                  </a:ln>
                  <a:solidFill>
                    <a:srgbClr val="F0723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SAIBA</a:t>
              </a:r>
            </a:p>
            <a:p>
              <a:pPr algn="ctr"/>
              <a:r>
                <a:rPr lang="pt-BR" sz="2200" dirty="0">
                  <a:ln w="0">
                    <a:solidFill>
                      <a:srgbClr val="F0723D"/>
                    </a:solidFill>
                  </a:ln>
                  <a:solidFill>
                    <a:srgbClr val="F0723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2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894520" y="1085671"/>
            <a:ext cx="1018746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latin typeface="Century Gothic" panose="020B0502020202020204" pitchFamily="34" charset="0"/>
                <a:cs typeface="Arial" panose="020B0604020202020204" pitchFamily="34" charset="0"/>
              </a:rPr>
              <a:t>A obrigação do transporte de acidentados é da autoridade pública (Corpo de Bombeiros e SAMU).</a:t>
            </a:r>
          </a:p>
          <a:p>
            <a:pPr algn="just"/>
            <a:endParaRPr lang="pt-BR" sz="25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5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5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5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5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500" dirty="0">
                <a:latin typeface="Century Gothic" panose="020B0502020202020204" pitchFamily="34" charset="0"/>
                <a:cs typeface="Arial" panose="020B0604020202020204" pitchFamily="34" charset="0"/>
              </a:rPr>
              <a:t>Socorristas/Brigadistas somente movimentarão a vítima em caso de risco iminente a vida (incêndio, vazamento de produtos químicos, etc.)</a:t>
            </a:r>
          </a:p>
        </p:txBody>
      </p:sp>
      <p:sp>
        <p:nvSpPr>
          <p:cNvPr id="4" name="AutoShape 2" descr="data:image/jpeg;base64,/9j/4AAQSkZJRgABAQAAAQABAAD/2wBDABALDA4MChAODQ4SERATGCgaGBYWGDEjJR0oOjM9PDkzODdASFxOQERXRTc4UG1RV19iZ2hnPk1xeXBkeFxlZ2P/2wBDARESEhgVGC8aGi9jQjhCY2NjY2NjY2NjY2NjY2NjY2NjY2NjY2NjY2NjY2NjY2NjY2NjY2NjY2NjY2NjY2NjY2P/wAARCAUAA8ADASIAAhEBAxEB/8QAGwAAAwEBAQEBAAAAAAAAAAAAAAECAwQFBgf/xABAEAACAgEDAwIDBQYFAwMFAQEAAQIRAwQhMQUSQVFhEyJxBhQygZEjQlKhscEVJDM0YlNy8EPR4RYlY4LxNcL/xAAYAQEBAQEBAAAAAAAAAAAAAAAAAQIDBP/EABYRAQEBAAAAAAAAAAAAAAAAAAABEf/aAAwDAQACEQMRAD8A+rHQqGVoAABBYAAAAAAcgAAAAIBggDyAeQAAAAAgLGIYAAAAwEADAAAAAPIAAAUMBARTEwsYQAIYAAAUAAAAADoBDEMAAAAAAAAAAAQxAAwAAAAAACgAAABgIAAAAAAKAAAAAACgAAAAQAAAMAEAADAAAAAAAAABDsAAAAAAAABPg/MOuZlm6tqJ8pzdH6XqMnw9Pkm9lGLf8j8oztzzzk+W7YEAFjSsIYePYF7oGQNOwqmLxtsOtvcBPcF+g6pCANxvetwXAlyAVsCWwLcFsAq/MaDngP8AzYBNUwW+zY3wFbboA48iooVboAo30mGWfUY8UeZOkYnvfZTTfE10sr4xq/zZR9M8SxafDo8W1rt29Fyz0saUIKK2S2OHSr4moyZnuk+yP0XP8zuQaaIpPchFIK1Q0QikEUXFkDA0e6IXoVFhJeUBwAhAEMAQAAAAAAAAUAAAAFgAB4AAFQwFyAwCgABgAAAAADENAAABAAAFAMQAAxAQMAQgGgoAAYhgUIYAAUAAABQAADEOgAGAAKhgAAAAAxAAAMAAQwEAxB5BgMAAAoQwAAAAEFDAAEMQAMAAAAAAAAAEMQAAAAAAAAAAAAAAUAIfgDzuu5Vh6PqZ3+41+ux+YPds/Qfthm+H0dxXM5Jflyfnz4CAceRLgceGBQAgRA2qEh8sNvUIPahbDEgoS5AB8gJr8xez4K4EvcAFfHqNew63+gE+R8Dr08CpgJFCWw+QBH1n2dj936XlzeZPb8uD5RKnvwfZ6CHZoNJiqnJqTX8yj2NLD4WCEG7aW79zoTMo8FoNNUWjJMtMDRFJkJlIDRDIRSApMqL9SENMDhCwAIBiABiAAAYvIAMBDAAAAAQxEAADAAEADAAABoQAMEIZQDEFkAMAKAAABsQAQAAADAAKAYgAAGIBgIZAAAFAMQAMBAAxAADCwEAwAAAYgABiABgAgGAhgIAABgIAAYgsAAAAAAAGAgABiAAAGAAAAAAAAAAAAACAfAcgID5P7dZf2enxLy3JnxjZ9J9ts3f1SME/wQW31PmwgRcUZmq4IBWPjcRSQQmxcjpDoBANoK2ASTSGg8CsKHXd7hXsP1E3zuALYB8bsQBuPgW/grtAluwaG6rYKvbwA4q5JH2+jp5MKX7mLb86/wDY+Jxr9ovG59roHc3J/wAMUVY9SD2NUznizVMK2RaZkmWmBomWjNMpFGiexVmaLTIKuxolMdgcQCAIYxAAwAAAAAAAAAGAAAAAEAAAAAIAKAVhYDsBDAEMQAMQWADAVjAYBYiqYWAEQeRiABgJDKAAAgAAAAAGAAIYAACAYABQDQgAGAAAwEAAMQwAAABhYgAAAAAAAAAAAAGIAAAAAAABMYgAYgAAABeQGAAAAIAGAgAAAAGJ8AicklGDb4SsD84+02X4vXNRvtGXb+iPIZ0a3N8fV5sj5nNv+ZzBDW7NqMYfiNkQC8j/ALgkFX9QhpUHgB+ApB5vyDTDwAq3DtfnYYeAFXsA6rkK3AXj1BD2ABbgm9hjXIE02uCnuthLYYBDaSPselS7sbl7L+h8dR9T0LJ3aXnjYqvbizWMjnizWLQVvFlpmSZaYGsWVZmmWmBomVZmmUgi0xpk2UgOMAABgAAAAAAAAAxABADQAAAgAAAQLkBiAYCGAANAIAGIEMAAAAQwABgIYDAQwAADwAIAQAMAAAAAAAAAGAhgAhiAYgABgIChgIYAAAAAAAOwEADsBAAwsQwAAAAAAAAEMAABAA7EMAAQwAQxAMBAA2KwAAAAAAEMAsAAAOLrOb4HStTO6rG1+ux2ngfbHN8Po7iuZzS/uB+fTdyb9xAFhF4lubLkzxeprSIg/oC2BDWwBQDS2sT3ATYqKEwEv5gVQVQUuRNDodOgiaHVcgtx063AW4DDzyFJMa3BgAb+D3/s9P8AZzj6M8BLc9foU+3LOPqB9NBm0WcsJG8WVW6ZpFmMX6miYGqZcTJMtOgNEykzNMtMC0y0zJMtMDlGAAADAAYWIAGAhgAABAAAwEMQwEAAAAAAAxAAwENAHkAAAGAAAWAIAGAgHYAADAQwAAAAGIYAwEAAMlyS5YKcXwwKTAQwAAAAQMAAAAAAYgKGAhgAAAAAgAYCGAAAAAAAAAAAAAEAAAUAAAAAAAAAAAABAAAgGAjzep9ThpIOK3n6FHoPJCH4pJErNjk9pI+Qy9SzZpbza+hktbnhK45GvqB9xdgeJ0nrEczWLK6me2twGfIfbvPUdPhv1kz65o+C+2uXu6rGHiEEvz5/uB854AGCCNsaqKNUiYKoFL1ZEFDSCJSAmgYDfIE1Y6G+BNPZ8gLyBXgVAK/A1uN8WFVEBfTgS2W5SW3sJoA/Ifv5BKxJbhSKofD9RJv0AK/U9PoOKWbqEIR4ptv6Hm+T6n7I6ZVm1Dv+Bf1f9gOxxcJOLNYSL1kKm5Iwgyq6YuzSL2MIs0iwN0y0zGMjRbgaJlpmcWWmBaKRCKTAxAQwGAgAAACAAAAYCsAGMkYDEPwHICGIAAKAaAAAAAAABiCwQDAAAAALAAAAGAhoAAAAA3GAAAUAAYavUw0+JznKjc8jPgev1zxv/Th4A83UdTy5pupNRMF1DPjacZs+jj0XD2/6Z4HW9EtHKM4X2PZoo9jpXU1qvkntOv1PUs+H0WaWLURnDZpn22N92OMvVWBYAgIAAEAwACgBgABYWAAAxAADEADAQwABAAxBYAMEAEAAhlAAAQAAIBgIZQAAEAACAAAAIzT+HinN8RTZ8Lrc8s+aU5O22fc6iPfgyQ9YtHyGTTx734KOHTxllzwxQ/FM+kwfZ6HYpTfc35Z4/RoJ9ZlfEY2v5H20vivGlig3SA+G6rg+4a/9jt2U9j6/p2f7zosWVfvRs8TqGmlklJZoftLvc9H7PN/4bGL/AHJNfzA9N8H5n9o8/wAfrWol6T7f02P0rJJQg5PhKz8n1mV5tXlyP96Tl+oGLCKuSQrLxK8ioI6kvQdAhkQDQk/VDVMKVeolHwVVhXoAqAe35ggFt43Br2GwCFWw2uNgfHA6f5ATuh7vgbQASH0Kr0BJUFTe4/pyFLka43AajbR970XT/dulYYv8Ul3P8z4vp2neo1eLF/FJI/Q6UYpLZBXNmh3RaPOmuyTR6s0cWpxbWuQrKDNUzmi6ZtGRUbxZpFmEWaxYGyZaZkmWmBomUjNMtMozsLEBkUAgAYAACAYgAaEADsLAAAYhgADoKAkBsQDAQAOwQAADEMBgIAGArGAAAAA0AAAAADAAAAAAE+Dj0TccmWSVtzaO1kYcUsHfmhFOMXbQHSsmaMLlidUfKda1Dz4tRGa/DJUfVY+o6fJSUmm/DR8n1uNTyzapSade1lHPo8Kn8PbfY+txrtxxXoj5bos/vGshFLaO7Pq+CAQwAAEDABgIAHyAgAYCGAAAAAAAAA/AihiBAAAAyAAAAAAAAAAoBDAgAAAEMEAAIAAAAAB8M+K6nqVpdfkxy2pn2p4XW+gx6hlWWL7Z8NoDyOjZVk6p3R8wf9j7eGuwY8SU5drW1UfOdN6FHp81mlJuSVbnq9aw1DHlhVVWxQ9VCOrkstUvA+nYlh0yivLb/mRgk/u8U/Q20n+gvz/qBh1jL8Hpepn5WOS/kflj3kz9F+1eX4fRcq/jaj/f+x+derBSNdMvnsy5OnSrZsjLfyNIdAtgF9Qor3ElvtwAUDW9Ia43AKVe4UOqV+QW4QktwrYoSXAC/wDKGlsPf0HyFRQVaKrYKAmqBpjaXkdbUBNUhjSKoD3Psnpu/VyztbY4/wA3/wCM+tkeT9mdN8Hpym1TyO/y4PWCs5IxyRTTOhoymgrzMseyXsEZHTqIXFnItmVG8XwaxZzQlZtFgbxNE9jCLNEwNUy0zNMpMokaADI1x4pTVpbGi00zGOSUVSbQ/iz/AImBqtNJ+BS080uDNZ5/xMfx5/xMCGmnTEOT7nb3YuADkAGgEMAAEbwxSkuDC6NYZ5qOzA0eCXoH3eRH3if8Q1qJ/wAQBLBJLgxaN3nn6mLdsCQGIAQxWMAGIYAAAADEMAAAABiABgIYDAQ0AAAABWHPFzeCfEvJJw5berjGOzb2AycY6fqfZzFTNet6LHr88cd1cLbR2S6a+74nfcuTnbrVQv0aKMem9Mx6BPt3b8noCABjJGQMQBYAAWK0A0Mm16h3x9QHQye+PqL4kf4kBYGbzY1+8ifvOL+NAbAc71mFfvoh9R06/fX6gdYHnT6xpoS7XNWUuraZpNTX6gegB5z6xpl+8Yy65p1KrKPXEeV/jmn/AIh/43p/4iD1QPGydf00FzuRj+0WnlPtewHuAeT/AI5p/UX+O4PUD1wPHfXcHgn/AB/B6ge0B4r+0GBES+0WBAe6B4a+0WB8i/8AqHF4A91AeC/tBjvhif2gglwwPesZ8/8A/UMPQH9osaXAHvsD5TL9pu1trdegofauEklTsD6yws+Sf2mm26iYZvtPlS2/qB9dqGvh8+TR6d6zAo9yUINpe58Pouu59TroRyS/ZvY+t6Tr3CLxzi3Fu014A1zYXp49r8IrS/7aH0J6nmT7q4qi9Oq0+Nf8UUfO/bbN2aDDj8znf6L/AOT4az6r7dZr1Onw/wAMHL9X/wDB8oyIEdmnX7Je5xno4lWOKApICqBIImhpehSWwJATQ2Oh1sBDTW4JcleKBIBV7B9Cv7joKlCrx5LVNi2sBUwqvJSsKCJqx0PgYVD2VeTXBCWTLGEd3JpImrPU+z2m+N1KDa2gu9gfXabCsGnx4o8QiomhQg0lkTVmhEkBhkicOaHbKz0ZowzQ7osDhizaLMGu10XFlR0xZomc8GapgbRZaZlFlplF2MkZkAMBADBMqlX4kKk1tJANCTFdMfmwGAhgACGADQgYClOMVcnRk9VC9m2XJJ7SVoqOLD4AIZYzjaexbdozcIxfyFJgMBDABiABgIAGAIYAAAADEADAAABiGADEADAQWAWeRrc/bqk4OpRZ654nV8fw8ymuJf1A9/Sa740Epr5mufU8HrOv+4qOVbtPg6NJn+SFeUeH9qJqSxr3so1h9qFLlUEvtO72SPmJ4/K2I4+oH1E/tNNQvtVkY/tTOUu1xSPnH8yowl8sgPrn9osj4omX2iyL0R8vDI65Kb7iD6X/AOoMsuGhS63n8S2PmVkcTSOZuij3pdbz/wAZlPrOd/vuzx/iPzuTObrYD2f8W1Dr9owfU83/AFH+p40MjNe++OQPSevyt/jf6i+9ZHzJnB3Dc9gOt6mXmTMsmqklszleT0ZjKVgavPLubvcvDqZLZs5XsxqVMD0Fnb8kyy+5x9/ruL4n6Adqy7ckPO15OZTvhkuVgbSzOUrIeV+CPBCe4HbDUOueC1ntcnBbRSl+QR2yzNrkyeWXrZh3v6g5BWjzy33ZlLLK7sVomS2IjSGZ3ybxzUca2Gp+4HasrG81Lk4nN1yLv2CumWZ+pjPK3+8ZOe5NhFN2xLYRSAt5Go8me85cg9zTFADq0cfh6jEl/EfaaGfZp4vy2fFaffV40vVH1WHJ248UX53Cu/U5O7sV7t3+h6cFWOK9jxcd5dQ/KWx7b2iB+d/a7P8AG61lSdqCUf5HiWdnVs33jqmoy/xZG1+pxtBFQXdJI9NK0efpYXmj+p6fACoXa1bKSCgiVwUFbDoBJA+BglZQvHoCQ6bGkQTdMOV6FUJJoAWwJFMGqCkCQ2gRQvUKG0wrYgEkfTfZfB24suZ/vPtX0Pm0raPuOmYPu+gw46p9tv6vcLHWwDyAUEtFCAzkjKaNmiJII8/UY6+ZGCdHoZI9yo4JxcZNMo0izVM54M1iwN4stMxjI0TA3QAMgCWUJrYDOVVTZljxLH3VO099/BrV8i7UAsbrZmqexnSKT3A0XACQwGAhgAmMAIYXQMiWKWXiVAV3L1KT3Mlo5c9zsvdbPdgaWMlO0NcAMAAAGIYAhiABgAAAxDAAAAAYgAYAAAAAAHl9bjeGD9Geoef1iN6Nv0dgeXpcvaoJvlnD9pK7IS9HRvifyr1TMOvru0rfo0UeKvmSOfJam/Q0wyuNPkebH3RtAY9xnN9zKS8CkgiYyo2TTRikrLj9diBzRN0zRtNGbQDU2VdmY17gUnRanRkgoDb4pMsl+TOv1Dgopy2FYhgJhYMAGnsFgtgAaewCGAXsQ/xFE3uANg36BJeRIB91MbkyfJSRAWJtjoTW24E2wstJNCpICbsW5TQihUOhpDAl7FCbCO5A0rN47RIjEc5VEDbRfPq47H0qfzYl6I+b6Um9Rfsz6STqf0QV6HT4XKL9ZWeprcnwtHmyfwQb/kcXT41OC9Ff8g+0WV4ui6qS5cO39dgPzTI3LJKTduyR8tsQR06GN5G/RHoLycmgj8spP1O1LcCUqW46sZVblEJewyg8AT+QUWlsOgIoVF1TBpMghqh1uVQJb7gS/cOEU0JxKFwhr1Q6BL1AKBIFd8FJAdHTsH3jXYsTSact/p5PuFxsfNfZnB3Z8mZr8MaX5n0pFgAEMKQmMQCZDRoyWBzzRy6jHas7ZIxyRsI866NIsWaHbImJR0JmsWc0WaxYHaMQWQMKBA9wM5bE2XONo55RyLiQGtiumY/tfYKysDqTvctGGKMly7N1wAwEAAAABMkZWbNWc+THO/lYGne/Vi7jCsqFWVgdWN3ZojmxQmpJtnSgKAQIBjEADAAABioYAAAAWAhgFhYAA7AQwAAABnJ1JXo8nsdRjq492myL1iwPmMT/ABIOqru0WR+iTDFtkf0NdXHv0WVf/jA+SxSqTO2L7kcC2k/qaxyOK5oo2y44r5jlk7LyZ3JdvgyCEuS6I8loBpA4jux3sBNBQBZAKrBgBQnsxMbEQCGSVYCYNbA+Q9ShiBP1AgFyMQAMnyV4FW4AFUFg+ABsLFyPwUOxS4CxS4Ad0KTFYmQDGrFRSKABsKIIkEHTCQLYDZSpGc5WG5LA9HokbzP/AM8n0Nd2WvV0eJ0KPzt15R7uFd2dfUK9nQr9q/aJ5/2zzLH0Zx8zmlX8/wCx6mgX4/yR839u8vy6bF/3Sf8AID45cACWw0EenooVp1tzudCQtPHtwwXsaVQEjGiqKJrcOC6E0AmvzCiq2BIgmgougrYoirBoqgoCaCty6CvQDPtKSodOgoBV5oFG2UaYcbyZY44reTSVgfT9Cw/C6fF1vNuR6RGKCx4owjsopJFkaMAQgAAGBLE0USwIaMprY2aM2io5M0LjtycXDPSmji1EO2V1sBKkaxfk51yaRYHqAAEAMAQBRLiUAEfDDsLTGBKiOgAAAAAAAAATjYwAhwsfwywAlRoqgGAAAAAAAAMAAYgAAAAABgAAIYAAAADAQAMnIrg0VQpLZgfKJduokvqjdrvxTj6xaMs67NbkX/Nm+LmvqB8Y1WRobVoepXZqJx9G0KJUZ1uM07UTQEFr0I8lICgskLAbdhwHkGQCe4xLkdFCaBofAAKhUUBBDQ1ugkCewAhi8hewA2CugQ7AXgXqUT5AfAeBryIBfQLH9BANIUntQxMoKsK3GuQAVFUAXRANbCG2ICZCQ5AgGyZFMhrcD3uhxqKbXl/0PZ0ivP8ARHldHVYFXo2exoV885e9BXtaFNYpP1l/Y+N+2+VS6ljx/wAOP+rZ9po1/l0/Vv8Aqfn/ANrcnf13KlxHtX8kB448a7pxXq0SzfRR7tTBem5UexFbFJDSHQE0Uh0FEC4HW46HRRKCtyqHQE0FFNAkBNBRdCoCaoK3K7WPt2Amg7Sq2CrAlI9HomFZNfGTW0E5HConv/Z/D24Z5Wt5Ol+RCPXQwBBoAHkAGAAAhMYmBLJkiyWgMJowzQ7ov1OuSMJoI81ppsabs11EPKME6KPZAAIGAgAdgIYAAAAAIYCGAAAWCAAAAAYCGAAAAMBWFgMBAAx2IACxiGAAAwAAABiAYUgAAGgCwsABhaCwPmepR7OoT+qZWF/Oi+tKtXfqkzLG/miEfLdUj2dQzL/kzngzu69Hs6nk96ZwIItkthYmyib3KTJKW6IBiRT2JasoaY7JGmAXv7FWyfOw/BAWJvewSB7FBJ2CYPcCAfuCAFsAe4wQcgK6BMGFMBvgXljW6Jb3AF5GHkABcDsVDZQgb4BMTAE6Y7EFgUJ8gOiBIYAwJGIaAGRzJFkxXzID6Xp3yaVPxSPW6cn8Fyfl2eTj/Z6Ber2PZ0S7dLH6BXs4NtND/ts/MOsZXm6vqZ83kl/XY/Tc01p9JKT4hC/0R+T5JOWacny3uUJnb0uN5nL0RxHp9JjUJyrl0EegkMPIwBIpIXgqgFQ0OgQCodFUAE1b9gopIKAkdDodBE0FFNBWwE0OiqGkBCi7PrNBi+Do8UKpqNv6nz2jw/G1WOHhvf6H1KI1DABhSAYAIBsAEJjBgSxMoTRRnIzmjZmclyRHLljao4Jxp0enNUcefH5A78Uu+C3LOTSz3p+TsAACwAAAAAAEAwAQDEOxMBgAAAAAAAWADAAAAAAHQgsAGAAAAAANACAAAAAYCGFFCUVYwAKCkAAFIaAT2A8TrsayQl7HFjl+Fno9dX7PHL3o8mM67PqEeV9pI1rk/WKZ5SPc+08anhn6xaPDRUABdCsBeSkQxpkFNgAAAbAIB3Q29tiXsPYBrgAQMAfAgfArAYIBAMEIaAEFDE3XAALyyrJAaGJPYAHdCuwe4UACe3I0S9wGhpbkopMBoAQBQxBYNgS+SkTe+5SCBhjXdlivcbK0ivUwS9QPoMu2mwwXl/3Pe08f2cI+tI8KfzZtPD6H0OmV5Ma90wqvtDl+D0bVS/8Axtfrt/c/MvLZ+gfbLL8Poso/xzjH+/8AY/P0Aj2+nR7dLH33PEXJ9FpodmDHGqqKCLRdDQUUFDSGkOgECQ6HQQgSKoaQVIxtFUBNBRSW4NBCoEvYqh0BFDSKoEqA9HomJPNPI/3VS/M9xHD0rF2aROqc3Z3EaMaEhhQADATAGACAGACEyhFEsiRoyGBhNGGRWmmdUkYZERHFhnTTPShki4JtpHkwkZ63u+GpxbTQZle53x/iQd0fVHyqzZPEn+o/vGX+OX6hdfVdy9UHcvU+V+8ZV+/L9RrU5VxOX6g19Ta9QtWfLfes38cv1D73m/6kv1Br6n8w/M+X++Z1/wCpL9Q++6j/AKsv1Br6gD5ha3Uf9WX6h991H/Ul+oNfT2G3qfMffdR/1JMPv2of/qSBr6cZ8t991H/VkP7/AKjj4kv1Br6gD5j7/qP+ox/f9R/1ZA19MB8z9/1H/UYff9R/1GDX01oE0fMLXaj/AKjH991H/UYNfT7MLR8wtdqPORj+/aj/AKjBr6a0O16nzD1+d/8AqMFrs/8A1HYNfTgfNf4jqKr4jD/EdT/GDX0wHzK6jqf4xrqep/6gXX0oz5v/ABPU/wAYf4pqf4wmvoxnzi6nqL/Hf5DXVdR/EF19EB89/iuoX7y/QP8AFtR6r9Aa+iA+e/xfUeq/Qa6tn9ga+gA+f/xbP6oP8Wz+qBrt65G9In6SR8+3UYP0kd+o6hl1GF451TPOm/2b9mER9pVekwS96/kfPR3R9L15d/SoP0kn/I+Zi9gqmhMBMBSGkSxxYRXAAxAMZPkYAxpCYwBMZPkdgMXDGhNAJiGICkqX1AVgA/AmF0ADJsdkp7gXsKxWKwKsaZAAWyW9w5E+QKTGSAFXsKxAgGtxiDkA8lIlcDQD8Gui31Ua8GL2R09NV5//AD1A93Cu7qGJfwo+j0kf28Pa3/I+f0K7uoyfpE9iWq+6zjKrtUFeV9u89YNPhT5k5fokv7nxp9X9oXHXweae3woukfJt7hF4od+aEPV0fSRVo8Hp8e/WY1XDs99ICkMSKSsoKGNIdBCSGkOhpACSHQJehVASl6lUA6AVCLSCkBI/oOqEALYqEe+aiuW6FR2dMxvJqovxHcK9vHFY8cYR4SpFiQyNGMQWAxiTAAABMIQxDCkAxFCZDLJYRmzOaNZIzkiDxkzTacXGS2aMk6NIyDm8vJF45uL8E2d2tw9zU1+ZyfBZWkXtQvoavExfCaAgC1ifoHw3fFgZ8hdcGihSF8N2QQmPkpY68D+GwM2Br8NieMIzsaL+G/QOxgQBfw2w+GwICy/hh8N3wFQBosbE4OyomwK7PYPhsipBF9jsXYyifIFdou0BWFFdrDtYE3uMbgwUGArHY1AOxgK9wH2MO1gCCyu0XawEA+10HawE9kY5HeOR0ONmEl+JEIfU339JXn5U/wCaPmYn0md93TYr1jJHza5YaNibGJgD4BC5QIIrkBJeRoAsaF5GAAuAAABhQPgoEwQk6HyQAh+BIAH4AYCAYgEwBggDkTQx0BNDrbYfgQAthN+owsBLcYIHyAALwFgVdAxLfkbZQkUhcjWwA+Dq6Yv26+qOST5O7pMW8sfTu/syD3ulLu1WaXpSOvXf6kV7HP0dX8WXrNmusl+3a9EFeR1nL2aNw8zaR84z1+vTvJjh6bnkFR6HR4XnlL0ie0jzuiQ/ZZJPy0v0/wD6eokBKRSHRSVkCSKihqJaVIomh0XQBEpDodBVAKh0AMAoBioAoKodMKAR63R8dY55PV0eXR7+jx/C00I8OrZFjYYAGjGIAGhiBAAAACGAAAhiKESymSwiWQ0WyWQeCmWjJM0TDm1SU40xLFBBBk5G0ytRXwosXwYkKTH3MKfwY+ofAQu9+od79Qh/AiH3eIu5iU2BXwIh8BC72He/UA+7Lww+7oO9+A72QL7ug+7ld79RfEYB8APu6H3sHMBfdw+AhrIP4gE/AQfdyviMO8oj7vQfd0Wsg/iBWa0wfdzRTDvCM/u4vuxq5i72Bn92oPu9mvxLDvAyWm25GtMa9+wKYGX3cf3b0NPiD7wMfu4/u2xr3e5XeBj939hPT+xv8QO8Kw+7v0B6Y6O8O8I5/uzPMyR7ckont955Gp21UvrYGLXdo4L0m4/yZ809ptH1GON6fKv4ZpnzOVduaa92RohMAdlQVyJcjXBKILsBDQACe4WCAYJCGuAGxABRIKx8AQAIGADsExWIB3bCwCgB7i4G+BWA0OybYWBQE2FgPyLyAAF+gg4QmA7GhJFAUS/ca3BsBobBbABEj1+jpLG35Vs8iXB6/TE46aU/+LA93o6/yyb8tv8AmLU45yzykuLNemR7dHjX/E6U41wVa+P67jktRG1SrY8tRbkkfca3RYdZKLyRTcVszjfRsClaQRydMxdmjjtzud0YNo2x4VCorhGnYBh2FdpfaFAQlQy2rQJBEpDodDoCaChjAVUFAMCa3HQwQCAYEGmmx/F1EIeG9z6BcHk9LheaU62iqPWDUAkMSCmPwIYDQCGgBgAghgwAKBMYgExPgbJYRLJaLZLA+dTplp/kZotMObRbFS+aJCZaCxHAmU1QiqTQIAIpAOgKgAEBAUFDBgIA3BgAmMKAAAYAIYvJQxDDwFHigTC7EAxiGgABsQACCgoBoAAAsE7AdAIYAA/AAABwedrFWf8AmejycHUNssX7ATpVeTPHw6Z8x1BVrs3p3v8AqfUYds0mvMD5bWty1U5PyyKzBgKwhpk+RrkXkCkAWADDgAAB3sIAAYgsBia9xgBIlyMAFe47EFAUhiXAgG+SbtjFyA6EMAAHQxAJgMTAQxJbDAaGKwQFC2sAXIFMA9w8ATI9nRf7CdcukeK2e3p5Rw6FSlsrQV9HpPl06+glwLSu9JF+sUNoqUrE3YUFBCCiqBgS0TRdABNA0UAE0FDoAJCh0ACoKGAE0OgoKAKFQ6KjFykkuW6A9Xp8OzTp+ZbnWRjioQjFcJUWiNwMEAwAYhgAIBoAAQBDAACkDBgAmJjEwiSWNiYHzaZS3Jku2VDTDm0i0aJqjFFpgW1aJLXFEtBqJGgoYUgBDoCaGNiCARVCoAExpUFAIYAAmPwA/AVNBQ6AAAdBQCQUOhpAJIEOgAfIuGA6ATEUACBIdDQEjGFAIB0FAFBRSABI4epR2g/qd5y9RX7BP0ZR5mkzv/EFifmNo8LWrt1M17ntYsfbr9Pmvb8LPL6tDs1uT3kyK5PBLGJlDVWJ7MIg/wAREML3EigAAQAAwoQAKxhQBbAAsABAxIB0OgAAYrFYAAvI2HIDi7GSgsBhZNjTAfgQNiAdgJgAxolFAMXkYk9wLQeA8Cv0AmvmS9z1tRCU9Hgxx3c5/wBjy8SvLFe59DgjefSx9E2Fe3jj2YIxXhJDocd4RQMqVFUwaKAIXkKGxAJoVFABIiqEAqChgAmKigAmgoYMBBQDAR0aGHfqE/EdznPQ6bCoSm/Loix3jRKKDQGCABiGhMAGSiwEAAAxDEAAAgBkspksIkTGxMDwMsbXcZI3W6owa7ZNBzUi0zNFJgap2DJTL5ATAXkYaKh3uPwIKGAUKgGwQAggAAABiCwGAAFIBggGKgGAgGAAhgFgJgMEAAuQGUIYUABQDQECGAm+2LfoAUOqOCWulfyrYn79P0RR6Jz69f5WXscr6hNeEZ5uoSnjlBpU0BhHiDX7uRM83ryrVv8AU6Jar4Se12cPUNWtZPvUe1qrRFci4AFwJhAKXIA+QGhiQwGgsTGA7F5AABMGPgAEIb4FdAAIAQDbFdgAAhisQD8BQAAWJsGFAA0FDAlodbCGAhcDYuQGmOxUAFLgaQlwFgUmDYkJgXg+bOvqfVaTHGlkbXypR/kfK6d1kZ6UNRk7e1Tdc0UfTwyw8yQ3nx/xI+b+LN/vMfe3y2FfQPU4l++h48+PJKoyTZ8zObfloWkzfA1ePJe17hH1bEgT7lYeQhoTGAC5CtgGBNAOhcAIHsUIBBQ6EQJgV4EBJ7Omh8PBCPmtzy8EO/NFe57CDUUhiQ0FNDBAwAUhomTAaGxRGADEhgAgCwDgQMAhMTBiATExsTA8CLpiyxtWJNFrdURhinRSZMlTpjRUaJlrgyRaYFMA5EGh5GuAQBQAAAAAUAhoEFgABewAMBDQBQLkAQAAwoAAA5ABoAAAAYCQwAAQxDAAAABmeeXZilL2NDk6jPtwJXu2B5jkDYgKqZPczm9i5GGSVJgcepnszkxpuM37G+pkqOhaeMek4skfxTcrA8+LG0KHI2REsBsTAE9xiQwGhiABgFA9gHYEjQAwqwYAJhYMNvoACsGIAAaRfbSAlOhWN7CAChIGAxN7ib3YgHY7EBQWAvI6IEA9hAVewCTACgaEhvgomEqyHfjkcEo1Dv8AejqwSuKA7VKym9jKG6RpVhUT3MZG8lsYTVfUD6bpWf7xo4u/mjszs8nz/Q9R8PO8TdKfH1PoHyGTENIAEAxNAAmAUQIYyWAwqhLcYCAAA6unwvI5+io9FHNooduBP+Lc6UGoaGIAqkMSABkN7lvgz8gXHgYLZCAa4AAALEMQAxAwCExMYgEIYmB86kUmQNEc1ZFcbRmjZcGMlTAaZaZnyUmUaxYzNM0W6CwWCAA0GFAMBUAw8gFCGDAQ6FwVYCCh/UQDAAAADyMAAAoAsAGAhgAAAAAAAwDwABQAeZ1Gd5VFeEem9keJqZ9+eUvcozFYMQVL4ZzZW0mdLOXM+QPO1D3Ovp2WWXFLTPdfiicOd3JmvTpPHrcTeycq/XYIyitxsJx7M0l6NoTABMAIBBfgEADGhBYFB4FYXsAAITAuxeRIaYAxMAuwCilG2Sti0wKqiJMcmQ2APcOBDXO4DvYTYN+hIByNBW4wABDABgJsBCC7AB2MlDsBlPdEFPgCckvljHxyaaeWxOOHfJ+wo3DI0UeljextyqOfC/lR0wCk1sYTXJ0TWxjJeoGeGbxZozXMXZ9dhyLLhjNeUfHyW7Pf6Jn+Jp5Ym948fQI9ZbhYo/hKqyImwHQUAhMqhUAmA6CgEnQnuNIdbASOK7pJLlhRvpMfdnT8LcK9GEe2KXoqKEhhowEhoCuAQvAwCT2JW7HIUQKABgAhiAAAQAACYQCACiWIokg+cTGSikyOa4sU1atCWxcXaAwstEzXbIEBomaRZii4sDQYlwMrRDEAUxAMBeQAYAAUCAbBIGADEAUAL3HQAAUAAADoKAAoAGgEMAAKAAAKGBShe72QGGon2YZS9jw27Z6PUs8V+yhLZ8nnIqkFDEBEzlzuotnTLc5NU6iwPNce7IkbyXYlLzF2ZY981m+T8DCMtU/81kfrJszsMjblb8omwGMmxogBiGmAAF+oAOwAPoAxDEwEAAA+AEMBrgLEFgDYrBiQDBMQwENIaoLAaEANgIbJGAWIBpAADoTAQWDEBSBsQrA6dKrsjUKsiaNtLtEy1G7YHRp5/KjrizztLK17noQfylVZlkNOSZbgYNcnV0rUfA1abfyvZnNJUyL7ZWB9nikpxuLtGjPC6ZqpYpRhN3CfD9Ge7yRkgAAAQ7EwAdByIBDAaAnyd2hjUHL12OLyenhh2Yox80FjQAANGhoSKQDEAgCXIRE2VHgBgABAAhhQAgABMYgEACYQgAQHzaGiVyMjmpFp0Rew0wHkVq0ZG6aZjNdsqAdlRZmi0yjWLKW5nFmiYWGAhhoCGAAAwAEFAMAEPyAAAxAMXADAAGACQ2FAAIB0IAQAMBDAKAaVyMeo53iwdsPxy4OjHHus8/IviZt3aTr8kFeZNSW093yKtissu7LKXiyLKAL2E2JgRLycOsdRO6a2PO1r8AcuL8R1NfK/c5Mezaa9zrX4Qjkn+GJHg0mvl/MzIAaEhoA8jE+RpgMAABgAMACwEA2FAFgJjQgAGAcgAxDvYVgIAYLgBgIYAhMYmAAAeQHQ0JDAGyQsGAPcAABDJKW7A7sCrDfsc+XydMPlwr6HNl4f1AjDLsyV6np4XcUeS3WSz09M7iijo2oT2KSE0FYzXkzao2lsZyW4HRpLyYpw/ej80T6PQZ/j6WE/PDPltJl+BqIz8J7nu9JnWXJDw3aIj1KEVQqQQkgoqhUAgGIBBQ0MCsMO/LFe56Rx6KNylL0OwNQDECYVQ0SNAUSxkyAOWWjOPJoAwAQAAAAAAgAQ2IAENkhAIYgPmE6KTI8lJkc12CEAGiYske6N+gk6Li/0AwVlJimu2XsIDVM0i9jFM0gwNQEh2VoUAxBTAdCAYAFAAwABDAQDoKBBQDBMVjQAAxANcAAAAUAAADCKuSQGzrFppTfhWeQsl4MmReI0ejrcsZ6bJii6aW7+p4moyLDo8OK6c5WwrmBh3wXLBTjJ7MoKAfdGxqUQM53TPI1krme5+zfLo8XX4pQy9y3g3swMpxrs/wC02g7gjLL+GH6GuJfImRHPlX4l72ZGudVJmQAmMhFIBsEJjQDsEAAMAEA7AXAwAAFYBYCVs1x4nNpcAZhZ3rR4u1XLfyStJjp/NuBxCN/u0nPti7IyYZ438y2AgVgxWBQMSYwAPACALGhABQhDABeQDyAxMQWAF41uZo1xbzX1A7ZbQOafj6nTL8JyzfzIDKSO/RTTit97OJq9jo6cn8avBVeohNFOWOPkl5saTafAEuNkOFlfGgnvJEy1GP1AylBqVnrdIl35VfKR5ctVCuTbpusjj12P0nLt/UD6zwCGlsJojJDsKABchQwABMdDirkkvIHZpo9uJe+5qJLtikDDR2CEhhVDRKKQDshvcpsgColkx4GA7ASABiALAAAQAAAAhDEEJgAAfKplJmUXt7mkTLk0QyUylwVTRSZA0BWRd0b8mRsmZTVSAaLizNMpMDaLLMoM1TsrUAw8AFAxDoAAAAYCQ+AAAGAACGAAKxgIYgAoBDCAAAALwxbn9EQb6T8UgscPUsixQpreXJ8/9oMWV5YanDjnDC4Jdv8ACz3OqftdZCP/ACR1OEZR7ZJNejC18Anmk9lJv2L+HqatQnR9nlwYoNdmOK+iMpxSi9kB8ivvF8SQlPJ/G/1PossF2ZZ7Lti3Z89Ptp1uwJefJH98zlqMkl2uVx9AaVNohxa/MI6JpvCpeEy8D+R/UWNd+jyLylf8w0++OQEaj8SOVnXnVxTOSXIANMkpAN8AmD4EgKGIAHYCD6AOwsO1vwawxLmX6AZJNvY1hg3+d0i7X7qouEG+Sgjjiq7UWo017mscdLkHFWqCte1KCMn5RtJrtoxe8gMalCdiyybS3s1mrRzzCMvhObfaJ6fJH92/ob4dnv5N264YHnuEk90yWdspPuJ7IN7xA47A7VhxLwS8EG7WyA5LCzqWmhy5A8EPcDlsdnR8CJDwehBjYIcoNArq/ACsTGCg2AjfTK5GFUdGnXbyB0Tfys5pcnWoOcZUrdHLKLT3QELkSyShJqLpM0UX22Qlc0BpFzkrc/1KjCcpJQ3b2NNdpJafPCFOp44zX5ovTSemzQc1SuwqV0/Uyf4f5mv+D6yUbUE/az6DIlGe3D3R16J7MD42fT9XjtywypHqdB6ZPLnebMu2OJp0+W/B9LkipQapcHm9LlN5s0E7t3RUerEdEx4VlNkQBQrCwGAeCbAfk200by/TcxOrTL5XL1CtmIASCqQxIYU0UhIACXBCHNiQGi4AAAYAAAAgAAAAAGKwsAJGIAABFHyKbNEzGLNIysw4tUyrITKRRVjEAVaY5ruj9CEXEDFMpCmu2QIDWJrF7GEWawYWNGxiQytBDsSABjCtgAKGIoBIACgHQCGAqGgBgFBQDAAoGAQAMAA30ye1K3JmKPZ6dpv2EZummnsFj5fNc+suP8Ls7aOaeNx63m7uYo6gVz6jaS+hzZHcTp1H419DlyfgI1HNnxvNgWGH4ss0n9D6Xo3QNCtBKOXDGcp7NvlHjdPjGWoj3eux9Jkc9HmVS/QqPhPtL0RdMyTljbeOWSl/U8ftUoccH2X2zn8bpsJP8Xem/wCZ8dDgI69Fp1KEotumqJ+CsSnFeDs0lw0HfW/cYajbLKvIHBk3huc0kpZEjqaTl2+LFh0ssuv+DDdptAZvGq4M/hPwe/l6Jljj7lJNnkONSaKMPgycdtzOmnujqdrgi05brcgxW7K7ZehvFRjK0inPbwUZQwuSt7I0UIR4VsScpbsqMdwCX0pBCPcVLguC+UBKG5ohbD4AtRkyqqrI7yZttBVzlHjyQmZd25pHgCcsq8mPLNMrX5kwjYRpij8pTVIMbopyu7AykrGkA0wCt6CHlCb/AFCD+YBtUHgpoWwAkqImjRkSAwjHunQZYUvYuC/aorIriwOb4aSs0WPYIR7jvwaaeTH3KLp8Mg8ea7Zuzqw0LXYZY5q1Rpjh2RV+lhXodNgp5t1aO/V6PCtKpdqT7/1OTpS2cj1dTjeTT4cfmU/7MD5rWJRl2rZI5YbzVLydGsb+I0/DMsMfmTCP0XRdJ0ebWxzaqEZvBghBKXHHI+p9K0WvnlUMcI1FRTiqM9NP4+ly5k/muKS+t/8Asb6WGSPc3dMNPAyY5YsGGMuYpwt+zo6NE6v6D6kvlT9JyRGie6+hB23Zy9Dxp9dljf4W22dQukPHi+0NzaTlHb6s0y69dp3gzNVUb2+hzHr9Za+ReaPIIF5HYMTCHYrAaASO/Gu3HFexxR/HH6newsAISKQU0UJDQUFCBvYCJPcIi8lRAoYhgFgIYAIAAYgAAYhiAGIAKEAAEfGotMzRZlxbRLTMYs0QVomMhOykA+CosixoKua7o35M17msXZnJVIBpmkWZLktMDdFJUZQZp4K1FAFAFNAAwEMQwAAQACBIaQUADFQwgoKAAoGhDCBh4APABwe30rUqWlqbpQ8s8ObqDfsb6LK4dNzv1iFc+acM3WNVkhvHZWWcHTH3yzyf8SO/gDl1T+dL2OSf4To1L/bP6HPPdEajp6PjWXWqL4PqV09S3yTbZ8t0WTjq248o+phrJvaotlR8p9tYPDpljXCkj46Hg+w+2uT4uNSryj5fpmL4+uwwq13WwPWhj+FpVB/u7M4tau3N7Hr6nG+/NH3v+jPK18an9Ajy80/hzsrQ6ieLVfGjyVkUbuStGMH8zpUvAHsZesZZYVjSpJ2t7PMdyk36kWWmUS6SM405GuT8JjDlgaIbEmDAeNplrYiHJp4AU/BUTOSto0W3ADsfcSDAbYTdQEgyP5AqYPc2v5Dnxvc2yP5QMJt2Xjexlds2hwEXEcuCOGXewEJbj4HZN+QHyL99DjVky3kBrIhclS4JsCr3JYCfIEXWWL9zSXlIym90/Q0b3AjHaZ7mh6tix6fsnFJ9vaeFdSC6kRXX1TPDPvBbI5Vk74xiuXsObuNM202mgsay3cmB6fTI1FnrPfPpl6KUv5f/ACeZ05ViPTxu9TjXpiv9WgPmOtYvg67L6N2jjx5KlXhns/aGCnql/wAYK377niRUe5dvhhH6V9lMcMml75K6SpM97IoRxSVJKj5XocvhaLHPucbVbHp/H+VpPYjWPG6ptF1/1H/cw0rpwf5F9Rl3YFL1nf8AUy0r2j9Sj0UedrpvD1DDki6df3PSPL6x8s8M/qr/AEKy+g1Of7xgxZHy47nGPBLu0kN72EiFAByIIYrGJbAb6aFtyfg6WRgXbiXvuU3uFMaJKQVSKRI0FUJ7IZE2BJpHgzRouAGACAYCAAAAAYrGIAEAAAMGIoAAAPikWiFxyUnZlwaRbs0T3MUzSLA1spEJlphTsZKYBVRdMuauJnZcJeAITopcimqkCYGkWbp2jnTNsbKsaAh8gGgAD4AB0IYAABQAMVDAAAFyEMABgIYIYC5Ch8CsCMzrDL6HLLLmx6SUY12Pn1OnUf6Mjn1ycNGuVsFiOjb4MkvLmegef0TfRX6zZ6IHn6l/t5fRGXKL1L/zEzOLppvjyZajbpUnj1U6q6/uehLWdvc7PD0moitZlUJXsmzSWo3be6CxPX5/G0Cl6I8Xo7nj1kJqNpOr+ux6mty/G6bkkvGyRl0nC/8ACdTmS37k1/8AruaZrs1KnGeRTdOUe483Wref5P8Aketr/mywkuJwaX/n5nl6pXkyp+Ixf8kEebONmDj2Ojpm9jnnvICWy48GbRceADK9iIDycEw2KNENiSGAR2LRmnuaLgCf3i7Ir5i6AaYEsFyBd0icn+mOxZP9NkVni3Zpl2iZ4UVl5CM4rc3ijKBstihPYpcEyKW8QJYmPu+aiW9wKSFPwJS3HJ2BT3Vi8jjvEXkAsTY2xVsBE90NPZCkmkSn8qAbVyB8g/AN7EFJ2jfA2lGHhWc8GdOHeV+wV7OjVYF4O7TO9RJ+mOK/qcmBVgRtpsnwsmZSt7pbeAOXqOD7xpdZkivmWRJP2Sr/ANz5zFFJuz7DTSwS6dL4kmpTUpNV6tnx0G+5/UI+w02Zw6fgUX4s3w6puMvoeL8dxwYlF7UdWhlKeS3wiNtuoZKlg08U25Jt14pEaWXj0Zz6vVyh1fsSv5V/R/8AuaaeXzMI9nwed1rbT45ekv7Hopnn9aV6CT9JJlZb9Oyd2kR0xdnB0qXdpkvRHfHZAUS+SmIqFZUV3SS9SaNtPG8l+gI6uFQgkIjRjQkNAUhkjQFWS2NsgKqPJoRAoBiBiAB2IACxiABgIACwACgEAAAgAg+LQJ7iQWZcGiZSZmnZaKNYs0RjF77mkXuFWAk7GuQplJ0SHAGsvmiZ2XFkzjT9gKTLg+DJFxdFHSmUtzPG7RpQaAAgCmgCh0AMEMVUAIYDAQ6AKsAAAYQDsSHQAFAkAGOrdYH9Uc3Ucrnoop8JUdGtf+Xf1Rx61P7mvQK06Kq6fD6v+p6BxdIX/wBvx/V/1Z2MDzdQr1E/qZyTirNc3+4l9QycbmWo8TTz+H1Kbf7yOrPLtlJ+HucWpXw9dCXh7HVm3wKXlKgRhPJ/9ryR9Znp9Ct6GeCa5XcvdP8A/h5M1XTm/WR6XSpuODS5vFywz/N2v/Pc0la5Jd2j0rfKXa/y2/scWq/1/rD+x15U1jy77Y8zr6Pf+5zaiviRb9Ajypx2OZ/iOvK0oSORKwAceBNUyvAGeUUeB5PQF4AtBdjQmgHFbmiWxMUapbFGT2maIz5yGqAO0XaUgClROZ/s2WZ5v9NgZ4N2VmW4sBWTdkROM2SsxjsaxyRSRQSRWNNxYTcWtnyXDJGEaoDBxknwRvZ0yz34M3824GaQNWi6FVoBwfyifI8fAS5ABk2UmBElaMlw/qbsw/eaAt7xRK3BO1QobtkDXJ2aR3a90csYtukrZ06FNahKSq/UK96K7cURzl8PBnyLluS/shOpKMU9xv59BFecuT//AKA11C+Hoo4opd80sas+Y6jgWn6llhHaG1fofT4pfH1fd+7hVfWT/wDg8LrVPXSa9QjNT/ZwR7HTlULPEgvkj9T39OuzTxpb0GnmTk83W8z9FX6UjvxQaPP6Xc9TnyvmT/uetjW5B6K4Ry9VjfT8n5P+Z1Rfyr6GHUF3aHKvYrLn6Mu7DJ+iPRgjz+hxbx5EuFGz0I7WUNiew7FyEI6tPGoN+pzHXBdsEgsO9wAaIppDQAAwAAGyQbAK0jwMS4BgDYhMLAYCABgAAMAEAxABQAIZAmAAB8V/YEwERwUik7IRSA0XBpFmMS0wNojITKT2CqAXkYVSZbXdD6GRpBgQi0xTVPYSYG+N0zoTOSLOjHK1RVjSgXIIA0oQLcbAQAhgFBQDQAMQwgAAAEDBDoAQUAyjn1i/Yf8A7Iy1+NrQxdco7Hi+NPHjf70kj0us6CL6ZL4a3xxsivC6Uq6fjX1/qdTMOnqtHD8/6nSwPLzf7mf1Hl/Cg1CrVS+o8n4NzLUeF1BfNfLjuU8l468NWPXwVSfk507xQkiorJP/ACXb/wAju6R+16XqcN/MpXH67V/NHmy3wyXozv8As429Rmg+KUv0/wD6UdHesmKbXOSEZP6q0ydTFSr3QtRB6fXZMdUpXKP5/wDyinc8UZeyA8mOlyZMyw8dz5O1dIg4fLNxdbWYdRyS0+fDPG6klZE+sZ5Y+1JJ+qA48kHDNKD5Tpk+SO+Usjk3bZa3ZUZ5fxBFcCn+MqHIGi2E9yhAOJquDOPoa/ugYr/UNXsZRv4jNuSBchQ6H4KpGeb/AE2aMzz/AOmwFp/Ipp9xWnWwSVtkRKVoKpod0C9WUJ8mkVtRkn8xtEApBwUyHJWAgHdgAQFIIbWUwM6LQLYewEswn+M6GYZdpICYclR+WVsUdp0EuSD2Oh5NOu/4iXffL9Dr1+bTKKUe3u7ko0fN24y2KjKXcnYV9RjSjjTj6WHeseHS3xGDm/02/qc2DK5aWbb/AHTo+H8XW4sX7sMce78t6/oB1aODxQcZ/il8z+rPnuru9fJejf8AU+myqmpeh8v1N93UMvs6CFijtH3Z7WSXwtFkl5UH/Q8jTK540/Wzv6nNw0M6dXS/mGmXSl+xbXlnp4eWcHTF24Ir2O/HtIivQj+FfQjUru02Rf8AFlKVpUTl3wz/AO1mmG32X0ryYdTJrau1fUck45JRfhnX9lc0F0/NFcwk3/I5M+Tu1E2vLAQfQmwsI0xx7po6fBhg3tm5FNDENBTGIYAIYmAhokceQrRBYgb2AV7hZI0wGMQAMAEBQCCwAAAoABgAAICD4tiY3zQmR5xvQ06EF7hVp2WmZopMDVM0T2MU+C09wrSx2JBwBVjTJHYVq/mh7ma2Kg6Cap2A0bY5UznTRpFlHYMzxvuRpQaMQwCigAAAaAYC8jCtx0EIEwCgGDCgAENCqhlGeoyPDGGSLpxkmev1HXxXR3kq5ZI1R4XUdtM/qiddmf8AhcY3sRVdO30OP13/AKs6qOTpdfcYP6/1OoDzdQ71Mn6DnvAjU/7if1NIq8bMtR5Oti5SpedjhwL9k48tM9LUL9tD/uX9Tgxrs1GWD9WCofMovyjo6Dk7Oppfxxcf7/2Mciqa99ien5Ph9SwS4+dL9djSPe6xj2xZ1s4yp/Qw067sKh5s7+ox+Jo8kfNHD0v9pG/cDx+sv/O9v8MUjgOrqcu7qGV+9HNXygTFfMaxIgiwjGX42aQ5MrubNIclGmwhiApGtfKZRNml2hWMd5s2McKuRs1QC3GwEArM8/4KLZGoT7F9SCsG2MJPd0TjlUaZ0YoLloIzhhlJ29kPJComsp9iMXbtsDCLuaOiPOxhGu78zoWxQSMpLybNWiXG0BmkNPwU1SJrcBx52KlxsZwdzNJoCLGmRVsoAe5jlNWZ5FsBD/EVPZoVbJlZFsmBDQ48jXAqYHs6Saejpc/hZ6uicZyy5r/HKl9FseL0yXfjnjfPJ7WhhCOlxx81uRXVKpRaPkdU71ubz87X9j6x441yz5C+/JKf8Tb/AFA7NEv28fKSN+qzvBCPrIx0C3cvHBWt+bJjj/5/5sRXVpNor2OuD3ZyafZcHTjfzhXoQfyr6Bll+xn/ANr/AKCh+BfQWVpYZt7LtZWE/Z7UOC1EL/EuPzRs5fOzzOhW82R+zZ6V/M2FVdiYMUfmml6sMu3AqgkbIiCotcBo0OhDABiABktjJlyADRI0BdibAlsKLGibHYF2BNjAYCsAGAgAYCGUMQAAAAAfGPkRTWxJlwKhMoTVhAUmyPJXcFaJlpmMWaRYGyZRnFloKYxIAq4s0/FD3MUXB0AkVFimt78CQHVilWx0I4oS3OuDtFWLQPcS5GGgNCSGgGAWFgAABQ0hiXAwgAQ0FAB5GQcnUv8AaS+q/qZa2L/wqLNepL/JT/L+pjq530tL2Cxp0r/Y40/f+p2nB0huWhV+JNHcwjy9T/usn1NIf6Znqv8AdT/L+hcP9NmWo83UOssX7r+pxZ5p6tzXEjs1P479GedlT59G0CryLuivZnLJvHmtcqVo7tPH4uJ3zRxZ181mkfT66GVY12u/iRtL2Obo8ZRx5W1VNoz0/UFl00XL8cMaik/ZHTpJKPT8mThtW/0sg+X1Mu/VZH6yb/mS+BLeQ5cFQQWxbXysmPBT2gBzr8RrHkzirkbRAbEDBKwLx8mz/CZ40ay2iyqxw8mzMsC2Nu0COBGnw75H2JAZxW9vZIz1E4zikl5Ky5E/lRll37UiCsEO5q+DsbUY+xz4dojyzpUETOXdL2QpP5R4o0rZOUDKP4kdK3Ob95HTAoq6VIlsqS2DsdATyifLNFCiAM1/qI3fHuY8TRuwMq3DyUNgZyWxlk/CzeSvcxnEDNb417FS3xomP4JezNP/AE2BEOB0LHyaNAdPSp9urivXY+j0EUszxy9bR8pgn8LNGXo7Pos2o+Bmjlj43Ir2NVHFi6fmyO+6OOT/AJHwkFse71LqebNockIOsckk/c8SIV6OjVY/qTnfdqL9Io1j8mFV6GEv9aftX9CDs0/+mjeDqZz4HUTaH4iK7MeX5VaZWTPBYMqlilJODX50aY/9OP0DJ/py+jNMOXouZPZKkoNfqzrv5meV0b5c2Zeh6cXcmFaXaMll7dXjiuC26Ts89ZP8wp/8rDL6KP4TRcGcH3QjRdhowsQ0AAArAdkN7lEMBjEh3uA7EIAoGIEBSKIRQAACAYybGA7AQygGIYAAhsD40Q+BMy4JoH6jE+AEC4BggKW5aZkkWgNk0UuTJFphWo7JTsYDTKTIHYVv+KJkioSphkXzWvIDi9zpwT8HIma45UwO5ASna2KRWjQxAFMGLe9hooSKENMAGhWOwAYvAANAF7CQHN1H/Y5fp/c4cs76ek/Q9DXq9Dm/7GeTOd6CC80RY7+jqtJJek3/AER3M87or/y8157r/l/8HZm1WHB/qzUfqBwazbVT/L+gRl+yZOqyQyZu/G7jJJpiUqxmVji1Plnlzm1OUP8Ak2enqfws854px1Dk47X/AOP+YK6NGpKF715M9ThfwYZK23R7vRtGtRp3FK3/AFL1eg7dLPHKPhtfU0j5jFKTSjxSZ6+pnLB0qcEtuxK/5E6TT4p9NjLsXf8AEcb8mvXV8Lp6iv3pJf3A+cjyNrYcEOS3AUeB5H8o0icn4SozhzZaZMVyMgY1yI0wwt2+CjbDBpb8DyJ0/oN5ElRE8ndFoCdPxudKSSOfHJQj7inldBW8skYnPlzSlxsjNuxJWwAEnKZp27BjSUrIjT8MTBtzl7FTn3P2En6AapbETLS2ImijJfiR1QTo5vJ0wboActxqYpryZXQG9i9jOMvUsDOf4ka8xMcj3OiO8QMXabsE2U42Lt2sBNtKqM57mjWxmwM4/vGmNWmZJ/O0a4+GiDKP4joSvcwmqkdeix/eMqxXXkKwnBrfwevGE9VpsM4q3w0XPpajiTvngvo8lHvw+YP+oHHrsc4YVGardbGWHSTlBTo9PrkYvTY3570v5M7el6P4+mxQju2FecsMnh359DlzR7c03f4tz29Vh+Dmljao8bVv9vL22IrXBvX0OjHyc+ney+h0Q8kHow/BH6BNtY5fQcPwL6CyP9nL6GmHldOn/mMjW17Hp495M8XQyrPL3Z7GN1bClqp1Fxi/qcK/EdObc5r3DL6PRS79Ljl7UbnF0ialpKveLO0NAECAAYgbABN7EjbEBURXuPwSA7AQwoALABplEIqwGArEpXNx9AKAAAYCGUMAAAAACvj6E/oAepl50sTZQmqAXKEgF9QHY0yeBgaRNEzFFxYGyZRmmWmFMdisAq0zVfNEwRpCVAIuD3FkW9rgUWB24ZWqNuUceKdNHXHcrUNbFE7DCnYCCyhhwIYCAdAAA2FBWxA72oAADLUq9LlX/B/0PE7v8on6I97Km8clV2mfOX/la9AOnp2rmsk448He2t2nVHJ1PK5ayffHtarb0O3oG7ze6j/c5vtPoZuC1mK6j8uRL+TCubp+q+JOWKT4/Cem38u58np80seSLTpp2j6XDnjn00ZrzyvRkWM9Rwxyi82COWknCKg/ff8A/gs+8WVDLWm+FVybT/KgV7f2VklninXk9P7QxjHHKUUr7TyOgYn8db1b5PU64lDBkh3W1G9yo+Z6bHu0yiuPit/0K6xh+9ajBp065k/6D6OrwwX/ADbOHq2snh6rGUP3IVX5sDV9Hx9s0sjUl+G1szx8sXDM4SVSi6Z6WTrkpYlBQpo8rJOWXNKcn80nbKH5ROZNJFR5IzBEQ/DZSJjwWiA8m0LrbYzjG2auXbEoXmiJjx3KQZNm6AUeAYovYrbkCXsOHJMnZpCNkDfBm2+EbyXymNUwFtEcVbJbNMa3A04Imy3siG7KrKvmOmD2OdqqNsfBBq64J+GmjObaZcZ7IonsaFujZMU4pgc8+Doi/l9jnyG2L8H5AD5AOQsBNWZyj4NWZyW4GLX7RF41vRM9pIuO0wicq3DHOWOSnB00Xl/EQuArrfVM7h27G/Rcjernb3lE8xo7OmT7Nbi93X6gen1iSeDEr3+In/JnufZicYOMp8KP6Hz/AFWFYu5tv51+h7/2djH4OOWV/LJbkB1OsmslNcPc+a1u2qyfU+n1cYvK+zj0PmeoJrWZP/PBFaYF8q+h0Q4MMWyX0N4BXdFvtRGVv4Ut/DKXCObX6mGm00pTe7VJerKw8iGrhpm5veXCR1dO103lSyO1M8Cc3Obk/J39Jhl1GpjCH4Y7t+gH0WZWjjntI9DLH5TgyL5gj0uj5KnKHrueufP9Mydmrh77H0KCgAYrCgVgJsCXyAmxoCpPYkcnuSBQCABgIApopMiykBSEopSb8gMAGIAGAAAxiAoBiQAfHoATtegPcy4glsrwICAQPcGEIACgGmXFmZSdAaxZpFmMXuaJhWqAlDAZUSBphW/4o0RdMIP3KmqdryBUTrwyuJxJm2OVPYLHWuRpmalsUnZWl2K6EmVyUA0xKh0ADTEADuxk0FUBQIQyAZ8vkTWPJH0k0fUN7HzWpVZNTH0m3/MDp6Cu3JLfmP8Ac9nJjjlxyhOKcZKmmeH0Ga+8JeXFr+Z774A+A6voJ9P1ssf7j3g/VF9O1fwpVJ/JLZ+3ufQ/aTSrU4MdL51faz49XCdPbw0CPpcz/Zt+xWCFLHJu++G35M83S6l5MLxye8ePoet09rJHSRlz3yiRXv8ATHDSxx93N7nldc6op5svY+dqPU1soafBB9u6TZ8drZqWRyXJR7fRFWmg/W3/ADPD61//AKmf6pL9D6HpEOzQwvmv/k+a6hP4uvzz/wCbX6bAc9bBFDrYI8lFoyz8o1McjtgEVsimKPgp8hF4yJu2NuokXbA1xCy82ViJy8EEJjYlSBgNK2jaEaoWOO1l1QCkZS8mrMJeQqUaYzKzfEtgHJkvc0bRnQEy8GsODKRrF0kAp2TbCcqYk7RRrCTZaZlFmgGWbZF4t8ZGbgvE/wBmgi63F5E3QWmFOiJrYoUnf0CMJ7F8NP1ImilvFAVlWyZMdy57xIgAOJUPlkpLZrcdCYHt9U+fQylytn/MjQdZnp8cccVa4CUnm6PCt5Sj2fndHl6NqM13LdepFfTLVSnqE5cTWx5nV49uqvw0mdsctyxZKpJk9bxXCGRLdOiK48W6R0ROfFwavLDFjc5uktwOnPqIabC8mR0l/M+W12snq8znN0ltFeiL6hrp6vJbdY0/lickISyy7Yqysr0+HJqs0ceNW2fX9M0kNJp+yC3vd+p4vR8ax5qXNbs+iwfgAeRfKedm/EelPhnBmjuwjPFLsyRl6Oz6fG7gn7Hyye59Hop9+kxv2Cx0NkWUyQpkSKIkwEVElFcIBNhYCAdgAIAAACmNCQAVYyUUADQhoBgIZQwEMAAQwPjgQDMuAQVQcAFS0T5LZIRIh+RAFjskEBonsaQeximXFgbxZZkmXFhVAgQLYKpM2XzRo50awlQDWxpFkTXn1HC7A64tNIrgzjsi0ytKT3KUiFuMqtU0xoyRVsC/IEp2MCgYvoF+oAOhWBANWfO9Qj26zUx/P+SPojwesLt1z/5QQGHRJpa3Gvqv5H0zPj+my7NfjbdfOj6+wOHqqrHCX/Kj5Xq2lqTzwWzdS+p9V1f/AGifpJHjTj8TG4ySaa8kV4GCTUlTpn0HQo5M3U8EF+HHJy/keHkwTwSVqz7X7L4Y44qUo7qHJR1dcwzlp8jgvwQtnxM08mZQ8t0fpOu7JdP1U1TbxtH5xkvHqk1ypAfVYZxhp/orZ8fN9+SUvVtnZn1GT4LucrfucUPAFNbCivJU+KFHwUM55u5M6JcbHO+Qi1tQ7JfIwBuxxQikyDWGyIy1RpFfoZZQINIRtmaNY7UBqqSE5KyW34FVvcC3JGE/NGtGM9iiEb42Yo1xqrZBUkmJQfgUnTHGToKU9io7wQnNNbxCH8gFkja2IVo0mmvdGbkgKjL1NYvYwWxpFlReT8IYPwImf4B4N4hVSRCdGrVvYmUPPkBqQ3VGKbRcZWBnk80JfhVGk15M48MI0jvElclQezJe0gqyZ8FIJr5QPV6NqHHTtKnLHLuimeflVazJ691/ruc2LPPDPug6Oxfts+KX8ar87IPo8Ol+J0qM0rfJGvSn02Tlykv6nu6PTfD6bjwuNyceDg1mk7tNPE1SkmvzCvm8W0Ty+oaqeWo8RW9HTrc0sC+DXbPz7HmSjPNJKKcmttiCMWOeoyxx41cnske+tFDQ9OkuckvxM36b0+Gjx21eVrd/2K6m/wDLpe5WXJ0tftpP2Pcx/hR4fS1bk/c9vH+FAaNWjlzx2Z1IwzLYI4PJ7nR592lcf4ZHiT2Z6XRMlZZw9VYHsMjyUyQ0GQypMhgMbYlyHIAIbEADRI0AwQAgpjECAoZKKAYCGAwAChoAAAAAA+PQXuJBZhxVYWhBWxQ2Q0UD34AzewipIRESAMOQGt2UiCkwNU6NIsxjI0iyq1TsfJCe+xSAfgaYrEtwrpi+6NDxL5r9DKEqOiPGwVoWtjNMuyqqx2JAgq0yiCigKRI+AKQMncYDsZIWQWeJ15Vnwz9YtWeyeV1+N6fHP+GVfyA+fhL4epUl+67PtE7imfESTWb6n2Onn36fE/WKAz6mu7RT9qf8zxE6VHu6xd2lyr/ieFLklWOeUFkyKL8s+x6FjhGNz/D5PkoK9QqPs+k4oY9J35p9t7JCD1NVpceo08vhKNpV8vD9j866vh+H1ScKpx5Ps4ZZ4tUlCb7L4PkOtfN1fM/co8zUyqNEY0Gpe6RWMAycCXA5rcPBRM3szmbuRvJ/Kc63mEaXvQxLlj8ECsqLINsUG9/AGsV8phn2aXsdajtRy51+1X0CljXkdibSVInuCNWxJuTVIiO/J0Y6iig7exbnLKVz2OnLOlZz4F3SbYCk+36m2Fd0WZSXdP2Rtjkoyrn6EGcudwujdweX8OHI39C46TNXctPN/UK5HbGm4bNHV8LM070skq5MM0lBVKLXoA+7uWxnKO4Qyx7Wkx3YGbtMakzVxRLhsAfE2pl4HSZzvk0wR7nzsUdSkvUTnG+SfhErEvUBzSfBnun7GrxPwzOUZIBt2iIupSXsNSon94IvHyN8ig9xz2YVePdFNOjOMu1nRC57JWwOKaqR1aSdTxL0kGp00q7kjLBLskq9UQfqvTWp4Fkfol/INesWXE1t3LdNHkdPzZZdOhCL2fp9DdRn8J3YHxf2k0z/AMSh2L8cf6FdO08MTjFJPy2/J29be2Ob53Rjo98i+hFdp53V3WOC+p6NHk9Yf7THH2KyfSl8kmvLPYgeV0uNYl7s9ePIF0ZZVsakZOCjzsvJt0zJ2a3Hvs3T/MzzIzxT7MkZejsI+pZLBbxT9VYMjSXwQVIkCkCF4GuABklEsAGIYUDENAMBDAYxIAKAQwGMkZQ0MSGAgALA+O3HZIIw4qVDsQIoYMPIMBMlor6ktAQxUU9yWRDug/OhfUALTLiZplxZRtFlxZimaIKsAABxdHTjlao5TSEqCupFozi7RaK0tFxIXoWgqh2ShooaY0xUADsZN7jAbATEQUzh6xDv6fk89tS/mdpjqYfE0+SH8UWv5AfJZ1vFn03S593T8Xsq/mfNT+bCn5R7nQ592klF8xlf6gejk+bFNeqaPAe9H0Hg8CfyuUf4XRKsGninqsf1P0HBocM8ONytrtWyPz/Tf7vG3/Ej7KM7wxhLLJRS4sLj08mjwyjcYJSXDR+e9WjL/FssVCUpPwj7CGseKDip7cUfNaRyn9pJSe67X/Qpj5/XY3jyRU8coS8pixL9D0+rwlrOrKME2lb/AJm0OgauWn+LDsbq+y9yo8icfm2IkqNprtk1JNPhpmOSXzAZ5aUTmg/mOrL/AKdnLj/E/oRGkWDZKY43JoDTFBN2zf4ijwjPjZF48dvcqn3zlwqOfLN/E3O2S7Y7eDgyu5sATKiiYqyyIdmkJxM2qiYudAdOfeO25njl2Y2vL4Hp8eo1UuzDBtPz4Pb0fRYYckcmaXfJePFgcGl6RqNQoyk/hwfryevo+l4NI+6u+f8AFI71sg5AlRiuIpfQY0JgI4tZ07HqIuludtDQHyep6Y8cn2Wn6M5l34pfNHg+wzYYZY1NfmeVqtC8e9WvUDx1nizVTi6qSZ0LDh7qy49n5L/wrDNd2LJJIK4pwTVoiCcZJo9D/Ccyv4eXuVeTHJos+L9zvXOwFd1xsxcmmzOWZxfZKMo/UffGXlX6FHRCd/qU0pbHNjl8y+p1RryBzZcbi/Yy8o7siUlRzPH3RbXKCDt7Zl5YbWRHevXhnVkiuwK5O19trk7OnamGNpTW/dbvyjLCl2yi/wAjOUO5tx2aIPV1eswT7vhxqNHiwmlmj6NluLowcX3JVunYH6d9mcMZaGM5b0qSPXy4oSxyVJbHzPQtS4dLwxUmu5HpPUNxfzBXzX2gj240v+dHNol8z9kb9afxMEH5c1/cy0fEmQrrPE6tLu1nb/Cke0eBq5d2tyNv97YrL0unRrHBHoo4tCvlj9Dt4A0jwTkVocWKRUcWdHMdmfyccvxAfSaOfxNDil6Ltf5Fvk4uj5O7TSg/3Wdre5GkvkkpkgUNEoaAGS+S2QwGMSABjEhtgAAAFIBAFUCBDQBwAAUNDEhgACGB8hkh2T9iEdmox90fc5K7WZcTAm7ZX5gCBhYIAE9xpifIEMT4LaIYE8ANk0EUmUmR4GnsQapmsXRhF7mkZAbRdlMziy1uVQVFiEgrrxS8GyOOEqZ1QlaKsaoolFINHEqyEMCrAAKAqhBZA3uAhgIAEwPl8+LslnhX4JP+pXT9Y9KpVXzLydPUYduun6ZIp/2OHp8IS1kIZUpRcqaYHqR6snB2l3e3B5eTVSnklLtSt3R7kul6Nu/gr8jw+qaWGn1TjjtRatKyKeHU3mhtW/J9HPVbpp+D4/E3HJF2+T2pZn2Rd+CNR6T1La3kZdNSfVdRN/uY+7+R5+XUfKvY69HnSy65p7vCkv1r+5YV5z1UYdSnKT2pKz2Ia7T4oQn8SEZxduSluz5qfzanJLnctQ2cmVk9Zn+86vLmS7VKV0YNd0isbUm7FH/U9iic+2I5IPZs7NVviZhiheNP1IMkzfBHut8JGLVSo6FL4eNR8sIcZ9sjWGT5l+hyTl85SlW9lHdml+zf0R5/MjdZVKHa3bexph6dqc28YUn5lsQYKo1exE8qTpbnsYegXvnzN+0T0cHTtLgrsxK/VgfOYdHrNS/kxtRfl7I9XSdBxwalqJd79PB7CSXG30HQE48cMce3HFRXoi6DgLAGCAAGhAAAJjAAQmk1TWwxMDg1WhUrljX5Hnx+Jp5vt/NHv2Y59PDMt9n6gceDWRk9nT8pnSpxlvdM8zU6SeCVr9UTi1Ti1HKvzCvUlhxZFWTHF/VHNl6RpZ/hj2/Q6MWaMkt19TVSf1QHkz6L238PK9/DM59P1UbqUWe290ZyCPDyYNWuYJ/Rj+7anHieWeL5XXDPVnwdqxvL0yS/hjsB8xGE0+5Y5etGcsuoVL4cv0Pbgl2wftQpbSi/RgeVjjmgnLLhnGNcuOxz/eVCbrds+x1cVm6bOFbuH9KPi0seLUP4itJ8AavV1zHc20Vzytyxv8LS224Zz6jU4MjqEKVHpaLUqejzPZyjD/z+oV6Ogzyx9PwQk+2S8fmei9Z4vk+eeo71i9KO7Fvmh6Bpr1LfHjX/AC/sTpFWNmfUcsYqCk0nu0ZYNbCEe1kSvQbqLfofONuWZt+Wevl1cJ6XK4vdKjyMK7siKy97RKofkdNGOmVYvqbgXFbBIUbG0UcuZHHNVI78qOHKqYR3dHyVmlBv8SPWbPn9Fk+HqoS9z327I1CZPkbEAyiEUFNiGIIXkYgAoBBYDQ0IYDBCGgpjEhoIYCAqmMQAMBDA8Cas4s8O2V+Dv5Mc0O6LMuLhug8hKNbeQXBAxkpjKGgAAES1uUSwJasllslhE7jSoVgBaZomY2XF2BvFlmMWaxdhVoBDAqLo6MM6ZypmsHQV2plpmMJWkaorSr3GCGFMBDAYAIB2Fi8AA2JsLJYHn9Vx28WT0bR4r/ZaxNbfNZ9Hq4fEwSXlbnz2sh2zjNeoH0sZd0FJbpqzxuuYnLNiktrTR39Ly/F0MH5j8rI6tC8EJJcSCvAenkvNm8ptxS9C5cMjZrcyrKcvkZtgyuOdz8Tg0/ypnLk/EkR8b9r8Pz3Onfqt0WFOGWEb7uWx5NVCq3XuZuWFOKn+76eTfPk0c8VQ+WTXJUYYnd0Y5su/ZD82dnS9JDKpd+68UdcejYO93kkogeVialilBvetjTEu3Tt+515un6bEn+0nfjcxWBO05PtCORSjD5pbv0JeTvl3M6ZafG3sm/7HZo+lxyfijUfV+QPNw4c2fJWKDk/XwerpegynUtTkr/jE9jBgx4Mahjior2NkBz4On6bTpfDxq/V7s6KGxAJsEwYAMZIwGArHYBY7EADEAeQBgDAABgACH4EMCZxUlUlaPN1egtN41a9D0mAHzyeXTOt3Hyjt0+ruKp2vNnXqNLHLulUjy8+mnhlcdn/UK9SGTuVp7jcrPN0+d8X2y9PU7seRTVS5AUj0tB82knD2aPPnFo6+my/FEDz1tGvMZE5n8o8ny5s0fKlZGV3FgetgfxNIvpR8JntZZqXNs+z0E+7SyXmj5rPpln1Eq22tsI807NB3xhmn+729v5svL09YtLHLKbbb4DBkrR/D/wCQVvjfb8M9jTu2pex4y/08f0PZ0y/ZR+gVzdRccmphBq0o3/5+hrHpmGWOLVpteDmy3PXTfi0ke3DBNRV0kl5YSvC1em+6Ya723NmWkjeSP1K6ln+Nq+xO4w2RpoYN58cUvNv6BHt41UEjQSYwGinuiUX4KMci2OHLE9Ca2OLOiI5oy7ZJ+jPpMcu/HFryj5lvfY9/p8+/SR9tgsbsQMAp2MQBVCYWDABkjQDAQWENFEjACuCRoKoaJGgGAAUAxAEMYgsDw0ElaEmURzcWox72jnPQyRTTOHJHtk14IiQE2CApMdkoewAKtwDgCWS0WxP2AzoCn7kthAUmQik6A1izSL3MYuzRMK1TK5M07LTAdlJ7kjTA6sUqOmMuDgxyaZ2Yn3FajdMYkNINCw8hVWCYFLgHshWEgCwAQDJYxMBVZ4utw/jhXHB7Zw6/Hspr6MDz+h5/h55YJfv/AIfqet1HBP7tkjKLTjvufPTUtPqI5YWmnaa2PdyaqebA5rPKSmt+52FeLduiUtq9yntJohP5pL8yKJ4k5K+TzsqePM5PlSPWyb44y8o8zWxfc/fcqOCd9zvkk7M2K8cJyjTl5K+4xptZLXbaCOvoWR3ki36NHsThPLFxg6lR81il2Z8fw21XLR9Zp/8Ab55+VGl+gHi6vFPBNPJJST3TRhGUsjqJ2a7BL4uOO3+mm/5m2nwQwxVK36gLS6NRqWTd+h3w24Mos0iwN4soiLLQFCCxWAwFY7AQBYNgAeBWDkBSYNk9yDuQFgQp2PuQFWArQu4ChBaE2AxsVhZQCCxNkAROEckakrLEB5er0Tiu6G6OeGolj2mm/c9pnHqdLDJbWzCow6lySvePqdGLO8Mu+J5ElkwSdfoXHVK/RegHVmnKWolJL8XNil+AIS+LG0S3SA20Of4eHI/SLPNxf6mWXskZajUTxZOyLqLds0wyTxOSfMqCNtfvhxY16NnmQ+WCXu2d+tzKOqhHlKPg4JK8tLhBXbig3hg6PYxtRhvwkebCPb8OF7UjvzPs08n7UBzadOeVPhuV2ehlfw8cp5JuSSvdnmY8vw6l6E9Q13xoLFDZctgcsH35ZSa5dnsaDDTeRrxSPO0mC2ke5jSjFRCNBpiQ0BSZaZmWgJnwcedHbI5M65Kjgaps9fo87xTj6OzyMn4jt6POtRKP8SIsey+QAAoABBVoHwJAwEhiGADEMBoBDQQxoQBVAhDAoBAAwEMoBiAI8CLotGSLsjmqSs5s+O1sdSJnG7IPLlsCNM8O2VmQRVgvqIAKaEG4ABLGIBMlotkv+YEeRgC2CKUjSDMUXFgbxZaZlF0WgrUCRoC0zpwT+Y5UaYpftIxXLZVj0xiaANn4BCGA0DBAwJGFAwATYCYDsicVOLi+GMTA8nW6V7r9GcMZ5MT7O1u/B9HJJqmrMfgY0+5RVgeHkjKLTkqbRnV5ErpPbY9HqeP8MvyPNS/aQ+qIptZo42q7l62Y6rG2oyclv4R2pU5w9G0ceot44+xRWsyPUabDBqMfhfLGlyvc5lpcv4bW/ubNXA2T/ABxY8PZkqXMT6nAu7pdeZzX9j5zKq1LfrTPp9F3S6fp1GDe9/XwBxa9L75lX8CjD+SM7ROXJ8XNlyVXfkcqf1JvcI3jIuMzn7ilMDpUy+85lMvuA6FOxpnOplKYG7kT3ehn3kuYG3eT3+pj3kvIBs5h8SjDvE5gb/FE8pzudEubYHT8UXxjn7mJyA6fjh8ZnK2HcwOv4zKWa/Jx9zBTA7fi+4/iHGp7lLIB1rIHecqmNTA6e8O85+/yNyA2cyHJGLnRDmBWWMMipo8vV6dwl3R3R3ymZ5JJx33Clpu94FPxdUh524tnRpsX+VzPjtknX1MtbHeMvVAeVq4d77k91sYuGTHGK+ZXujpyq01+R1Zd544+EEcWDTTepxvNdN278m+oWKWeKwqot8Gmpm3l28I54b5V7bhXZDJFZlJrjwbaubeCO1KT2TMtJHuzOTL10u7JjgvCsDH7tPLiuL88Bi0GRzuXB24FUEjePAE6fAsS9X6m5KGgi0y0zMpAWWjMaAuXBy5tzqa2OfKgPOyrc00GTs1eN8b0TnTMYS7ZJhH1IChLvxxmuJKxhsmAABSE2CBgIaEMAGIYDAQwGMSGgGAABQCsYQDEBQIYhkHzvI1sLgERzaJlXZmmWpblGOfH3ROBrtk0z1ZK0cWpxJPuSIjnsLFYAVYlyCewmwK4E3QgAG7FIZL3AXIh0Di14IFwUmS014C9imNYvc1hIwi/QuLryBumWjFZEuWUpyltCP5sLjSUlBWzp0WJuXxJrfx7GGDT3JSnuz0Mce1FakbWMlD8BRZSZIJgVYCsAG+RcsGwAGACQA0JobJboAZDG3sS2Bz6yCnhkvPJ4mNP7zCP/JHvZHszysmPt1mNpbNhV6nH8PXZYe9/rucOePyy9metrJLN1FOKq0k/0OTU6aac/l25uiLjjxwcsLfsEZXCP6BjzQx4JQk6ZOn/AGmOVfu7jQ9R/qRa9D6fpU1/hWKf8Hc/03PmMy+Q9zp0pQ6Nlctu5S7fzSRUcPbUoL2sJKjDV5pY8yUN2opGin3RuqYDspMzsvgI2jsNsyTBypAa3uCZmnY1IDSxJsnuGpIB7iaGpIO5AKuBOLK7kNtAZ9odtFpoLQGfbuHazQAM+2xdppaDyBmlQndmpNgTQkVaABW0Hcx2K0BSkDkyWwsCXJibBsTewEydg+BNmcsvbKqA9XQL4kMq9cd/oYauN6XFP0VG/Rcnd2pcyjKJGpX+Ql/xb/qFeNFd2SK9ZI3lTzfRGem3zp+istNPJkl4QES+ac3+RGNftH7F6XJB93c6fJWnxuSnNcXyRXXo4/K35M8v7TWP0VI69Pj7cab87nNGEo5puapuTKjrjS4NFujKBogi0UkSmWgGikSikgKHEQ0Bp4MMq5NlwZ5EB5+dWmc17nZmicUtmEfRdOn36LH6rY6Dz+iz7sE43w7O8NwCGAAACAYCHYDAAAYxDACiRhDGIYAhiGgGAAAAgBFHzthYxGXM7KTIGijVbojJFNcDTKatAeVlg4Ta4RNnZqcXctjiexENMFyKwvYB2Fk2ykr9kALd0i+2K/FuyO/xFUOO73DUiu+uIpEucrBklVXcw58CTpjQDqPmKKUYfwqgSs1hAAhBeIo6MeMMcKNoIC4RqjZERRogppleBJ7jsBodCQwE0CE3uUANAIAGIBeQG0S0OwYEtENFiYGORbHOsPxMsdrp7HVI06fjWTU7raKsLHh9Uz/Bz90JftOJr0FqeqrLo1jVbqn6nXrvs9q82oyZo4svbOba+V8HKvs7rJOlim/yI08j4XxU5N+eBY888FpcPZntaTpc8WqcMkWqjdPyedl0M5Qz5tlGE7S9VZASd6dS9T3VnjPpWOKaUu1Rr1p//B4rinjlFcLdG2maeODb3i6o0y32ebJLnhEMrFv3y9ZCmEQiyE9ywANyqoVAJWhgCALGmLyFAVY1IgLAvuByIsQGnduF7kAwK7g7ifIWBTYWSK6AptgTYWA26Yu7cTAB2FhQgGJjsKAkXBVEsCRUm90N7AgOzpuX7tNZGvkjPf8ANMrNJS0+aS/C22jDAu9Sg/w3ZWpyRx4ckIbx8BXnYZqE5X6GUtTBRyR8sPVo5lBqcm1dAXjxTnBzT2R63TtVjWleOSSo4/ukv8Phlhfc5drRj9z1Mf3JINPW++xnkWGG0rqzq1OOppvnhngY9NqIT+JTTW9nu6XuydOjKe8ovdsIcUWkTFGiQZNItISXA+AGuSkIEBQ0ShgaRImVF2E0BxZlycORVI9DMcGZfMB29GydupcPEke0fOaLJ8PVQl7n0VhYAAApAAAAxDAB2IYDChDQDQxAAx2IYQFIkaYFCAGADQgA8AkoTRHMgsTAouLotSsxRcXQFTVo87UQ7Z2eldow1GNThTIPN5AJpptcMUfV8AVHa29kS5uT24JlPu9kJBWiZrFoxXsUmVWjJa3GV22gqEjSMLQ4xNVEIUIUbJcCjE1jEKqKo1iiUXEC0XdEofkCkyiVRSABgDAEAAAAH0AAsQ+RUAC8BYPgBNEtDvYQESWx0dD1mDT6jPPNvUWkvzRzydHBrMUmlLHtJuq9Qsfe6drJgxuGTL2yimuP/YWTS40nOcsvq2pHznSNZlWnhCc5fIqaT9Dv1+pyPT2pzjBrbfkNDVLp8/vPZkayRxbN37ny+oSWlSraSZy67VzxavJBSfzRVt/+e4ofFy6TunNuCjLjxQRxaefdPt9qHhl2d0WRgVSlk5admko1qWnxLcI7MPy4V77ibNnGkkuDNoIz8lqVGb5KA0uxAABYuBiAT5ABgCBjoAEJsqg7bAW4FdoVQEhyX2iSAncKL7Q7UBDYimh1sBAFdoKNASA3EO0AEV2iaoCW9hN7FUKtwIYJ0OQqoC45Ph37nNqJPta9To7bSZyaht5FECIxpL9Ts0uCGXFKTStM4skqvfxR249NOGieRtra6Cvf6FodNn0OV5MsU8eRSivV7M9+ehxZ5NtQbPz7T6+eDE4xlVtM+4+z3dnUXmlbaukFaS6fp47SxwX5Hm6nSYcen1eSE4pRkqj+UTr6tqHizzhHamfNZdVPNqciva1/JIDdUUmZRdo0WyDLQYo7lIAQ/IDABiKQDjsyp8EouvlA48y5OHOj0cq2ZwZ0Bz432yR9Lgl34oy9UfM/vHu9Nn36VX42Cx2iAAoEwYgKQ0SigAAAAspEjAoLEMAGhDQQxiABjEMAAQ7A8AGIZGEsRZJUK6BMBXuBomW1ZkmaRdgcGrw3LvS+px5Zfuo9jLDui0eNnxvFkcWRULk0TM6dFxVoKtbmkVuRFeDWJVUhpDST3LUQCK8mqQoR2NKAEjRbExLSAtcFxIii0BaHdEorkBplIlIpAUAIQDDwIfgAAVjQAIdiATFdDC0AmQ+S2SURI58/7n/cjplycmrvthX8aIro6XJy1uWLfy97dfme51NL7ovy2PC6VtrMr/5P+p7XUZp6b6EafE9TilqZNeSsOXs6Plle+8f1ofUFeZtrwedPJWlljvmadfqVGmnT7VL92bcTXI24wn5WwRjXTsVLe3IG+6El+aCO+Eu7FH6bkT4I0cu7HXoaZAjF8lIaVsvt3AnwFl1YdoEio07RKIED7Su0rtAhR2KrYqiu0CO3cajRSiNRAig7bNO0aQEdoKBpQKIGbjYdhp20NIDL4YKHsbUIDPsE4GyQ6QHP2ew3jN6sKA53DcPhm7QqQHO4ewnA6HElxQHO8exLgdLiQ4AZKPynnzfdqJPwj08nyYZN+EeVDiUvUBxipZMafmVs9nXSUOlya9O08nHFuUmlfbsdnUM3/wBrhDy5f2A87Sw7mr4s/RPs1FKMNq/Z/wBz4HTQpR22P0L7OKscf+0K4PtFjrWzl6pI8Jx/U+m+0ME81+x87QExRpFCii0ENDHWwIBjEOgC6HYhoCkyldEFxewGOVHFnVo7sqOPMtgOF7M9XpE9pw/M8qapnb0ufbqUnw0B7Y7EAaDAAYAh2IaAAAAGhoSGgGMQwAEABDGhAAxiABgIYHz5XJmnRQYUJghgQyS2iQF5LTI8jQRqjk12n742uUdMXZT3QV4aXqaRWxtqsPZkbSpMzigppGiQJFxiFNbGkCUjSKVbANItCii0gGio7iity0BS3KQkWgBMpE0UrQFoZKYwGAhgOgYAAqGwFyAuAbG1sACExsQC2JY2ICWcupklPFfDyJG2onOCThHuV7nn67qOlkowWPJHJB2+7gLHpdMTepytfxP+p6WqT+HT4PN6LLuTn6uz0tVKKxteSNvluoO8rPGy/vfU9jqLSz0eU8TyZVFK7ZWa9XFjqWKL/dx/2o418mRw/hbid2L4n3iXxFTrY5NdH4eqtcTV/mEXpJdmZx8M7Zxs89y7ZxmvJ6NpxT8MIyUdy0gq2MBpBQJlJgLtHQAAkqKSEUgCkOgRQC7QooAFQDABUOgQ0wFQDEAxUMW4AABRQAAEAIHuDAluxNDYgEJjJfIHNr51p2vL2OKEa7U+OTo1z7skY+hzNu3QHXg200pcXJs5dVkc+3G91dnTOccUfhNXUThv4moS9AO7H8vw15s+y6ZllhwRcdtj43/18a9D7LQyj91ivZBqI6nmeZNy5PGUb4aPW1iVP0PE+DJaiU2n2vdMLWi5KRHHJaDCkMQwGhiKXAAwoKABlRZFFQQCyo48yO6fBx5lyB5+Vbl6SXZng78iyrdmUHUrA+oTtICMEu/BCS8osNGgYITAEMkaYFB5EADKRIwGMSABgAwgGIYAMAAAAAPnIstGMZWrNEww0QyEygBktFeBMCHYkyqJApM0izGyk/AFZsayQaPP7XGTXlHpI59Tj/eQVglsXFbErg0itgKj6FoleC0FVHgslIpAWhpCRaQFR2LRKKQDGmJIYDGhIfADAEwYDBCWwANiQAAWAgsoQ0DYgE6E+AZGaaxYpZJcRTbIOfW6mOnwt2u/wvU4unYodV6s1mj8s1ukedlzz1Mnlk+eF6I9X7Lf75SDUdfTWsLyQjxGTS/I3z5m07ZwYcnZnzR9Jv8AqLJmcpNGWnn6yXdmTOfHOWLL3Q59yszuTfoTyaYrv02SWXJKclSSpUT1OHdgWRLeD/kVoVWG/Vm+WCnjlB8NUEeQn3Yl7Hfpp9+GO/Gx5uNNNxlytjs0kq7ogdVuxkqQWBoMhDQFMZNsYFIpEJlJgUiiRoBgIYAACbAaAW4eQGgv1CwAYkAgCxtiBlDvYViCyBiYAwJdg+AYrACWO6FPgDzcr788pehOnXfmive2XkhKEZtrdl6DFJOWSSaXCANRH9v3Vs0jHFjTyuR1a2P7JP0ZjhQDX+4v3PqdFO8EW34PlYvmXue3psr+7xI1Hdqcmz32Pn9Zlz/Ga+I44l5PUyZG4nndUxNaRy9Un/MLW+GayY1JSv3NkeDo9VLT5FvcXyj3Yy7kmuGVlaZRKLoIENMVABQAgoBeS4snyNcgXP8ACcmVcnZs4nNmQHm5oswXJ1Z1ycr2YHvdNyd+kS8xdHWeZ0if44fmemGgDAGwEwQABSAQwGAhgUgFY0AxiGEAxAFMAAAGIEEfHaPPa7G/odqdI8LDkaaZ6umz/Ejvygw60y1wZRdmiYFC5DyACaIosTAgaYCA1jL1KaUlRijWLA5pwcZAjoyQUo+5glYVa4LjwQkWkFWi0SNIC6KRKKSAuJSRK2LSAEMBoAQxIYDQ3uJBwA0DCwAQAMBCGwSKE0IYr3ATOTqbrp2evMGjrZnlhHJjlCSuMlTQHx2DN2pwmfQfZuUfvDppWmeBr9FPSZ5R3lG9pHX0CHxNW++TUYxb2Isd85qOszP1kznhm7skjPI/hy2exy4Mvzvcirk77t/I8fLI9RxKj19MqwwRs+Dn0srwx9Ub3sEedn0k/vDnBWm7+hpjwvHJtnUyJcgT2gtthiAaZRG5VgVyNIkaApFJEotAA0IfgBiCxgC4ACWBXgSAADyDYeQALCxMQFBYgoBiBh4APIWIGAPcQAwJYAyWwHsGwmxWBGpj3Yn7HPj2TOnM/wBkzlW0ZP2AzUqx37nfhy1ijueXKVYmbrJWHH7kaj1++4I163jT0GHs4eBN/U44zvGjt6pqdM+lab593jaf6sqvlJySSXk+h0P+1xXz2nzOGE82ZRim22fUYILHijD0QZdCKRCKTCLFywBbANbBYCAbGibGBpHgxybGsDPKgODULk4p/iPQzrZnBkXzBHb0ufbqUr5VHtM+d0suzNCXFM+i8BqFdD5ENPYKAFYAUMlDAYxDAaGSNBDKRIwpjEADAQwAAAD84TcJUzqwZXGVpk6nFatGGOXayOb3sWRTSaNos8rS5+2XOx6UZJq0UarcZCZQDFuNcgwIkrJ4LZLIEnuXFkAnRR0J7UZzjTv1HCRbXcgrJItE8Oio8hVItCXJQDRafglcFJAUi0SikAxoXkfDAHyUTyNAMAYAAABQXsHgRRBPIJ0FiAGJgACEx8EzlGEXKTpIo4dfBWnSdojp2OH3mTgkm4PgnVapZZxxwW7exOs6fqdBijn+JXerVPlEVx6yFSyL0bPNxxcZVJVe5WTVzcnv3XzYoZfi5I3zwBrF/Ky4K+DNUlk9rHDOmqinKXsEepo3+zavydP7u5y6SEoYvn/E3bR09wCZmyrTM5SVgVHgGEXsMBDQBwA0UtyIlJgVQ63Ei0wCthoVjAAsQAMGIYAgEFgP6hYrCgGxCqhgMCRt7ADQIViTAoTCw5AlisGIBk0OxWACCxNgZ55fJRzZHWNmmrlJQUl4e6OWeaMobMCJ/wCj9RuTSxxJduMVyrKUbmrdUFj1G6w/ken1TS48v2d6fJ+YtP8AWzxsuSLxSUXe1H0WX9r9k9JJfutoK8LTafHh3hFL3OuLMcaVG0Qi0aGaLiEWUiEUkAwAAEwAQGsWE18oojlwBxZ47Hn5VvsennR5+ZchGUXTPo9PLv0+OXqj5qLdnvdMl3aSrvtdBY6gAQaMAABjRJSYDAAAYCsaAoZKGAwAAGMQAMQAB8Zkx+Dhz4qfcj1Zw9zmyw9iOTixTpo9HTZb+Vs8zJB45Wlsa4cl07KPbjLYtM5NPm7o0zpi/UK0sCUygoJZQnwEQLyUSwLTNIvYxToqLA1ktrEhp2JquAq0y0ZxRpFUFUi0iUUBaGkJFIAGidxoChiQwALAAAAQ3sUQMLAgXgRQqAkYUVVARwjydTnefK43WODPQ1c3j02SXoj5zLkkoKN8gTmyd2Zyg2kuDLPq804uM8k5L0bsUtkc03cmBJeB1mRFlYv9WP1A7cavNJe56GCMO1NRSktnscEdtQ/yOrHNLJUeGB1g+DPuplOVoBWZSdM0sloCocFkwRqogTW4i6E0AkUJKiwGihUMAAEDAAYCsBgHIgGAAAALljABDABAAWAmA2IAAaEwJYimJICWJlNB2gZtibNHFJktAZS442OZabFkyu48+h0amXZD3Zx/HlCLUfxS/oBWTHGGdQhxFnFqJ/tnXg64/wCqvocWelmnT8hXqdN1Gli0tQnut6PRj1WDwT0ON1hbc4v0Z8zB0zeLapgfQ44Y3i7scrHD08njYs09LKMotuEj1oZFOKnHyBsWiFuWgikikKhrYB0A0FAJCZVEtMCost/hM47Gi4A5sqs4M6ts9HLsmcOZWBw1Uj1uj5N54/Xc8lupM7emT7dVHxewHuMSAA0YgQAMATAC0FiTAIaGiRhVDRIwGMSGAwFYwABDA+XmlZhkj7HU0Z5FsRycGXF3J2uTiaeKdPg9WcfByZ8Skn7FD0+XtpnpYsnfFOzw4S7JdsjuwZWn7BXpplJmMJJpGqdgUC5ACBMmi2S0BI0xMVgaxlua8o51yaxkUaRdGidmL23NYsNNEUTH3LsoY+BIogLsYUADQCGuAGIYANcCbGJgAqGIoQ3wAIA4BjE6sDl6h/s5r1Pmp/Nkfotj6Pqb7dDkl6Iw6V0NazTSnkl2tR7lfkivn8vyxZxs9DquH7vkeO97POCGVhkoZYyfFkGmGDnljFK7YHVlleT5N3Xg0i3Ga39itRkcbxY0ljj6Llkx3QV2r6lWQlSRS4CGmDENbsC8b3NzGHJtHcAoT2KaJaAQwoYDQxAgAGAwEIYAAAgABoBIBgFgAhDe4AIYgsADhAwAPAhgAgoEABQqGKwEybLJkgOPW2+1HE32yt8Jnbqt8sfocjrtl3cAVifdObXocDdyZ024YpyW8ZbHL5CnH8R1JfKcsH8yOuKtgW5L7t2eVJNHZosj7JRfg4ErZ1YJdqlXlUB7UN4JlozxbY4r2NEEUuRkooCgBBYAJ7ADADSJkjSAGeZepxZlyd+b8Jw5VyB52RfOzTTy7ckZejFlVGUXTQR9QnaTQGWkn36WEvY0DSkMlDCgYhoBoolDAAAAhjRJSCqQyRgMAAAAAA+cJasqxMObKUTCcNmdTRlNKgjzNRhvdcojDke6Z3ZIWjhzw7G5RWxB6Gny8RbO1P3PFxZbr1PTw5VKKvkqulMqzNPgtMgoQABLRNGjIASZpF0ZjRR0J2OHKRlFmifDCumNFqJnDdJmy4CjgpCABiCxoAVjsAAENCAChB4FZQIGwfAkAwQWIAe4q3B8jQHl9dy9unx4k98kuPZf+Iw0/WNRpcDx46Saoz6zl7+oKHKxR/m9/wD2OMiuTXZpZs7lJ2/JzovK+7JJriyAhHboI9reTytkcZ36e8eFOgDPCcJVNU+SsP4Q1WdZctpNbeRYN2l7gehWw1HYrtGkBnVDSRdbE8AXHY1gYxZtECnsRZTZNgMaJKQD2AXkYB4AVgAAAAAmMPIAgAABgAwFQMYmAgYwAQqKoTAEJhYWAmAMAGSx2JuwDygYIAOHWf6q+hyV+zkder/1l9Dniril6sKlxT0so/mcL5Ppdb0tabTxcZXcbr6nzbVSYBHZo+s6V0RavSzyKSXau7flnyR73TusanRYJY8buM4079AObX6f7tqnG7XgnAu5xS8snV5p5snfLk20S7s8F6bgexHwaRIii0ghopC2GADEADBoBMALgQVFgPJvE48q8HbLdHLmQHm50c8Tq1EeaOVchHudKn3aZx/hZ2eTyujzrLKD8o9ZhqAYhhSGhDQDRSZI0AxDEAykSNAUNcEjQDGKwKAAAD5jHkU4prdM0s8rFmeCdP8ACehjyd8VJbpkc2m5LWxSYnuBjOJyZ4/LKzvaRwa3IorsX4mBlpsXed0YOJlooNJNo65Rte4U4MtcGUW1sy0yDRFJ7GaZSYQ2JoYMCBXuU+CQLiy7+VmKYZJ1jfq9gR6OB3FG5jpo/s0bMrQGLwFgOgGLkBofCCqQgAaQAAIBN7gihti8AxIgfuKxiKABmeSfZjlP+FNgfNZp/G1moyes2v0M5vtg36InT203y27sWrdY2RXCxDAIvDHvyRXg9BxqFHPodPkyfEyQjccaTk/RN0dU1YHK18xvo43mivc558muCThTT3A9rtQ+1I5cGouu46PiIAa5MmjRyXgzugGluaxZkjRMChMO4LsASKQgRQ/IxeQIAEAwEAMQDFdsZPkC0J7jFYAALcaAQAyQGHADYCvYABgIQwAVA0MAEKhsTAQXuAmwOXVqskZe1HG20ondqe142m6ZxSXCA6lqc+WlPI5R4pnlamPZnyJcJs9DFwceuio6iVcPcK5kdmH8K+hyHXg3ggHltxX1PQ6ZG5OXojz8tqJ6fSn+yl62B6US0iIstS3CKHQkMBAMQAKhgwAcOReBrkC3+E58qOjwYZEB5+oiziaaZ6Gbc4Mi+YI6unT7NVD32PeZ81il2zi1ynZ9LF90U15VhqAYgCgaENMBghIYFCCwAYAADRRKGAxkjAYCGUfEamKUHJh09zjD1QtTJ5svwobpcnZgw9kFEjDVS8jbS5dETxfLy/qjCej7pbzm16NgLUayMbjj+aX8kc+DBPLN5Mm7s64aSEHtH9TeONIAhHb09jSqGlQNUVUSV/Um3x5NaIlFEAmUmZXuWmRFpjJTGggYmVsiWBLMZS+Lq8eKO6i7kGpzrEvWT4Rt0rTSjeSe8pbhY9bEqiixICqfIIEADGiSkAWCBgANgCABiAVlAAUJgF2F7hwAAtzn6jJx0Gdrb5GdBxdYl29NzfRf1QHzuKfbBGeqlcV7ii9iM8roisgQAEev07PCPT9RBX8SbjH8uRNXwcOgm1lcPDVnc00BM9Nk+G59u1nOpNSS9XR1rV5HWCdNPfY58iXdfuBtidHTF7HLg3O2CtATbKS9SlFeg5KgF5LTIXuUgK5Q0JbDuwKXIyEyluUA6ALIAPIMEACSGIAYJgCAoQAAAuAYJgJgNiAA3CgYAuBWK2FADYA1uFAHIeABAFisexIEtkt2VLglgeZ1Jv4sFfgqUePoXrNP8aSkpVQ9Jp55puC/dQDxePQXXdPiwa1Rxbr4cXv6tFuLg64aPL1GWeXNKc5OT43Ag6tO6gch06d/KwrTI08bO7pM180fLOCf4GdfS43mu+EB7UeClsREoItMaZKKAdhYhAUIPAfmAIdCCwNY8GOXc0iyMqA48q2OHMj0Mi5OHNwwjGG259FoZ9+jxv0VHzidM9rpGTu08o/wsLHeFgAaAIAAaGStxgMZIwGAh2A0MkZRSGJAQMZKKA+Q0umUN5K5eTsUaCMUuCqrcrIpUJpD9AbAO0Etgsa2QA1QeAsGAhNFEsgiUbM7a2o3StCcbAhSUuGVZnPCm+PzM3p34nNfSREx0SnGMbbS+pzZNYl8mFd8vXwH3SF3K2/dnRh06WyjQMc+m0ksmT4mZ90j28UOyKMcWPtOiPBVWgF9BgMaFQ0AAuQHewAArABoTAV7gNBQkxgD4EgbBMAaChiASOHrbrpuT6r+qO84Osq+m5fy/qgPAx6HVZNO88MM5Y15SOPJu0fTaHrL02j+HCqcaZ87q5wyarJKCqLdhWKAACNdI61MfzPSPMwOs8H7npTl2wcvRAcU8ta5P0dHRk339zzZS+bu83Z6K+bGn6ga4VwduLfY5cUW9ztwwpWwLpUTPgtrciQEIpCKQDTDyJIqgBclUTVleKAAT3GIBgCF5AABhyAUAAADQuR+ABiTsBIChMB0ArEMKAQhg9gBoTC2AAFh9QALJY36kyYEu7JKbIsDOaszxameml3wrfbc1lwzz9XNxcYr1sDryzlKMpS5o8du2enmdaeT9UeYAI2wukzE0wwyZJqGKLnJ+EFazlao7+kX8WX/AGnBqMGXTy7MsHGXo0d/SP8AVl/2gewikQikEWh+SUxpgUDCwsAAdAAqAAAqAZOBLkqSuIHJkOLOuTvyRs4syCOJumep0adZpR9UeXJVJnV0/J8PVY34boLH0ImNiYaACGAIYkFgMaEADAAAaKRKGiigAAGMkaIPn0/QTYKgYZMEqQLkbASGhWMoCb3GCIBB5E2NAAAuR7AJiSplPkajYCjG2bwRMY0axQGkVSLRC4NFwANggACrBMQ0wGADrYBMAEA2xUAAAA0HgAEwQAAAwADj6rHu6dm+n9zrMNdHu0WZf8H/AEA+N75LaxPkHtJisKaGJAEODqafudutyduKl+8cHlMrNleSV+PQCGelp/mxR+h5nJ2xy/B00HVvgD1MW0TqhwePo9a554xnteyPYjugG2ZzNGjKYCRSIjyWt0A9ykLwMBlEjfgBpC2B3QLYACvI2D4AQeAQAC4GLgHwADJGnQD8CqhoGAhiAAbBuhDoBeAoYIBUAN0wW/ICE+BhQE3sJ7oqiWBElZmaOkZsCJukeXrG5Zq9Eenkex5Gd3qJfUDrzy/yafqkcJ0Zpf5TGvc5gGep0LVx0mWWSk5KmrPLsIScXaCvoeua+GvxfFkl8RyT2OXpP+rL6HmfEeSSTZ6vSvxzfsB6qKTJRQQ/A0xJlIA9xoKH4ABiGwAKFYWA48mi4Mr3NF+EDDL7HJmR2ZOX5OTPHYDz8u0isUu2SlfG4ZkQnTCPqIy7oRl6qxmGgn8TRwflbG4bIAAAGtxDAYAgABoQ0BSGSNcFDGJDIAYgKPn78hYh3uRkikKwsB+QvcAALsGwE9wAYJMAExgkNIB0XFCSstLcCki4omJaApFomJQDQXuAq3Aqw5DgAGFgLgChDvYQAAeQYBdgJIYAJhYAFiAACyMq7sUo+qaKoGB8NlXbkaEba2PZqskfSTRigAoQWAm6M2y5MzYFI2yTvT4l7swiXPiH0A0wy7MuOXpJH0alsfMX8qPoMeTujF+qsDp7qRnKV8C7m0CYDiWSjRALhDSCikgExifJTQC5BAgAYhiAYmwF5AbBAMBeQBMGAWFioYC5AonyA/ABewgHYgCgCgGkJqgJXI7oAAVkyG0S+Cjz9ZrXgzdiVpLc0wZvj41OqPK1c+/UZJf8md/T1Wn/ADINsr2o8du8kn7nr5HV36HkeoDlNuCj4QkT5HYDfBKHexIF4/xHtdJV/Ef0PFxfiPc6Vthk/VgeimUpEJDWzAtFIhbFIC7BMlDQFLcAWwgBMZLC7ApFx4ITKiBORHJm3R2zOXIrbA87N7GPKOjUKjmvcD3OjT7sEoejs72eN0bJ253H+JHsMNAACwALAAGhiABoYkNANDEhlDAEBADQgTA8CgrcoOQyloOEXXqKgEAUUgJBlUDQCTQh9o1EAUSkkCWw0gGkUkHgaAqKLRMSk7AqIwXA1sAFIQADYyeRoBgAuAKQ6JXIwGJ8BYMA8IQAAh0gAAENiATAB8oD5PrOH4esnL+KTZ557vU8Mc3VFDJKoUnscnUdJpsce/TTltymFecACYRMiGUyWA4lyXH0ISLlyBTdpI9nSS7tPB+yPHdJo9TQST0sf0A6u6tirM7KXqBrHejRGUTSLQFjsXuK9wGPyIfAAwAKsAYNDoQADAOQCwsAAAAAAaEAA+BfUYnugGgXIosADyFiGgBMCRoAB8AybKBMy1WT4eCc/RGhw9Vydul7V+86A8iPz5Envb3PW0ji8FRVU/Pk8iG1yW1I9XRvt0sPfcgNU6w5H6RPKR6OudaefvSPN8AIZIwGIGCA0w8s9/pqrTL3dng4lsfRaOKWnxr2sDoRSBbDQDdDQmh0A7KJopcAAWUhUBLYUOgoALiiUXEAnwc2RHU+DnyLcDgz7HF5PQzx5OGezCOjQT7NXjfi6PoX6nzGN9slJcrc+ljLuxxl6qw1DAACgBDAEMQwApMkaApDJsZQxiABgAEHh0A0xWGVcEj5HSKEHgdBRAlyOrFRSQBQJbDqykgEkVQIdANIfaOikAKOw0hoaW4BQ6AGAhpDigAVAMVgMQwQAgsBgLyDExsAGIAGIYASwGSAxAAHgfaG4ajFOLp9v92eRkzzyKmz2/tHF9mKS43X9D5/wACbCwAlkjZIG2OP7Oc/dL/z9Cb+b8zpUO3Q415lPu/sc8d5r6gXa7tzt6fL9lKPozjyUqrydPT3U5LzVgejBFolcDXuBoi0Qtik/QDVPYaRCKQDGS92MChIBP1ArkQeAYAJIEMAoGC4DkoBsmx2QCE78DTCwDwIfgAJb9B+AABUAxMBDAVgBLY22SwE2eT1ad5IY14Vs9Y8HXz79Zka4ToDLZY/qz1sEa08PoeRP8MEuaPZh8uGP0A5Ne6xxXqzglsdmvl88F7WcmZVL8gIXIWIYGuDG82RRTr3O7N0yMMDnDL3SXJwYcnw59xtPVtw7I7XyFTgV19T6XFHsxxXokj57Sx7ssI820j6RbhFIoUdhgUO0IAKTGiYlbWAwDkQAwQxAPwNOhIaQGi4MMyNkZ5dwOHMrR5+VVI9LKqs8/MgjNbfU+h6fP4mjg/TY+cPa6NO8M4Xw7Cx6IAAaJMYgAYAADGSUADQhoooOAABgJDA8XgVAle4+CMlvQD8AigGkA0gDtHQ+RogSRSQRQ0igof5DopIAGkFFIgKKSAYBQNDEAAAMAFQUNIBDBgkANAn4H5E+QB0LkqhUACGIBoBWDACaooTAkABgeb13C8mjTju0z5iqPr+oS7dLOdX206/M+RnLunJ1y7AhiGxASxJXJJcgzo0GL4mqj6LdgdWtSxxwQ9F/wCxxR5R19TdZ4r0ickQHPdo6NEnHVwi/KZEIpxjPn2Hgl26lTulFgexWw4oT5Ki9wKooXga24AuJZmluWA0kOiRrcBgHAIBifIwoBAHAWA15E+AsVgADSGBLQIb5ABMRQqAVh4DyMBIAukJsBsTEnyDYCb3E2DFYEzmoRlJ+FZ87Ntyt8t7ntdQn26aXvseLzL+YA/myquOD25KsS+h4mJXkj9T3cm0GB5OpffqfoqMM7+dm+T/AHDOfK7dgZlIQIBjXIkXDkDu6bG9VDzW576R43R43nlL0R7K2Avga3JspANcjEuSgAYDAQAHkBgLga5AYIVjqwNETk4HF0E+AOLLvZwZ1+R6WRI4NSuaCOR7HodHyVqHHxJHns6dFNw1WN8KwsfQ+RMGAaAAHADAQwBDEMBgIZRVjslDAaAAA8YXLsqrERkDQKhpFCZSQ6GkkAkXQhrggpAJFVdFAVFCooB0MljSAa5LJSpDRAw4D3BbgIB0xUAMNwGwF9RgVSoBJWKh2AC3Ewb9A+oB4E0UG4EjoEMCfBJVBQE0FDqgA59ZHu0maP8Awf8AQ+Rhp8mWUljg5V6H2eRd0WvVHy+n1T00pwunfIHnZIuLaezIbOrW5Fly2nb8s5GAj0+j4/8AUn2+yZ5h9DocPwtNCNU2rYHJ1TB8vxr3SSr8zzonrdVf7GMfc8/JGKgqW4Ewe6j4ITduilswxP53H1kB7cH3RT9VZaW5nBdqS9FRomBa4GieSgKTKT2M1yXYFefYoixgMEC5BgDY0KxgAvoNgAIQLkYAAm6GmAUIfkGAgsQeABg2JcDbQCsAsVgJiTGxADJsbZDbA4Oqz+WEPV2eauWehr4yllun2pVZ5rbX5gaaZft4f9yPaztLG2eRpFeeH1PVzv8AZgeROX7WT9zOf4TTJGm37mc+AMxiBcgWVj/ESXjW4HtdHjWPJL1Z6aRydNh2aSPvudiAEO9xWCAtDRKKAYwEA0w8iABhYCQDQ7EF7gaIclcSEXexRzZEzizx5Z35GceePvREedLZ7DxyampejsMm0hR5A+nhLvxxkvKso5+ny7tHD22N0GzAAAADgAGNCABjsVjAaGIfgoEMQyDyA2ZKK8lZNIENcBQDVjSBDfABRSQkhgPgaQJDoAGgGgHQ0HI6oAXA0tgQEACAAAGwCgDkA4YeQGAAwCg8ADAmigFYD8CC7AAugAFwAhDYASA2IoTZ8dr49msyrj53/U+xkfKdah29Qye9P+RB58jNmjRmwNtHi+NqscKve39D6RRZ5XQ8HdKeZ+PlR7EmoRbk6S8sDzep/jx3wmYa34DhjWF23fcT1HVQzZaxu0vJyKbTAt43F+1Chjfen4sXfJyVvYFN3uB62N3BGsVROnheKP0N44wEuNylu0WoB20AkqZWwq3KSvcBJblUNRG0BCGOqGlsBNDYNbAkAADQeAABDATAPImA0wEFAMTBhYEpMdBwCdgJhQ2yQBkjFYEtifBTRGRqMJP0VgcmeGVYcmSMk4b2rPJmvmSNXlm7Vun4M5b5GBvo1eeJ36l8I49ErzL2R3LGssqb4A8/JjlKS2+VmcsW/aezPBjTXw21Gr3OdxTt1uB4pUIuU1FcsUlTa9CsUu3JGXowPRydJnHCpxyRlLzFHHij81G332ai6u2Ggh8TU414uwPocUOzFCK8JI0RMSkAFCHQFLgYluMBjQluHACYDYgKAkrwAXsCF5AC0ykZp7miZRllicuU7cvByZFaZB5mdfMZm+oRzoI93o0+7STi+Yy/qdp5fQ8n7bJjf70b/Q9VhqAAAKAEMAGhDAYxJjQDQyRoodgAMg8hKkUCGVkIdAkUgBDoB+QGMTBWBSe4AikALgKGMBFBQwCxPkBkAFhyDABiQ7sBMaQwAEDBDYEoboAoBIKHwIA4AAATBDEAeRUUJlCJopiAl7HzX2hh26yMv4orf9T6do8D7SQ/0Z/VMDwWZ+TRmmjwPUazHjraT3+nkg97pmD4Ojxqt2u5/mcvW8soxhii67lbR7XakkkjwuuRa1MZeOzb9QPL7GouTJhy/oEW3LdlQVTQDoG6lwWqp3z4Jkm3sB72kl3YIP2R1QVnHoV/lcd80dsF6ICqJUbNKsaVAZ9vqXGGxaRSWxRn277DcDRRoqiDHsE4G3aPtsDDs2F2m7iJQAxcBdtnS4bEdm+yAxURONm6iLsAwcRdp0dlh2Ac9Cexu4C+GBjQqN3j3EoAY0FGvYDgBi1uKjbsBwAwZDRu4bicAMGYa6XbpMj9qOxwZw9X+XRy92kB4uN3NDf42/cmGzHe9gduhj+KR16edylv4PNx55Y40uHyb6XURjO57BXqZF2Qe/ijCMLWw8mVSxqUXaNccLigPA1MezUZI+5mjr6pDs1kvdJnKgh+T0+kQ7s7k/3YnmLk93o+OsEp+roD0EWQjRACGC4ACo7DqxIYDEHIwASGJgOg8AvcKAEFgIoaLTIKjQDmrOTIuTtlwcuRcgednRy/vM7s0TjmkpER09Ln2a/E/V1+p9DLZny2KThkjJbNO0fUOSnFSXDVoNQhiAKYAAAMAQDBcABQWNMAQFIEJMLA8sYkUGTRSJW4+AHRWyEtxoBrkdB7DQAhoV0NMBlIkpAFjQrGQDQUOxAOheRggCgoFyMAQDAAAQwAT4AApbgN8EhDABgSMEgXICChsCheRA9wATR5fXcPxdCvWM0/7f3PVIyQjkg4yVp8oD5HLoowx3Gdy9Gdn2e09zy52uF2r+56uTpuCX8VVXJrptNj0uH4eNUrsgpqjx/tA6wY15bZ7LR8x1nVSz6p4/3cbpAedD8SK4kVDDJ+BT2kwKbpv67FLlUQ6cUxxa7mB72h+bTxs7YHFoGvu8PodsSjRFUSi0A0i0iUi47AOgr2Gh2AhUMaAVCotoXACaFQ2NEEUhVvuWhPkBVTE0inwHkCGtgoug5AhR3Eo7lpUBVZuIu00a3FQRHaJwLrcdbgYuJLi2bNCpAYuOx5fXdtJFes1/RnsNHjfaB1jwx9W3/5+pB4keSvJMfIwOh/DnGKW0kqM5Y3ElOilOV8hRDJKHD29D3tJmhqMamufKPn5fMz0uky7Iz96CI67Cs2KfrGjzInr9YTnghL+GRwYdJmy43KEG0Bit2fSdPh8PRY16q/1PnYRfxFGt7qj6fGuzHGP8KoDZUNIiyk/AFodExKKGMSGQAqsYIA8CsBgAXsCAAAGhAMpE0NAX4MMhsuDLKgOLLwcGS+47868nFlVOwiEfQ9Pm8mig/TY+d4Pb6Lk7sGSF3TToLHeADDQAA5AYxIYAFD4AAsAAoEMQyDzUgXIU0OJWTSoaQeB8ACsYiq2AaHwJDAaQUCKQDQqYwQC8lAMBeQGHkgQ0A+QAAQygQAgZAMADkBAgaAAYUOhMAQMSBgCGJcDABMYmiiRj8BQCZLQ2ICWS9i2iWgIfB8bnbU3N/ik2/pufZtHyfV4Rx66cYKldkHIsk3zJik7ElsJgWt40CDHwxgfQaBVhh/2o7YnJpVWNfQ64eCjRItEJGiVAUkUiUUBXgEK9gTYDYCHwA2Ji+owBcAJMLAPIfUGCZACYeQAACtwKGL6BY0BL3Ab2BMBUJlMTWwEUKhiYEs8L7Qv58C9m/6HvM+d+0Ev85BeFD+7A8uOxV0Si0k7t0QJNNlyVLZ2R2fmG6AFyen0/G4YnJ7dzs4MCUs8U/LPcxw+VAYa6Dno5+a3OPT6z4eKMLqj2fhd0HF8NUcU+jwb2bQHNoo/euofEr5Y7s9rkx0mkhpoNQVN8s6KARcUJIpKgGiia8lFDGIdkANBwFgLyUIfgBcCSGJgDENC8gAIGHkC4snIikKfAHHlRwZ1uejkTOLOt9wjkXk9Pok61MofxR/oea9pM6NBk+Hq8cvF7gj6JgD5BBsDQAAxi4GAxoQIBiAABDFe40wPP5HwLyMrIQ6CKKYCoaBhQDQ6DgqwEPcQ2A0MSQWA09ivBNDQDS2FQ7AAQ1wIogQ0AAAC5CtgAEH1GAAAMBNqw52FQwF5HQwKEIoVgAVsAgAGAASJj8gwE2SxsTAzySUIOcnUUrbPjtfnWo1mTJFbN7H0vWZ9nTsnvS/mfKqO5BKTfANbHS8Uo4+5xe/DMJ8AKHJa3dIzh+JG8I/tIe7QHv4G+1I6Ys5sPPsdUQNImiM4miKKRRIwKAVj8AAWL6ABTJGACCqGKwAAHRAgBDKEMAIFVMEAPYoHwJDF5AGJjYgJYmUxMCGfM9cl3dRkv4Ypf3/ALn0z2Pk+py7uo578SoDmQ2KI5MgcZNFdyfJmFgXjfbmjXqfR4uEfP6aDlnxtb72fQ4VsB0R4KJiigEJFBQCRRKKSAoaQguuAK8jJTsLAoSDwJMopr0BcUHgYEhyAXsQIAB7gHkGKh+QKiwfAlyNgc+U4sy5O7It2ceZUEcEl8zLg+2SflCycoSdAfUY5/Ewwn/EkykcvTMnfo4rzHY6w2AAAGNCQwGMQFAALgCBFIQIDgj7jFwNFZUhN77DBIBooQ0A6tj2EHIDY0SygGgoBp7EB4GvcSYyhAA0rIHQ6AdgKhsQ7ASG9wABAhgACYeRvYBAFgAuRvYAooBUNh4ASAAYCB7i3v2GBNbgxslgIllEsDh6tglqNDOEd5KpL8j5rHFJ3Pbc+yZ831zE8WpUoxSjJePUgWp1eLJghjiq7VTPNn5E5txoqGKeSMnFWooDOP4kjqwLuyY1W6aOdY52n2s9DR6abyRyy2S8AergVI6Yswx8m8eQNYlx2IXBaQF3uHIkgKGO9hcj4QAgQDAW4WAMgLF5GAAAxANBYCKGJjEwBPYYlwADJfI3sxcgAvJQgJZBcuCAJPjtTLv1OWXrNv8AmfY5ZKGKUnwk2fFSttt8gVjjdkuLT3NMNUbKCkqoiuZA0dMtO1G0qOeScXTCPU6djXw+6tz08Vo83pkv8u16M9LEwOhMZKGgKFQWHgBpDJTYwKBKxWF0A1sMkaApBQrGA62EAFADEwIBCHYmA0IBICitiEWgMsi5OPMnTO3KtjkyrZhHBlW9maNsqpsxCvY6NkvvhfueoeH0qfZqknxJUe7W4WEANAFMYhgNAIYAgAAABDA4R8Aw8lZBVCoYDHwhIp8AJDBLYaAKsYIAGhoXA72ABiQwChoEgewAnuUSgbsgoBIYCAA5ALAB0AmxWXWxLKEOh+BbgAxIYCYhg0QJh4AAEySmIoQmMTIFyAA9iiG9zDU6fHqcbhkimjdokDxZ9Ex91qcq9DowaPHgh2xX1bPQaJpeSDheCP8AAv0HHEr4o7Gkidr4AzhA1jHcpDiA0WifJSKGvQYtgAaGS+BogA3ACgHsAmQMEwQwAEAAMBAAUHgLC/lAS2DyFgAnyFjACd2BQmBLVk8FkMDm6hLs0OeXnsZ8h5Ps9RjjmxSxy/DLZ0eNm6KlbhKvYDyoUjWOZRdI3n0ycf3vB57uLa8oK9OGpxzh2z2Zx6mK7rXBnGd8nTj088/a/wB31A6umxrTptcs74MyxY1DGorhGqQRvB2WiIJ0XQDCw8ggHf6hdCY/AFLgNhIAKBAADCxWNAA7AXIByDaAXLAEwfImNgK6AAAa5LRnZSYBPdHLlR1S4OXL+KgOLOjmapnZljtRySXgDbSz7NRjmnSUldn03J8rj2PptPLvwQl6oLFhQwCgaEMAGIYAAWBQhgAHEwXJN2UgyoYqHQDQxIewAh8AgAYyUUA6EOxOwAaF4GkBVhYOlsCAYUAAAxDIEwQAABuCGgAVDBAAchVguQBgIaKBoTH5E2AgCwIEKhiATQimyWyhCYwAhonct8EgSyS2KiCWR20aUHgCUhlIKALGnuA0gENMYAAyRsBisAoB+AQUNJgAwoKAYAAAIYgDkPFBY7AlBQxFAIYeQEIbEQHglqyqEBNETijVkMDjy47R5up6fDLK4vtZ7EvoZOO/AHjrplNb2duLD8PGo+h1dqsOytwIjHYuMaGkigKXgoixpgNhQDAVDEMB0AgAdjJ8McfQChoQAMAGwEAPgQCfJWzRPKBcAIPI2SA/YqJI0BbWxz5EdHJjkVIDiyqjkmudjuyo458gRD8R9B0uXdoorym0fPLk9rok7jkh+YI9JjENINEG4xABQgAAACgGLyMDhGuBLd8lIjKkMnwNFD45DkKHdACGFBQAh+Q8AAWOxDoB+BrgFuMBDBbBYD8BQ9g8AIGAEAPwIPAA0PhBYihgAEBYciHwAnyADAQmMGAmAyWACoAAVCZQmAhAxoolk0UxEEA3sNiYE+SqtCocQH2h2spIYEKLHRdBQEUHkdMaQCodBW46AVDSGABQAFAAAMBITdDCgCxDoXACsYchQC8gDAAALAoTEOgoBUDGJoBXsRIpkS9AIkZyZbM2QJcg9wrcdbe4ErZDCh0Aki0JDAaGCDyArBA1wICvAAhsBFCRVAJFJWSikAIGK9xsBAxLawe4DuhMAAkBgAihByBot0RkVplx3RORbbAcmRUn7HHkXk7cqs48i8Ac65PR6Pk7dWo+JKjz3zwdGiyfC1GOfFMD6RgDANAQ6AoAAAAYAAhiADiSS4KTJRf0DIf0GgQeQHY0Kh0AwQhgOgFY0Ax1QkMBrkYkMBk0UmJkCWw0KrKABksAGCBDAXIAAAFgwW4BYAAAgYBewCAAATAGACsQ6CgEIbCgJGNoVFEtEstkvdkEgD8hYBQVQ0hgC3KoSGgGCGuQAVAMYEMa4HQUArGxAAALYYAgewUHkAbCwqwrcAsHuJgAILATALHWwhgIAB8ACBiQyhAAEEMh8lS5JYESW5nI0ashrcCaopAOtgChtCGBIDYqAY7El6joBcgUlQUgBFUJIGwHQWIAGFiQwFdFMXIAAhhQCoOEMGAqE0NsHwBKKQkPyBcRTXkFzQ3wBy5I0zkzx9Gd2VHJmrgDjkqYRtPbZ+pU0SuUB9Rgn34IS9YplnJ0yffo47/hbR1hoAFAgGIYFCGwEABwAAcaHQqGgyaQ7oVAl6gUmMS2ABofIrKfACQ+BIbQDRRK4HQDAKGgBACYWQAUHI0AcADBIAQeQ4HyACACgYWHgCA8DEAAAAULwAWBAmhUMLAQDEAMQAuQENvYbQgJpsTRQvoBNE0W0TyA0vUKDwAFIaEuARRQNiQAF2NAHAAF7gKtwBiG+AQBQJAwRAACDkAbFY6FRQwEIBiGmBACQAluA2IGBQqGCYmwBgwsTIE9yGW2jOQESIZoyGAqGCY0A0r9woEHkBMa4ChoBMaVhRSAnyJ8jfImAwBA2AAAAF7gxjTAQB9RWBT2QrBi4KGKQ72AgV2guwEAPYE9wBAXF7lMhFAZZEcmWrZ2zRy5FyBw5PQzW7NckfnZkB7HRJOsmPxyj1DwukT7dal4kmj3QsCCwAKAEVZQCGLgBiAGBx8lEoFyGVggABqxoSDcBoPILcPIFIYhgFFIQAMLEwVBTFyDBEQXSGnsDEgKsNxWFlDHZIIgoKECexQ2x+RBYAMQADB8CuxgSA1sDAQvI7EQMQCAewCYIB8ioG9x+AESxg0BFvgdDAoVMKofkGgBcBQIAGth8iQwChifIrAaF5H4EAAFjYCDgGJkDQm6ATRQxeRpBW4A+BDYgAGCYwF5DkGAALyMTAEAAyBAMTAl8ktFeROwM37kyLaJfAEdrKS2GkMBJbja8jEAWC5FRS2APALgdkvgBNgAUAIHuOhACG9g4DkAGILAAQAgAYvI79AATsPIwJsCmhPYAr0FdBfoKtwLRSIRaKFLhnJkR1yRz5l8pBwZY/NyYvY6Mqo53+LcDbTZPh58c/SSPpbvdeT5WPPk+l0s/iaXHO72CxoAB4CmAgKKQMEIADyDADjCwGGTb2BCRSAEMEABwNACTsCkAuA4QFAxFAIaFYIB2ADpAIBiqwAAGwEwQPga4ABiQwEMVjTALAAAVjEAADDwACQrG+BAN8CBgAWAqKAQ/ABdgKgGIBeRiSGACYxAJhY6FwA0MSQwDyFAhgSCXNjCwEwGCAQhjAkBtCAXdQd1joKoAsTHSCgEkA0gAQBQUACGuAAXADEArAGhMBcgx0J8gR5JaNe3YTiQZ0NIpoKASFVD8jYEgkNKxADQhtbBTAkB0JgMllLjcTAEPgSGAgodAih0IdiIAA9g8AD2BPgAAGwYAAmAnyICi4kFIoqS2ObKdLMciA4cvD2OaX8jtyrwceRO+CIlSZ73SMino3HzCR4EfxJnrdDnWTLB/vKwseqACRWjDgNwABhQADBUIaA46GhDtV7hkwAPzAOSkJIqqAHyOL33JGBYgGAUNisLAKGK9xgCHdISEwCxpie40A2TZXkQAwG9hANA2AIBDSFwMAQB4FYA0NPYBAD3YNjE0AmJcleBLkBiZVCYCQxWMAsPAIGAh+BeQAaCqYIOQExeRsXIAwQJDQAAAAIBDAAYnsKwGAmxAUxJiYWBbexIWFgFhewnwIBgCAB2KxBYFAJsEAUDBsmwKQhBYDYgDwAvYEC3CgGwEwoAaJYxAT5sdgxEDEDEAMYAAmJhe4AJAwABLgrwJcDAAC9xeQGIbEAxkgADQPgEAPYAbEUDYgEBSKWxCYwNDPJwaLgjIrQHHk3TZyZEqvezsyo5sqVERzrk7em5O3WQ8J7HFX5GmGXbki/cLH075EO+6MZeqsRWjAVgAxiTCwAAsHuByXYKgSpDSDJOyq2FQUBSKsSGAByA17gCKEtgewUDDkXLABrgGC2CGJjfsJgC5KJTtlIBe4BYgGCENANgmFgANB6Ag4AHsFbh4DwAA2IH4AB+BDAAQmC4AdiYXY2ACsAaAfgQIAEUIGwCwsQ1sAmgXAWJsBiTGuAqgGIGIAGK6F4AHuIGw8AAAFgNrYVFWJvYBV5APA/ACYAACGIEAAgBAD2AGwACSuBMAChWAAA/AgDyDGJoAASAAEMQCDjcKABPcTQwZAgeyDwS9wDkECiDATfoA0gKABWMgPAA+BIBhdidgBWwuAAoA8gD5IAAXqJlBuAeRXQANO0J+oRA0UrCa2JiUyDmyKldHLk90dmTycmTdAcs9n/YIfiCdCW7A+l0eT4mhxt8pUaHF0afdp8kL4dna2GhYyUN7FDCxWOwGDEgYHI2OLFyNKgyqxk+SqAA5AfAD4QIS3Y6oKGHkOSkqAAQwAHyAmPgIAYXYgGhiH/MBBYcgwEUtxDQAAxMABAK64AbAW4L2AHyNi4YN7AML2FyDAYhiWyAENcCGgExsBWAUMBcgMT2AAAYg4AT2EO7YAC2CxDAYgEAPcA8h5APICewX6AHAUAVsAACAAbEVRIAHgAAVgOhAIa9QoAAAfsC4ABVYAAPbgAAAtgxcDaASYAD5IECGIAAdCZQciGCIJB7g0BQVsKgbGQKqFVlABISTGG4EPYLKoTiFJgFbhQQB5CkDAd7CCgAYCbCyhiaAPoQF7ElMQByK6Biuyi4sbRKNAMcv4djjyJJHbPdHJkjvu9iDkyXuZp0l6m2RfoY7Ngep0TIo6lx/jVHrPZtHz+iyfD1MJXSTPoZr5gsJgxWPkKKr3Cw8AwCxkj8BH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0298678-DF08-4CF2-96F5-371F8E4B7801}"/>
              </a:ext>
            </a:extLst>
          </p:cNvPr>
          <p:cNvSpPr txBox="1">
            <a:spLocks/>
          </p:cNvSpPr>
          <p:nvPr/>
        </p:nvSpPr>
        <p:spPr>
          <a:xfrm>
            <a:off x="894520" y="345827"/>
            <a:ext cx="9830629" cy="6538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Century Gothic" panose="020B0502020202020204" pitchFamily="34" charset="0"/>
              </a:rPr>
              <a:t>Transporte de Acidentado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63" t="877" r="359" b="53290"/>
          <a:stretch/>
        </p:blipFill>
        <p:spPr>
          <a:xfrm>
            <a:off x="8989547" y="5296687"/>
            <a:ext cx="1422546" cy="1440000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" t="1476" r="49476" b="52691"/>
          <a:stretch/>
        </p:blipFill>
        <p:spPr>
          <a:xfrm>
            <a:off x="6602672" y="5296688"/>
            <a:ext cx="1422546" cy="1440000"/>
          </a:xfrm>
          <a:prstGeom prst="ellipse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4" t="48496" r="958" b="5671"/>
          <a:stretch/>
        </p:blipFill>
        <p:spPr>
          <a:xfrm>
            <a:off x="4215797" y="5296687"/>
            <a:ext cx="1422546" cy="144000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42506" r="53070" b="11661"/>
          <a:stretch/>
        </p:blipFill>
        <p:spPr>
          <a:xfrm>
            <a:off x="1828922" y="5296687"/>
            <a:ext cx="1422546" cy="1440000"/>
          </a:xfrm>
          <a:prstGeom prst="ellipse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9" t="25524" b="54700"/>
          <a:stretch/>
        </p:blipFill>
        <p:spPr>
          <a:xfrm flipH="1">
            <a:off x="5824325" y="2058061"/>
            <a:ext cx="3167150" cy="1440000"/>
          </a:xfrm>
          <a:prstGeom prst="round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t="25834" r="67606" b="54390"/>
          <a:stretch/>
        </p:blipFill>
        <p:spPr>
          <a:xfrm>
            <a:off x="2981428" y="2058061"/>
            <a:ext cx="2468737" cy="1440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2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98678-DF08-4CF2-96F5-371F8E4B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1" y="345826"/>
            <a:ext cx="9601200" cy="1485900"/>
          </a:xfrm>
        </p:spPr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Dúvidas?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DA54D-A8FD-4066-A27A-8FA67A4E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08" y="1428750"/>
            <a:ext cx="9601200" cy="3581400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pt-BR" sz="32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Começando com...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O que é você achou do material EAD? 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Existe algum tema que você não entendeu?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Quanto tempo levou?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Por que?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Algum conteúdo a acrescentar?</a:t>
            </a:r>
          </a:p>
          <a:p>
            <a:pPr marL="0" indent="0">
              <a:buNone/>
            </a:pPr>
            <a:endParaRPr lang="pt-BR" sz="1800" dirty="0">
              <a:latin typeface="Century Gothic" panose="020B0502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BE149E-0091-4BBA-AF94-D01433F1D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46" y="1428750"/>
            <a:ext cx="3443854" cy="34438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697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>
            <a:extLst>
              <a:ext uri="{FF2B5EF4-FFF2-40B4-BE49-F238E27FC236}">
                <a16:creationId xmlns:a16="http://schemas.microsoft.com/office/drawing/2014/main" id="{160D41D6-3070-4EB1-AB1F-7E450BFA92F3}"/>
              </a:ext>
            </a:extLst>
          </p:cNvPr>
          <p:cNvSpPr txBox="1">
            <a:spLocks/>
          </p:cNvSpPr>
          <p:nvPr/>
        </p:nvSpPr>
        <p:spPr bwMode="auto">
          <a:xfrm>
            <a:off x="220524" y="457062"/>
            <a:ext cx="1151862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</a:pPr>
            <a:r>
              <a:rPr lang="pt-BR" altLang="pt-BR" sz="3600" b="1" dirty="0">
                <a:latin typeface="Century Gothic" panose="020B0502020202020204" pitchFamily="34" charset="0"/>
              </a:rPr>
              <a:t>O que faz um brigadista?</a:t>
            </a:r>
            <a:endParaRPr lang="pt-BR" altLang="pt-BR" sz="3600" dirty="0">
              <a:latin typeface="Century Gothic" panose="020B0502020202020204" pitchFamily="34" charset="0"/>
            </a:endParaRPr>
          </a:p>
        </p:txBody>
      </p:sp>
      <p:sp>
        <p:nvSpPr>
          <p:cNvPr id="5" name="Retângulo: Cantos Arredondados 10">
            <a:extLst>
              <a:ext uri="{FF2B5EF4-FFF2-40B4-BE49-F238E27FC236}">
                <a16:creationId xmlns:a16="http://schemas.microsoft.com/office/drawing/2014/main" id="{9C986E98-1B3B-44DD-B6A2-119CE0654372}"/>
              </a:ext>
            </a:extLst>
          </p:cNvPr>
          <p:cNvSpPr/>
          <p:nvPr/>
        </p:nvSpPr>
        <p:spPr>
          <a:xfrm>
            <a:off x="5660570" y="1203892"/>
            <a:ext cx="6298900" cy="5382552"/>
          </a:xfrm>
          <a:prstGeom prst="roundRect">
            <a:avLst/>
          </a:prstGeom>
          <a:solidFill>
            <a:srgbClr val="93D1FF"/>
          </a:solidFill>
          <a:ln>
            <a:solidFill>
              <a:srgbClr val="93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 Box 2748">
            <a:extLst>
              <a:ext uri="{FF2B5EF4-FFF2-40B4-BE49-F238E27FC236}">
                <a16:creationId xmlns:a16="http://schemas.microsoft.com/office/drawing/2014/main" id="{55D51868-E946-4367-9D60-8D073CBD4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817" y="2417762"/>
            <a:ext cx="1835150" cy="612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 dirty="0">
                <a:solidFill>
                  <a:srgbClr val="0000FF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Nome___________</a:t>
            </a:r>
            <a:endParaRPr lang="pt-BR" altLang="pt-BR" sz="800" dirty="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 dirty="0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Coordenador da Brigada.</a:t>
            </a:r>
            <a:endParaRPr lang="pt-BR" altLang="pt-BR" sz="800" dirty="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 dirty="0">
                <a:solidFill>
                  <a:srgbClr val="008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Acionar o Corpo de Bombeiro/SAMU</a:t>
            </a: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7" name="Text Box 2747">
            <a:extLst>
              <a:ext uri="{FF2B5EF4-FFF2-40B4-BE49-F238E27FC236}">
                <a16:creationId xmlns:a16="http://schemas.microsoft.com/office/drawing/2014/main" id="{CBB6885D-C5FB-403E-BFB3-EFE63812B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1955" y="3429000"/>
            <a:ext cx="1835150" cy="612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00FF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Nome___________</a:t>
            </a:r>
            <a:endParaRPr lang="pt-BR" altLang="pt-BR" sz="80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00FF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pt-BR" altLang="pt-BR" sz="800" b="1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Líder Bloco A-1 e B-2</a:t>
            </a:r>
            <a:endParaRPr lang="pt-BR" altLang="pt-BR" sz="80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8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Acionar Alarme e cortar energia, inspeção dos locais estratégicos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8" name="Text Box 2753">
            <a:extLst>
              <a:ext uri="{FF2B5EF4-FFF2-40B4-BE49-F238E27FC236}">
                <a16:creationId xmlns:a16="http://schemas.microsoft.com/office/drawing/2014/main" id="{D8C11B0D-E229-4131-8BE8-B52A66B8D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492" y="4673599"/>
            <a:ext cx="1835150" cy="4683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00FF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Nome___________</a:t>
            </a:r>
            <a:endParaRPr lang="pt-BR" altLang="pt-BR" sz="80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8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Abrir registro do hidrante e Combate ao fogo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9" name="Text Box 2754">
            <a:extLst>
              <a:ext uri="{FF2B5EF4-FFF2-40B4-BE49-F238E27FC236}">
                <a16:creationId xmlns:a16="http://schemas.microsoft.com/office/drawing/2014/main" id="{171F920F-513A-47A8-A5CC-7CDA2DCB2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967" y="4176712"/>
            <a:ext cx="1835150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00FF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Nome___________</a:t>
            </a:r>
            <a:endParaRPr lang="pt-BR" altLang="pt-BR" sz="80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8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Combate ao fogo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0" name="Text Box 2755">
            <a:extLst>
              <a:ext uri="{FF2B5EF4-FFF2-40B4-BE49-F238E27FC236}">
                <a16:creationId xmlns:a16="http://schemas.microsoft.com/office/drawing/2014/main" id="{04359BD9-093D-4442-AAEE-8AB210DD9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555" y="3429000"/>
            <a:ext cx="1835150" cy="612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00FF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Nome___________</a:t>
            </a:r>
            <a:endParaRPr lang="pt-BR" altLang="pt-BR" sz="80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Líder - Bloco A1</a:t>
            </a:r>
            <a:endParaRPr lang="pt-BR" altLang="pt-BR" sz="80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8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Acionar Alarme e cortar energia, inspeção dos locais estratégicos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1" name="Text Box 3066">
            <a:extLst>
              <a:ext uri="{FF2B5EF4-FFF2-40B4-BE49-F238E27FC236}">
                <a16:creationId xmlns:a16="http://schemas.microsoft.com/office/drawing/2014/main" id="{A84787DD-FA83-46A4-B6FA-C4F1D897F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317" y="5873749"/>
            <a:ext cx="1835150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00FF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Nome___________</a:t>
            </a:r>
            <a:endParaRPr lang="pt-BR" altLang="pt-BR" sz="80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8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Primeiros Socorros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2" name="Text Box 3068">
            <a:extLst>
              <a:ext uri="{FF2B5EF4-FFF2-40B4-BE49-F238E27FC236}">
                <a16:creationId xmlns:a16="http://schemas.microsoft.com/office/drawing/2014/main" id="{DBF77217-140D-492D-9903-792CB9299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1955" y="4670424"/>
            <a:ext cx="1835150" cy="4683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00FF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Nome___________</a:t>
            </a:r>
            <a:endParaRPr lang="pt-BR" altLang="pt-BR" sz="80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8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Desobstruir saídas de emergência e Combate ao fogo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" name="Text Box 3069">
            <a:extLst>
              <a:ext uri="{FF2B5EF4-FFF2-40B4-BE49-F238E27FC236}">
                <a16:creationId xmlns:a16="http://schemas.microsoft.com/office/drawing/2014/main" id="{083CAADF-C0C4-4E40-8087-EF3C7DAC7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5130" y="4183062"/>
            <a:ext cx="1835150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00FF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Nome___________</a:t>
            </a:r>
            <a:endParaRPr lang="pt-BR" altLang="pt-BR" sz="80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8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Combate ao fogo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4" name="Text Box 3070">
            <a:extLst>
              <a:ext uri="{FF2B5EF4-FFF2-40B4-BE49-F238E27FC236}">
                <a16:creationId xmlns:a16="http://schemas.microsoft.com/office/drawing/2014/main" id="{C71D6489-F5A9-46B9-9863-AD8A6E12E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1955" y="5281612"/>
            <a:ext cx="1835150" cy="468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00FF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Nome___________</a:t>
            </a:r>
            <a:endParaRPr lang="pt-BR" altLang="pt-BR" sz="80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8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Abrir registro do hidrante </a:t>
            </a:r>
            <a:endParaRPr lang="pt-BR" altLang="pt-BR" sz="80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8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Primeiro Socorros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5" name="Text Box 3072">
            <a:extLst>
              <a:ext uri="{FF2B5EF4-FFF2-40B4-BE49-F238E27FC236}">
                <a16:creationId xmlns:a16="http://schemas.microsoft.com/office/drawing/2014/main" id="{3CAC2354-39A5-4A1F-98C0-07FB602BC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142" y="5281612"/>
            <a:ext cx="1835150" cy="468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00FF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Nome___________</a:t>
            </a:r>
            <a:endParaRPr lang="pt-BR" altLang="pt-BR" sz="80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8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Desobstruir saídas de emergência e Combate ao fogo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6" name="Text Box 3067">
            <a:extLst>
              <a:ext uri="{FF2B5EF4-FFF2-40B4-BE49-F238E27FC236}">
                <a16:creationId xmlns:a16="http://schemas.microsoft.com/office/drawing/2014/main" id="{615FC04C-25BE-4C0D-B786-1722875DE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517" y="3425825"/>
            <a:ext cx="1835150" cy="612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 dirty="0">
                <a:solidFill>
                  <a:srgbClr val="0000FF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Nome___________</a:t>
            </a:r>
            <a:endParaRPr lang="pt-BR" altLang="pt-BR" sz="800" dirty="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 dirty="0" err="1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Lider</a:t>
            </a:r>
            <a:r>
              <a:rPr lang="pt-BR" altLang="pt-BR" sz="800" b="1" dirty="0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 - Bloco B2</a:t>
            </a:r>
            <a:endParaRPr lang="pt-BR" altLang="pt-BR" sz="800" dirty="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 dirty="0">
                <a:solidFill>
                  <a:srgbClr val="008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Acionar Alarme e cortar energia, inspeção dos locais estratégicos</a:t>
            </a: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A3DF4AC3-162E-459F-BEA9-2C1307F64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2342" y="4181474"/>
            <a:ext cx="1835150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00FF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Nome___________</a:t>
            </a:r>
            <a:endParaRPr lang="pt-BR" altLang="pt-BR" sz="80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8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Combate ao fogo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49CEED3B-6FEB-476F-91B3-2E474D10D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2342" y="4655813"/>
            <a:ext cx="1835150" cy="4683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 dirty="0">
                <a:solidFill>
                  <a:srgbClr val="0000FF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Nome___________</a:t>
            </a:r>
            <a:endParaRPr lang="pt-BR" altLang="pt-BR" sz="800" dirty="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 dirty="0">
                <a:solidFill>
                  <a:srgbClr val="008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Abrir registro do hidrante e Combate ao fogo</a:t>
            </a: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B675A8E1-5BDE-4AC5-B80F-D335697A5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517" y="5873749"/>
            <a:ext cx="1835150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00FF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Nome___________</a:t>
            </a:r>
            <a:endParaRPr lang="pt-BR" altLang="pt-BR" sz="80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8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Primeiros Socorros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6FD31A18-3F80-4EA8-90D3-FDE577B9D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517" y="5286374"/>
            <a:ext cx="1835150" cy="4683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00FF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Nome___________</a:t>
            </a:r>
            <a:endParaRPr lang="pt-BR" altLang="pt-BR" sz="80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8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Desobstruir saídas de emergência e Combate ao fogo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1" name="AutoShape 3094">
            <a:extLst>
              <a:ext uri="{FF2B5EF4-FFF2-40B4-BE49-F238E27FC236}">
                <a16:creationId xmlns:a16="http://schemas.microsoft.com/office/drawing/2014/main" id="{47EC5C14-FE29-4999-9173-07036D56886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795155" y="3055936"/>
            <a:ext cx="0" cy="1793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AutoShape 18">
            <a:extLst>
              <a:ext uri="{FF2B5EF4-FFF2-40B4-BE49-F238E27FC236}">
                <a16:creationId xmlns:a16="http://schemas.microsoft.com/office/drawing/2014/main" id="{89ACE680-B98D-44C2-8D9F-533DBA8E7B8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9783374" y="2255043"/>
            <a:ext cx="0" cy="19796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733CD3E6-E38D-4BED-A913-863C8879211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805349" y="2253455"/>
            <a:ext cx="0" cy="19796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810464E0-6935-46E4-8036-60DFB82EDA8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795155" y="3230561"/>
            <a:ext cx="0" cy="1793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AutoShape 15">
            <a:extLst>
              <a:ext uri="{FF2B5EF4-FFF2-40B4-BE49-F238E27FC236}">
                <a16:creationId xmlns:a16="http://schemas.microsoft.com/office/drawing/2014/main" id="{16A5465C-27C0-4548-9AB1-A66A0CA7CB4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817130" y="3236911"/>
            <a:ext cx="0" cy="1793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6" name="AutoShape 14">
            <a:extLst>
              <a:ext uri="{FF2B5EF4-FFF2-40B4-BE49-F238E27FC236}">
                <a16:creationId xmlns:a16="http://schemas.microsoft.com/office/drawing/2014/main" id="{F9C693F2-8669-43B2-B66C-A476E7C68BE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774767" y="3243261"/>
            <a:ext cx="0" cy="1793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AA40E4FC-72B1-4094-BE29-73B889DC5C3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795155" y="4063999"/>
            <a:ext cx="0" cy="107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AutoShape 12">
            <a:extLst>
              <a:ext uri="{FF2B5EF4-FFF2-40B4-BE49-F238E27FC236}">
                <a16:creationId xmlns:a16="http://schemas.microsoft.com/office/drawing/2014/main" id="{B520BF0F-21E7-4453-AA3F-9CC79795ABA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817130" y="4068761"/>
            <a:ext cx="0" cy="107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E1A614A3-7242-4BB5-B627-C79672C10B3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774767" y="4076699"/>
            <a:ext cx="0" cy="107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1D570BF1-B3B8-4288-BF8C-048B039EFE5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795155" y="4546599"/>
            <a:ext cx="0" cy="107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AutoShape 9">
            <a:extLst>
              <a:ext uri="{FF2B5EF4-FFF2-40B4-BE49-F238E27FC236}">
                <a16:creationId xmlns:a16="http://schemas.microsoft.com/office/drawing/2014/main" id="{8D99468F-F6EA-43D0-8FB8-BF374CF47B4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817130" y="4552949"/>
            <a:ext cx="0" cy="107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" name="AutoShape 8">
            <a:extLst>
              <a:ext uri="{FF2B5EF4-FFF2-40B4-BE49-F238E27FC236}">
                <a16:creationId xmlns:a16="http://schemas.microsoft.com/office/drawing/2014/main" id="{368600F9-3B62-4234-9DC1-AC1CEF99452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774767" y="4559299"/>
            <a:ext cx="0" cy="107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9B5DE512-9BF4-4CE6-BEB1-88707D066C0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782455" y="5165724"/>
            <a:ext cx="0" cy="107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AutoShape 6">
            <a:extLst>
              <a:ext uri="{FF2B5EF4-FFF2-40B4-BE49-F238E27FC236}">
                <a16:creationId xmlns:a16="http://schemas.microsoft.com/office/drawing/2014/main" id="{A2AFB1AF-1EAD-4632-9EF1-AC95D16F7D1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804430" y="5172074"/>
            <a:ext cx="0" cy="107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" name="AutoShape 5">
            <a:extLst>
              <a:ext uri="{FF2B5EF4-FFF2-40B4-BE49-F238E27FC236}">
                <a16:creationId xmlns:a16="http://schemas.microsoft.com/office/drawing/2014/main" id="{86E9DF51-C67F-442B-AD2E-68B2BD46C97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762067" y="5178424"/>
            <a:ext cx="0" cy="107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" name="AutoShape 4">
            <a:extLst>
              <a:ext uri="{FF2B5EF4-FFF2-40B4-BE49-F238E27FC236}">
                <a16:creationId xmlns:a16="http://schemas.microsoft.com/office/drawing/2014/main" id="{1A151E09-EC9E-4B58-9F56-30D6CDA6992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782455" y="5765799"/>
            <a:ext cx="0" cy="107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7" name="AutoShape 3">
            <a:extLst>
              <a:ext uri="{FF2B5EF4-FFF2-40B4-BE49-F238E27FC236}">
                <a16:creationId xmlns:a16="http://schemas.microsoft.com/office/drawing/2014/main" id="{85ECC8D4-EDEA-4E13-8805-F2CAB3E5658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804430" y="5772149"/>
            <a:ext cx="0" cy="107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13C824C8-BA45-40FE-8ADD-280CB4DCB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318" y="18711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9" name="Rectangle 51">
            <a:extLst>
              <a:ext uri="{FF2B5EF4-FFF2-40B4-BE49-F238E27FC236}">
                <a16:creationId xmlns:a16="http://schemas.microsoft.com/office/drawing/2014/main" id="{2EED9270-F66B-4F20-B701-642955A4B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318" y="23283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0" name="Espaço Reservado para Conteúdo 2">
            <a:extLst>
              <a:ext uri="{FF2B5EF4-FFF2-40B4-BE49-F238E27FC236}">
                <a16:creationId xmlns:a16="http://schemas.microsoft.com/office/drawing/2014/main" id="{0DC89A27-C789-4BE2-8DAF-17CB171D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10" y="1675513"/>
            <a:ext cx="5107288" cy="491093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700" dirty="0">
                <a:latin typeface="Century Gothic" panose="020B0502020202020204" pitchFamily="34" charset="0"/>
                <a:ea typeface="Times New Roman" panose="02020603050405020304" pitchFamily="18" charset="0"/>
              </a:rPr>
              <a:t>A Brigada de Incêndio é um grupo de funcionários, preparado e treinado para atuar com rapidez e eficiência, em caso de princípio de incêndio.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700" dirty="0">
                <a:latin typeface="Century Gothic" panose="020B0502020202020204" pitchFamily="34" charset="0"/>
                <a:ea typeface="Times New Roman" panose="02020603050405020304" pitchFamily="18" charset="0"/>
              </a:rPr>
              <a:t>Para que ela seja eficiente, é fundamental que toda a equipe seja habilitada para operar os equipamentos de combate a incêndios, com segurança e responsabilidade, dentro de regras básicas e essenciais, sem interferir nas atividades normais.</a:t>
            </a:r>
            <a:endParaRPr lang="pt-BR" sz="1700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endParaRPr lang="pt-BR" sz="17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0">
            <a:extLst>
              <a:ext uri="{FF2B5EF4-FFF2-40B4-BE49-F238E27FC236}">
                <a16:creationId xmlns:a16="http://schemas.microsoft.com/office/drawing/2014/main" id="{54E0D79B-D206-4792-9840-1E9992DCECC7}"/>
              </a:ext>
            </a:extLst>
          </p:cNvPr>
          <p:cNvSpPr/>
          <p:nvPr/>
        </p:nvSpPr>
        <p:spPr>
          <a:xfrm>
            <a:off x="348344" y="2707474"/>
            <a:ext cx="11446000" cy="3878970"/>
          </a:xfrm>
          <a:prstGeom prst="roundRect">
            <a:avLst/>
          </a:prstGeom>
          <a:solidFill>
            <a:srgbClr val="93D1FF"/>
          </a:solidFill>
          <a:ln>
            <a:solidFill>
              <a:srgbClr val="93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BE729C-9345-487D-AC69-C743F02C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99" y="903742"/>
            <a:ext cx="9952826" cy="53049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A estrutura da Brigada é fundamentalmente composta de:</a:t>
            </a:r>
          </a:p>
          <a:p>
            <a:pPr marL="34290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pt-BR" sz="18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Um líder;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pt-BR" sz="18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Um vice-líder; e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pt-BR" sz="18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Brigadistas.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Entre os Brigadistas deve-se dividir em equipes:</a:t>
            </a:r>
          </a:p>
          <a:p>
            <a:endParaRPr lang="pt-BR" sz="18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A02FEFA6-4676-4BCD-AD52-D01FC556BC43}"/>
                  </a:ext>
                </a:extLst>
              </p14:cNvPr>
              <p14:cNvContentPartPr/>
              <p14:nvPr/>
            </p14:nvContentPartPr>
            <p14:xfrm>
              <a:off x="-533520" y="423028"/>
              <a:ext cx="36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A02FEFA6-4676-4BCD-AD52-D01FC556BC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42520" y="41402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E85F6B3-0F13-4B81-8BA9-B77C66CB52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1" y="3413045"/>
            <a:ext cx="2160000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29E0CC9-A63F-4E48-B237-FFEE70749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25" y="3375281"/>
            <a:ext cx="2160000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EA7AD8A-2DD6-4721-BF48-0E1001177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18" y="3422368"/>
            <a:ext cx="2160000" cy="2160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55095E4-63BC-438F-84B4-58AC8171B1B6}"/>
              </a:ext>
            </a:extLst>
          </p:cNvPr>
          <p:cNvSpPr/>
          <p:nvPr/>
        </p:nvSpPr>
        <p:spPr>
          <a:xfrm>
            <a:off x="8144451" y="5597967"/>
            <a:ext cx="318395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Equipe de salvamento e proteção;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35DA280-987D-4CE8-94E4-E92DC8091227}"/>
              </a:ext>
            </a:extLst>
          </p:cNvPr>
          <p:cNvSpPr/>
          <p:nvPr/>
        </p:nvSpPr>
        <p:spPr>
          <a:xfrm>
            <a:off x="863599" y="5583452"/>
            <a:ext cx="318395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Equipe de combate a incêndio; 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40C7A75-451D-4525-81B3-CE5D524B018B}"/>
              </a:ext>
            </a:extLst>
          </p:cNvPr>
          <p:cNvSpPr/>
          <p:nvPr/>
        </p:nvSpPr>
        <p:spPr>
          <a:xfrm>
            <a:off x="5160212" y="5668473"/>
            <a:ext cx="209865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Equipe de apoio.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FE016D4-808A-44B4-B27B-8C680291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5" y="332242"/>
            <a:ext cx="7503584" cy="1143000"/>
          </a:xfrm>
        </p:spPr>
        <p:txBody>
          <a:bodyPr>
            <a:normAutofit/>
          </a:bodyPr>
          <a:lstStyle/>
          <a:p>
            <a:r>
              <a:rPr lang="pt-BR" altLang="pt-BR" dirty="0">
                <a:latin typeface="Century Gothic" panose="020B0502020202020204" pitchFamily="34" charset="0"/>
              </a:rPr>
              <a:t>Composição da Brigada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912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98678-DF08-4CF2-96F5-371F8E4B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1" y="345826"/>
            <a:ext cx="9601200" cy="1485900"/>
          </a:xfrm>
        </p:spPr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DA54D-A8FD-4066-A27A-8FA67A4E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08" y="1428750"/>
            <a:ext cx="9601200" cy="3581400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pt-BR" sz="32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Quem você é...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O que é um brigadista? 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Quais os seus componentes?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Qual a sua função?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Por que?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O que fazer?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Para aplicarmos medidas de prevenção contra incêndios, precisamos conhecer estas respostas.</a:t>
            </a:r>
          </a:p>
          <a:p>
            <a:pPr marL="0" indent="0">
              <a:buNone/>
            </a:pPr>
            <a:endParaRPr lang="pt-BR" sz="1800" dirty="0">
              <a:latin typeface="Century Gothic" panose="020B0502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BE149E-0091-4BBA-AF94-D01433F1D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46" y="1428750"/>
            <a:ext cx="3443854" cy="34438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236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E61FC3-761F-43B1-BB1C-DA1CCD261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5" y="1131570"/>
            <a:ext cx="10881360" cy="98726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Century Gothic" panose="020B0502020202020204" pitchFamily="34" charset="0"/>
                <a:ea typeface="Times New Roman" panose="02020603050405020304" pitchFamily="18" charset="0"/>
              </a:rPr>
              <a:t>Para o combate a incêndio, com os métodos que vimos no modulo anterior, são utilizados os seguintes dispositivos: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9DD67C-BEC4-4913-A75F-CA9D13D7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5" y="388620"/>
            <a:ext cx="9601200" cy="667953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Agentes Extintores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DB50BD-D34F-4E3E-A83A-B6ABFB368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5" y="2182988"/>
            <a:ext cx="2721159" cy="27211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66A7DC4-B081-4644-A2BE-B0190A235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40" y="2182988"/>
            <a:ext cx="2721159" cy="27211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45E172F-8447-4520-BE2E-D2296D3B7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990" y="2182989"/>
            <a:ext cx="2721159" cy="2721159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E9ED5D5-2DF4-4FFD-9D12-F2553B6A2F67}"/>
              </a:ext>
            </a:extLst>
          </p:cNvPr>
          <p:cNvSpPr txBox="1">
            <a:spLocks/>
          </p:cNvSpPr>
          <p:nvPr/>
        </p:nvSpPr>
        <p:spPr>
          <a:xfrm>
            <a:off x="8604643" y="5064231"/>
            <a:ext cx="3079851" cy="105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Franklin Gothic Book" panose="020B0503020102020204" pitchFamily="34" charset="0"/>
              <a:buNone/>
            </a:pPr>
            <a:r>
              <a:rPr lang="pt-BR" dirty="0">
                <a:latin typeface="Century Gothic" panose="020B0502020202020204" pitchFamily="34" charset="0"/>
                <a:ea typeface="Times New Roman" panose="02020603050405020304" pitchFamily="18" charset="0"/>
              </a:rPr>
              <a:t>Chuveiros automáticos (Sprinklers).</a:t>
            </a:r>
          </a:p>
          <a:p>
            <a:pPr algn="ctr"/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5D61A7A-6685-4944-961B-2DC7D59DCD4B}"/>
              </a:ext>
            </a:extLst>
          </p:cNvPr>
          <p:cNvSpPr txBox="1">
            <a:spLocks/>
          </p:cNvSpPr>
          <p:nvPr/>
        </p:nvSpPr>
        <p:spPr>
          <a:xfrm>
            <a:off x="5401936" y="5188217"/>
            <a:ext cx="1388128" cy="538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Century Gothic" panose="020B0502020202020204" pitchFamily="34" charset="0"/>
                <a:ea typeface="Times New Roman" panose="02020603050405020304" pitchFamily="18" charset="0"/>
              </a:rPr>
              <a:t>Hidrantes;</a:t>
            </a:r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634679D2-37B9-4BE0-9548-62B44F77C8B7}"/>
              </a:ext>
            </a:extLst>
          </p:cNvPr>
          <p:cNvSpPr txBox="1">
            <a:spLocks/>
          </p:cNvSpPr>
          <p:nvPr/>
        </p:nvSpPr>
        <p:spPr>
          <a:xfrm>
            <a:off x="978396" y="5128434"/>
            <a:ext cx="3061846" cy="9240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Franklin Gothic Book" panose="020B0503020102020204" pitchFamily="34" charset="0"/>
              <a:buNone/>
            </a:pPr>
            <a:r>
              <a:rPr lang="pt-BR" dirty="0">
                <a:latin typeface="Century Gothic" panose="020B0502020202020204" pitchFamily="34" charset="0"/>
                <a:ea typeface="Times New Roman" panose="02020603050405020304" pitchFamily="18" charset="0"/>
              </a:rPr>
              <a:t>Extintores portáteis e sobre rodas (carretas);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8793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98678-DF08-4CF2-96F5-371F8E4B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1" y="345826"/>
            <a:ext cx="9601200" cy="1485900"/>
          </a:xfrm>
        </p:spPr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DA54D-A8FD-4066-A27A-8FA67A4E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08" y="1428750"/>
            <a:ext cx="9601200" cy="3581400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pt-BR" sz="32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Explique sobre os equipamentos...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O que é? 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Quais os seus componentes?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Qual a sua função?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Por que?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Como utilizar?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Century Gothic" panose="020B0502020202020204" pitchFamily="34" charset="0"/>
                <a:ea typeface="Times New Roman" panose="02020603050405020304" pitchFamily="18" charset="0"/>
              </a:rPr>
              <a:t>Para aplicarmos medidas de prevenção contra incêndios, precisamos conhecer estas respostas.</a:t>
            </a:r>
          </a:p>
          <a:p>
            <a:pPr marL="0" indent="0">
              <a:buNone/>
            </a:pPr>
            <a:endParaRPr lang="pt-BR" sz="1800" dirty="0">
              <a:latin typeface="Century Gothic" panose="020B0502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BE149E-0091-4BBA-AF94-D01433F1D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46" y="1428750"/>
            <a:ext cx="3443854" cy="34438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468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10">
            <a:extLst>
              <a:ext uri="{FF2B5EF4-FFF2-40B4-BE49-F238E27FC236}">
                <a16:creationId xmlns:a16="http://schemas.microsoft.com/office/drawing/2014/main" id="{54E0D79B-D206-4792-9840-1E9992DCECC7}"/>
              </a:ext>
            </a:extLst>
          </p:cNvPr>
          <p:cNvSpPr/>
          <p:nvPr/>
        </p:nvSpPr>
        <p:spPr>
          <a:xfrm>
            <a:off x="628650" y="5759208"/>
            <a:ext cx="6496050" cy="827236"/>
          </a:xfrm>
          <a:prstGeom prst="roundRect">
            <a:avLst/>
          </a:prstGeom>
          <a:solidFill>
            <a:srgbClr val="93D1FF"/>
          </a:solidFill>
          <a:ln>
            <a:solidFill>
              <a:srgbClr val="93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11392" y="1373932"/>
            <a:ext cx="1075195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pt-BR" dirty="0">
                <a:solidFill>
                  <a:schemeClr val="tx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Primeiros socorros são procedimentos de emergência que devem ser aplicados a uma pessoa em perigo de morte, visando manter os sinais vitais e evitando o agravamento, até que ela receba atendimento definitivo. 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0298678-DF08-4CF2-96F5-371F8E4B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1" y="345826"/>
            <a:ext cx="9601200" cy="1485900"/>
          </a:xfrm>
        </p:spPr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Mas o que é Primeiros socorros?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0" r="3650"/>
          <a:stretch/>
        </p:blipFill>
        <p:spPr>
          <a:xfrm>
            <a:off x="7360653" y="3170554"/>
            <a:ext cx="4748219" cy="356235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94519" y="2353235"/>
            <a:ext cx="6466134" cy="294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br>
              <a:rPr lang="pt-BR" dirty="0">
                <a:solidFill>
                  <a:schemeClr val="tx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chemeClr val="tx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Definimos ainda como o primeiro atendimento realizado a uma pessoa que sofreu algum trauma, lesão ou mau súbito.</a:t>
            </a:r>
            <a:br>
              <a:rPr lang="pt-BR" dirty="0">
                <a:solidFill>
                  <a:schemeClr val="tx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chemeClr val="tx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Ou ainda como as primeiras providências tomadas no local do acidente. É um atendimento inicial e temporário, até a chegada da equipe de socorristas. 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894519" y="5822923"/>
            <a:ext cx="5918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MAS COMO DEVO PROCEDER EM UM ATENDIMENTO</a:t>
            </a:r>
          </a:p>
          <a:p>
            <a:pPr algn="ctr"/>
            <a:r>
              <a:rPr lang="pt-BR" b="1" dirty="0">
                <a:latin typeface="Century Gothic" panose="020B0502020202020204" pitchFamily="34" charset="0"/>
              </a:rPr>
              <a:t>A PRIMEIROS SOCORROS?</a:t>
            </a:r>
          </a:p>
        </p:txBody>
      </p:sp>
    </p:spTree>
    <p:extLst>
      <p:ext uri="{BB962C8B-B14F-4D97-AF65-F5344CB8AC3E}">
        <p14:creationId xmlns:p14="http://schemas.microsoft.com/office/powerpoint/2010/main" val="425919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17CE84D9-88A3-4730-8364-53A76467A346"/>
  <p:tag name="ISPRING_CMI5_LAUNCH_METHOD" val="any window"/>
  <p:tag name="ISPRINGCLOUDFOLDERID" val="1"/>
  <p:tag name="ISPRINGONLINEFOLDERID" val="1"/>
  <p:tag name="ISPRING_OUTPUT_FOLDER" val="[[&quot;\uFFFD\uFFFD\u0016\uFFFD{A7A109E8-123A-480F-94A0-80AC7E48F2F5}&quot;,&quot;C:\\Users\\Admin\\Desktop\\OneDrive - servico nacional de aprendizagem industrial servico social da industria\\USO\\EAD CORPORATIVO&quot;]]"/>
  <p:tag name="ISPRING_CURRENT_PLAYER_ID" val="universal"/>
  <p:tag name="ISPRING_FIRST_PUBLISH" val="1"/>
  <p:tag name="ISPRING_PROJECT_VERSION" val="9"/>
  <p:tag name="ISPRING_PROJECT_FOLDER_UPDATED" val="1"/>
  <p:tag name="ISPRINGONLINEFOLDERPATH" val="Content List"/>
  <p:tag name="ISPRINGCLOUDFOLDERPATH" val="Repository"/>
  <p:tag name="MMPROD_UIPERSISTENCEDATA" val="MMPROD_UIPERSISTENCEDATA"/>
  <p:tag name="MMPROD_NEXTUNIQUEID" val="10009"/>
  <p:tag name="MMPROD_UIDATA" val="&lt;database version=&quot;11.0&quot;&gt;&lt;object type=&quot;1&quot; unique_id=&quot;10001&quot;&gt;&lt;property id=&quot;20141&quot; value=&quot;PREPARO DE MATERIAL BRIGADA&quot;/&gt;&lt;property id=&quot;20148&quot; value=&quot;5&quot;/&gt;&lt;object type=&quot;2&quot; unique_id=&quot;10002&quot;&gt;&lt;object type=&quot;3&quot; unique_id=&quot;10004&quot;&gt;&lt;property id=&quot;20148&quot; value=&quot;5&quot;/&gt;&lt;property id=&quot;20300&quot; value=&quot;Slide 2 - &amp;quot;Tutoriais de duvidas&amp;quot;&quot;/&gt;&lt;property id=&quot;20307&quot; value=&quot;336&quot;/&gt;&lt;/object&gt;&lt;object type=&quot;3&quot; unique_id=&quot;10005&quot;&gt;&lt;property id=&quot;20148&quot; value=&quot;5&quot;/&gt;&lt;property id=&quot;20300&quot; value=&quot;Slide 3 - &amp;quot;Introdução&amp;quot;&quot;/&gt;&lt;property id=&quot;20307&quot; value=&quot;322&quot;/&gt;&lt;/object&gt;&lt;object type=&quot;3&quot; unique_id=&quot;10006&quot;&gt;&lt;property id=&quot;20148&quot; value=&quot;5&quot;/&gt;&lt;property id=&quot;20300&quot; value=&quot;Slide 4 - &amp;quot;Introdução&amp;quot;&quot;/&gt;&lt;property id=&quot;20307&quot; value=&quot;335&quot;/&gt;&lt;/object&gt;&lt;object type=&quot;3&quot; unique_id=&quot;10009&quot;&gt;&lt;property id=&quot;20148&quot; value=&quot;5&quot;/&gt;&lt;property id=&quot;20300&quot; value=&quot;Slide 7&quot;/&gt;&lt;property id=&quot;20307&quot; value=&quot;257&quot;/&gt;&lt;/object&gt;&lt;object type=&quot;3&quot; unique_id=&quot;10010&quot;&gt;&lt;property id=&quot;20148&quot; value=&quot;5&quot;/&gt;&lt;property id=&quot;20300&quot; value=&quot;Slide 8&quot;/&gt;&lt;property id=&quot;20307&quot; value=&quot;376&quot;/&gt;&lt;/object&gt;&lt;object type=&quot;3&quot; unique_id=&quot;10011&quot;&gt;&lt;property id=&quot;20148&quot; value=&quot;5&quot;/&gt;&lt;property id=&quot;20300&quot; value=&quot;Slide 10&quot;/&gt;&lt;property id=&quot;20307&quot; value=&quot;332&quot;/&gt;&lt;/object&gt;&lt;object type=&quot;3&quot; unique_id=&quot;10012&quot;&gt;&lt;property id=&quot;20148&quot; value=&quot;5&quot;/&gt;&lt;property id=&quot;20300&quot; value=&quot;Slide 9 - &amp;quot;Teoria do Fogo&amp;quot;&quot;/&gt;&lt;property id=&quot;20307&quot; value=&quot;323&quot;/&gt;&lt;/object&gt;&lt;object type=&quot;3&quot; unique_id=&quot;10015&quot;&gt;&lt;property id=&quot;20148&quot; value=&quot;5&quot;/&gt;&lt;property id=&quot;20300&quot; value=&quot;Slide 15&quot;/&gt;&lt;property id=&quot;20307&quot; value=&quot;260&quot;/&gt;&lt;/object&gt;&lt;object type=&quot;3&quot; unique_id=&quot;10016&quot;&gt;&lt;property id=&quot;20148&quot; value=&quot;5&quot;/&gt;&lt;property id=&quot;20300&quot; value=&quot;Slide 17&quot;/&gt;&lt;property id=&quot;20307&quot; value=&quot;261&quot;/&gt;&lt;/object&gt;&lt;object type=&quot;3&quot; unique_id=&quot;10017&quot;&gt;&lt;property id=&quot;20148&quot; value=&quot;5&quot;/&gt;&lt;property id=&quot;20300&quot; value=&quot;Slide 18 - &amp;quot;Ponto de Autoignição&amp;quot;&quot;/&gt;&lt;property id=&quot;20307&quot; value=&quot;269&quot;/&gt;&lt;/object&gt;&lt;object type=&quot;3&quot; unique_id=&quot;10019&quot;&gt;&lt;property id=&quot;20148&quot; value=&quot;5&quot;/&gt;&lt;property id=&quot;20300&quot; value=&quot;Slide 19&quot;/&gt;&lt;property id=&quot;20307&quot; value=&quot;378&quot;/&gt;&lt;/object&gt;&lt;object type=&quot;3&quot; unique_id=&quot;10020&quot;&gt;&lt;property id=&quot;20148&quot; value=&quot;5&quot;/&gt;&lt;property id=&quot;20300&quot; value=&quot;Slide 20 - &amp;quot;Zona de Inflamabilidade&amp;quot;&quot;/&gt;&lt;property id=&quot;20307&quot; value=&quot;264&quot;/&gt;&lt;/object&gt;&lt;object type=&quot;3&quot; unique_id=&quot;10021&quot;&gt;&lt;property id=&quot;20148&quot; value=&quot;5&quot;/&gt;&lt;property id=&quot;20300&quot; value=&quot;Slide 21 - &amp;quot;LII – Limite Inferior de Inflamabilidade&amp;quot;&quot;/&gt;&lt;property id=&quot;20307&quot; value=&quot;265&quot;/&gt;&lt;/object&gt;&lt;object type=&quot;3&quot; unique_id=&quot;10022&quot;&gt;&lt;property id=&quot;20148&quot; value=&quot;5&quot;/&gt;&lt;property id=&quot;20300&quot; value=&quot;Slide 22 - &amp;quot;LII – Limite Inferior de Inflamabilidade&amp;quot;&quot;/&gt;&lt;property id=&quot;20307&quot; value=&quot;333&quot;/&gt;&lt;/object&gt;&lt;object type=&quot;3&quot; unique_id=&quot;10023&quot;&gt;&lt;property id=&quot;20148&quot; value=&quot;5&quot;/&gt;&lt;property id=&quot;20300&quot; value=&quot;Slide 23 - &amp;quot;LSI – Limite Superior de Inflamabilidade&amp;quot;&quot;/&gt;&lt;property id=&quot;20307&quot; value=&quot;266&quot;/&gt;&lt;/object&gt;&lt;object type=&quot;3&quot; unique_id=&quot;10025&quot;&gt;&lt;property id=&quot;20148&quot; value=&quot;5&quot;/&gt;&lt;property id=&quot;20300&quot; value=&quot;Slide 26 - &amp;quot;Tetraedro do Fogo&amp;quot;&quot;/&gt;&lt;property id=&quot;20307&quot; value=&quot;270&quot;/&gt;&lt;/object&gt;&lt;object type=&quot;3&quot; unique_id=&quot;10026&quot;&gt;&lt;property id=&quot;20148&quot; value=&quot;5&quot;/&gt;&lt;property id=&quot;20300&quot; value=&quot;Slide 27&quot;/&gt;&lt;property id=&quot;20307&quot; value=&quot;271&quot;/&gt;&lt;/object&gt;&lt;object type=&quot;3&quot; unique_id=&quot;10027&quot;&gt;&lt;property id=&quot;20148&quot; value=&quot;5&quot;/&gt;&lt;property id=&quot;20300&quot; value=&quot;Slide 28 - &amp;quot;Riscos e Perigos&amp;quot;&quot;/&gt;&lt;property id=&quot;20307&quot; value=&quot;272&quot;/&gt;&lt;/object&gt;&lt;object type=&quot;3&quot; unique_id=&quot;10028&quot;&gt;&lt;property id=&quot;20148&quot; value=&quot;5&quot;/&gt;&lt;property id=&quot;20300&quot; value=&quot;Slide 29 - &amp;quot;Meios de Propagação - Condução&amp;quot;&quot;/&gt;&lt;property id=&quot;20307&quot; value=&quot;294&quot;/&gt;&lt;/object&gt;&lt;object type=&quot;3&quot; unique_id=&quot;10029&quot;&gt;&lt;property id=&quot;20148&quot; value=&quot;5&quot;/&gt;&lt;property id=&quot;20300&quot; value=&quot;Slide 30 - &amp;quot;Meios de Propagação - Fricção / Atrito&amp;quot;&quot;/&gt;&lt;property id=&quot;20307&quot; value=&quot;273&quot;/&gt;&lt;/object&gt;&lt;object type=&quot;3&quot; unique_id=&quot;10030&quot;&gt;&lt;property id=&quot;20148&quot; value=&quot;5&quot;/&gt;&lt;property id=&quot;20300&quot; value=&quot;Slide 31 - &amp;quot;Meios de Propagação - Luz Solar&amp;quot;&quot;/&gt;&lt;property id=&quot;20307&quot; value=&quot;274&quot;/&gt;&lt;/object&gt;&lt;object type=&quot;3&quot; unique_id=&quot;10031&quot;&gt;&lt;property id=&quot;20148&quot; value=&quot;5&quot;/&gt;&lt;property id=&quot;20300&quot; value=&quot;Slide 33 - &amp;quot;Meios de Propagação - Convecção&amp;quot;&quot;/&gt;&lt;property id=&quot;20307&quot; value=&quot;291&quot;/&gt;&lt;/object&gt;&lt;object type=&quot;3&quot; unique_id=&quot;10032&quot;&gt;&lt;property id=&quot;20148&quot; value=&quot;5&quot;/&gt;&lt;property id=&quot;20300&quot; value=&quot;Slide 34 - &amp;quot;Meios de Propagação - Energia Química&amp;quot;&quot;/&gt;&lt;property id=&quot;20307&quot; value=&quot;276&quot;/&gt;&lt;/object&gt;&lt;object type=&quot;3&quot; unique_id=&quot;10033&quot;&gt;&lt;property id=&quot;20148&quot; value=&quot;5&quot;/&gt;&lt;property id=&quot;20300&quot; value=&quot;Slide 36 - &amp;quot;Meios de Propagação - Energia Elétrica&amp;quot;&quot;/&gt;&lt;property id=&quot;20307&quot; value=&quot;277&quot;/&gt;&lt;/object&gt;&lt;object type=&quot;3&quot; unique_id=&quot;10034&quot;&gt;&lt;property id=&quot;20148&quot; value=&quot;5&quot;/&gt;&lt;property id=&quot;20300&quot; value=&quot;Slide 38 - &amp;quot;Meios de Propagação - Energia Estática &amp;quot;&quot;/&gt;&lt;property id=&quot;20307&quot; value=&quot;278&quot;/&gt;&lt;/object&gt;&lt;object type=&quot;3&quot; unique_id=&quot;10035&quot;&gt;&lt;property id=&quot;20148&quot; value=&quot;5&quot;/&gt;&lt;property id=&quot;20300&quot; value=&quot;Slide 40 - &amp;quot;Medidas de Prevenção&amp;quot;&quot;/&gt;&lt;property id=&quot;20307&quot; value=&quot;279&quot;/&gt;&lt;/object&gt;&lt;object type=&quot;3&quot; unique_id=&quot;10036&quot;&gt;&lt;property id=&quot;20148&quot; value=&quot;5&quot;/&gt;&lt;property id=&quot;20300&quot; value=&quot;Slide 41 - &amp;quot;Medidas de Prevenção&amp;quot;&quot;/&gt;&lt;property id=&quot;20307&quot; value=&quot;283&quot;/&gt;&lt;/object&gt;&lt;object type=&quot;3&quot; unique_id=&quot;10037&quot;&gt;&lt;property id=&quot;20148&quot; value=&quot;5&quot;/&gt;&lt;property id=&quot;20300&quot; value=&quot;Slide 42&quot;/&gt;&lt;property id=&quot;20307&quot; value=&quot;379&quot;/&gt;&lt;/object&gt;&lt;object type=&quot;3&quot; unique_id=&quot;10038&quot;&gt;&lt;property id=&quot;20148&quot; value=&quot;5&quot;/&gt;&lt;property id=&quot;20300&quot; value=&quot;Slide 43 - &amp;quot;Medidas de Prevenção&amp;quot;&quot;/&gt;&lt;property id=&quot;20307&quot; value=&quot;337&quot;/&gt;&lt;/object&gt;&lt;object type=&quot;3&quot; unique_id=&quot;10039&quot;&gt;&lt;property id=&quot;20148&quot; value=&quot;5&quot;/&gt;&lt;property id=&quot;20300&quot; value=&quot;Slide 44 - &amp;quot;Medidas de Prevenção&amp;quot;&quot;/&gt;&lt;property id=&quot;20307&quot; value=&quot;338&quot;/&gt;&lt;/object&gt;&lt;object type=&quot;3&quot; unique_id=&quot;10040&quot;&gt;&lt;property id=&quot;20148&quot; value=&quot;5&quot;/&gt;&lt;property id=&quot;20300&quot; value=&quot;Slide 45 - &amp;quot;Medidas de Prevenção&amp;quot;&quot;/&gt;&lt;property id=&quot;20307&quot; value=&quot;340&quot;/&gt;&lt;/object&gt;&lt;object type=&quot;3&quot; unique_id=&quot;10041&quot;&gt;&lt;property id=&quot;20148&quot; value=&quot;5&quot;/&gt;&lt;property id=&quot;20300&quot; value=&quot;Slide 46 - &amp;quot;Medida de Controles de Engenharia &amp;quot;&quot;/&gt;&lt;property id=&quot;20307&quot; value=&quot;282&quot;/&gt;&lt;/object&gt;&lt;object type=&quot;3&quot; unique_id=&quot;10042&quot;&gt;&lt;property id=&quot;20148&quot; value=&quot;5&quot;/&gt;&lt;property id=&quot;20300&quot; value=&quot;Slide 47&quot;/&gt;&lt;property id=&quot;20307&quot; value=&quot;281&quot;/&gt;&lt;/object&gt;&lt;object type=&quot;3&quot; unique_id=&quot;10043&quot;&gt;&lt;property id=&quot;20148&quot; value=&quot;5&quot;/&gt;&lt;property id=&quot;20300&quot; value=&quot;Slide 48&quot;/&gt;&lt;property id=&quot;20307&quot; value=&quot;280&quot;/&gt;&lt;/object&gt;&lt;object type=&quot;3&quot; unique_id=&quot;10044&quot;&gt;&lt;property id=&quot;20148&quot; value=&quot;5&quot;/&gt;&lt;property id=&quot;20300&quot; value=&quot;Slide 49 - &amp;quot;Proteção contra incêndios – Inflamáveis&amp;quot;&quot;/&gt;&lt;property id=&quot;20307&quot; value=&quot;286&quot;/&gt;&lt;/object&gt;&lt;object type=&quot;3&quot; unique_id=&quot;10046&quot;&gt;&lt;property id=&quot;20148&quot; value=&quot;5&quot;/&gt;&lt;property id=&quot;20300&quot; value=&quot;Slide 50 - &amp;quot;Método de Extinção&amp;quot;&quot;/&gt;&lt;property id=&quot;20307&quot; value=&quot;324&quot;/&gt;&lt;/object&gt;&lt;object type=&quot;3&quot; unique_id=&quot;10047&quot;&gt;&lt;property id=&quot;20148&quot; value=&quot;5&quot;/&gt;&lt;property id=&quot;20300&quot; value=&quot;Slide 51 - &amp;quot;Método de Extinção&amp;quot;&quot;/&gt;&lt;property id=&quot;20307&quot; value=&quot;385&quot;/&gt;&lt;/object&gt;&lt;object type=&quot;3&quot; unique_id=&quot;10048&quot;&gt;&lt;property id=&quot;20148&quot; value=&quot;5&quot;/&gt;&lt;property id=&quot;20300&quot; value=&quot;Slide 52 - &amp;quot;Ação de Retirada de Material&amp;quot;&quot;/&gt;&lt;property id=&quot;20307&quot; value=&quot;327&quot;/&gt;&lt;/object&gt;&lt;object type=&quot;3&quot; unique_id=&quot;10049&quot;&gt;&lt;property id=&quot;20148&quot; value=&quot;5&quot;/&gt;&lt;property id=&quot;20300&quot; value=&quot;Slide 53 - &amp;quot;Agentes Extintores&amp;quot;&quot;/&gt;&lt;property id=&quot;20307&quot; value=&quot;296&quot;/&gt;&lt;/object&gt;&lt;object type=&quot;3&quot; unique_id=&quot;10050&quot;&gt;&lt;property id=&quot;20148&quot; value=&quot;5&quot;/&gt;&lt;property id=&quot;20300&quot; value=&quot;Slide 54 - &amp;quot;Agentes Extintores&amp;quot;&quot;/&gt;&lt;property id=&quot;20307&quot; value=&quot;297&quot;/&gt;&lt;/object&gt;&lt;object type=&quot;3&quot; unique_id=&quot;10051&quot;&gt;&lt;property id=&quot;20148&quot; value=&quot;5&quot;/&gt;&lt;property id=&quot;20300&quot; value=&quot;Slide 55&quot;/&gt;&lt;property id=&quot;20307&quot; value=&quot;380&quot;/&gt;&lt;/object&gt;&lt;object type=&quot;3&quot; unique_id=&quot;10052&quot;&gt;&lt;property id=&quot;20148&quot; value=&quot;5&quot;/&gt;&lt;property id=&quot;20300&quot; value=&quot;Slide 56 - &amp;quot;Agentes Extintores&amp;quot;&quot;/&gt;&lt;property id=&quot;20307&quot; value=&quot;328&quot;/&gt;&lt;/object&gt;&lt;object type=&quot;3&quot; unique_id=&quot;10053&quot;&gt;&lt;property id=&quot;20148&quot; value=&quot;5&quot;/&gt;&lt;property id=&quot;20300&quot; value=&quot;Slide 57&quot;/&gt;&lt;property id=&quot;20307&quot; value=&quot;292&quot;/&gt;&lt;/object&gt;&lt;object type=&quot;3&quot; unique_id=&quot;10054&quot;&gt;&lt;property id=&quot;20148&quot; value=&quot;5&quot;/&gt;&lt;property id=&quot;20300&quot; value=&quot;Slide 58 - &amp;quot;Agentes Extintores – Extintor de Água&amp;quot;&quot;/&gt;&lt;property id=&quot;20307&quot; value=&quot;301&quot;/&gt;&lt;/object&gt;&lt;object type=&quot;3&quot; unique_id=&quot;10055&quot;&gt;&lt;property id=&quot;20148&quot; value=&quot;5&quot;/&gt;&lt;property id=&quot;20300&quot; value=&quot;Slide 59&quot;/&gt;&lt;property id=&quot;20307&quot; value=&quot;381&quot;/&gt;&lt;/object&gt;&lt;object type=&quot;3&quot; unique_id=&quot;10056&quot;&gt;&lt;property id=&quot;20148&quot; value=&quot;5&quot;/&gt;&lt;property id=&quot;20300&quot; value=&quot;Slide 60 - &amp;quot;Agentes Extintores – Extintor de Espuma&amp;quot;&quot;/&gt;&lt;property id=&quot;20307&quot; value=&quot;293&quot;/&gt;&lt;/object&gt;&lt;object type=&quot;3&quot; unique_id=&quot;10057&quot;&gt;&lt;property id=&quot;20148&quot; value=&quot;5&quot;/&gt;&lt;property id=&quot;20300&quot; value=&quot;Slide 61&quot;/&gt;&lt;property id=&quot;20307&quot; value=&quot;382&quot;/&gt;&lt;/object&gt;&lt;object type=&quot;3&quot; unique_id=&quot;10058&quot;&gt;&lt;property id=&quot;20148&quot; value=&quot;5&quot;/&gt;&lt;property id=&quot;20300&quot; value=&quot;Slide 62 - &amp;quot;Agentes Extintores - Extintor de Espuma&amp;quot;&quot;/&gt;&lt;property id=&quot;20307&quot; value=&quot;300&quot;/&gt;&lt;/object&gt;&lt;object type=&quot;3&quot; unique_id=&quot;10060&quot;&gt;&lt;property id=&quot;20148&quot; value=&quot;5&quot;/&gt;&lt;property id=&quot;20300&quot; value=&quot;Slide 63&quot;/&gt;&lt;property id=&quot;20307&quot; value=&quot;383&quot;/&gt;&lt;/object&gt;&lt;object type=&quot;3&quot; unique_id=&quot;10061&quot;&gt;&lt;property id=&quot;20148&quot; value=&quot;5&quot;/&gt;&lt;property id=&quot;20300&quot; value=&quot;Slide 64 - &amp;quot;Agentes Extintores – Extintor de CO²&amp;quot;&quot;/&gt;&lt;property id=&quot;20307&quot; value=&quot;302&quot;/&gt;&lt;/object&gt;&lt;object type=&quot;3&quot; unique_id=&quot;10062&quot;&gt;&lt;property id=&quot;20148&quot; value=&quot;5&quot;/&gt;&lt;property id=&quot;20300&quot; value=&quot;Slide 65 - &amp;quot;Agentes Extintores – Extintor de CO²&amp;quot;&quot;/&gt;&lt;property id=&quot;20307&quot; value=&quot;305&quot;/&gt;&lt;/object&gt;&lt;object type=&quot;3&quot; unique_id=&quot;10063&quot;&gt;&lt;property id=&quot;20148&quot; value=&quot;5&quot;/&gt;&lt;property id=&quot;20300&quot; value=&quot;Slide 66 - &amp;quot;Agentes Extintores – Extintor de PQS&amp;quot;&quot;/&gt;&lt;property id=&quot;20307&quot; value=&quot;295&quot;/&gt;&lt;/object&gt;&lt;object type=&quot;3&quot; unique_id=&quot;10064&quot;&gt;&lt;property id=&quot;20148&quot; value=&quot;5&quot;/&gt;&lt;property id=&quot;20300&quot; value=&quot;Slide 67 - &amp;quot;Agentes Extintores – Extintor de PQS&amp;quot;&quot;/&gt;&lt;property id=&quot;20307&quot; value=&quot;299&quot;/&gt;&lt;/object&gt;&lt;object type=&quot;3&quot; unique_id=&quot;10065&quot;&gt;&lt;property id=&quot;20148&quot; value=&quot;5&quot;/&gt;&lt;property id=&quot;20300&quot; value=&quot;Slide 68&quot;/&gt;&lt;property id=&quot;20307&quot; value=&quot;384&quot;/&gt;&lt;/object&gt;&lt;object type=&quot;3&quot; unique_id=&quot;10066&quot;&gt;&lt;property id=&quot;20148&quot; value=&quot;5&quot;/&gt;&lt;property id=&quot;20300&quot; value=&quot;Slide 69 - &amp;quot;Agentes Extintores - Manutenção&amp;quot;&quot;/&gt;&lt;property id=&quot;20307&quot; value=&quot;317&quot;/&gt;&lt;/object&gt;&lt;object type=&quot;3&quot; unique_id=&quot;10069&quot;&gt;&lt;property id=&quot;20148&quot; value=&quot;5&quot;/&gt;&lt;property id=&quot;20300&quot; value=&quot;Slide 78&quot;/&gt;&lt;property id=&quot;20307&quot; value=&quot;318&quot;/&gt;&lt;/object&gt;&lt;object type=&quot;3&quot; unique_id=&quot;10070&quot;&gt;&lt;property id=&quot;20148&quot; value=&quot;5&quot;/&gt;&lt;property id=&quot;20300&quot; value=&quot;Slide 79&quot;/&gt;&lt;property id=&quot;20307&quot; value=&quot;372&quot;/&gt;&lt;/object&gt;&lt;object type=&quot;3&quot; unique_id=&quot;10071&quot;&gt;&lt;property id=&quot;20148&quot; value=&quot;5&quot;/&gt;&lt;property id=&quot;20300&quot; value=&quot;Slide 80&quot;/&gt;&lt;property id=&quot;20307&quot; value=&quot;373&quot;/&gt;&lt;/object&gt;&lt;object type=&quot;3&quot; unique_id=&quot;10072&quot;&gt;&lt;property id=&quot;20148&quot; value=&quot;5&quot;/&gt;&lt;property id=&quot;20300&quot; value=&quot;Slide 81&quot;/&gt;&lt;property id=&quot;20307&quot; value=&quot;319&quot;/&gt;&lt;/object&gt;&lt;object type=&quot;3&quot; unique_id=&quot;10073&quot;&gt;&lt;property id=&quot;20148&quot; value=&quot;5&quot;/&gt;&lt;property id=&quot;20300&quot; value=&quot;Slide 82&quot;/&gt;&lt;property id=&quot;20307&quot; value=&quot;320&quot;/&gt;&lt;/object&gt;&lt;object type=&quot;3&quot; unique_id=&quot;10074&quot;&gt;&lt;property id=&quot;20148&quot; value=&quot;5&quot;/&gt;&lt;property id=&quot;20300&quot; value=&quot;Slide 83&quot;/&gt;&lt;property id=&quot;20307&quot; value=&quot;374&quot;/&gt;&lt;/object&gt;&lt;object type=&quot;3&quot; unique_id=&quot;10075&quot;&gt;&lt;property id=&quot;20148&quot; value=&quot;5&quot;/&gt;&lt;property id=&quot;20300&quot; value=&quot;Slide 84&quot;/&gt;&lt;property id=&quot;20307&quot; value=&quot;375&quot;/&gt;&lt;/object&gt;&lt;object type=&quot;3&quot; unique_id=&quot;10076&quot;&gt;&lt;property id=&quot;20148&quot; value=&quot;5&quot;/&gt;&lt;property id=&quot;20300&quot; value=&quot;Slide 85&quot;/&gt;&lt;property id=&quot;20307&quot; value=&quot;321&quot;/&gt;&lt;/object&gt;&lt;object type=&quot;3&quot; unique_id=&quot;10077&quot;&gt;&lt;property id=&quot;20148&quot; value=&quot;5&quot;/&gt;&lt;property id=&quot;20300&quot; value=&quot;Slide 86&quot;/&gt;&lt;property id=&quot;20307&quot; value=&quot;309&quot;/&gt;&lt;/object&gt;&lt;object type=&quot;3&quot; unique_id=&quot;10078&quot;&gt;&lt;property id=&quot;20148&quot; value=&quot;5&quot;/&gt;&lt;property id=&quot;20300&quot; value=&quot;Slide 87&quot;/&gt;&lt;property id=&quot;20307&quot; value=&quot;310&quot;/&gt;&lt;/object&gt;&lt;object type=&quot;3&quot; unique_id=&quot;10079&quot;&gt;&lt;property id=&quot;20148&quot; value=&quot;5&quot;/&gt;&lt;property id=&quot;20300&quot; value=&quot;Slide 88&quot;/&gt;&lt;property id=&quot;20307&quot; value=&quot;342&quot;/&gt;&lt;/object&gt;&lt;object type=&quot;3&quot; unique_id=&quot;10080&quot;&gt;&lt;property id=&quot;20148&quot; value=&quot;5&quot;/&gt;&lt;property id=&quot;20300&quot; value=&quot;Slide 89 - &amp;quot; PLANO DE EMERGÊNCIA E  COMBATE A INCÊNDIO &amp;quot;&quot;/&gt;&lt;property id=&quot;20307&quot; value=&quot;343&quot;/&gt;&lt;/object&gt;&lt;object type=&quot;3&quot; unique_id=&quot;10081&quot;&gt;&lt;property id=&quot;20148&quot; value=&quot;5&quot;/&gt;&lt;property id=&quot;20300&quot; value=&quot;Slide 90&quot;/&gt;&lt;property id=&quot;20307&quot; value=&quot;344&quot;/&gt;&lt;/object&gt;&lt;object type=&quot;3&quot; unique_id=&quot;10082&quot;&gt;&lt;property id=&quot;20148&quot; value=&quot;5&quot;/&gt;&lt;property id=&quot;20300&quot; value=&quot;Slide 91&quot;/&gt;&lt;property id=&quot;20307&quot; value=&quot;339&quot;/&gt;&lt;/object&gt;&lt;object type=&quot;3&quot; unique_id=&quot;10083&quot;&gt;&lt;property id=&quot;20148&quot; value=&quot;5&quot;/&gt;&lt;property id=&quot;20300&quot; value=&quot;Slide 92&quot;/&gt;&lt;property id=&quot;20307&quot; value=&quot;345&quot;/&gt;&lt;/object&gt;&lt;object type=&quot;3&quot; unique_id=&quot;10084&quot;&gt;&lt;property id=&quot;20148&quot; value=&quot;5&quot;/&gt;&lt;property id=&quot;20300&quot; value=&quot;Slide 93&quot;/&gt;&lt;property id=&quot;20307&quot; value=&quot;346&quot;/&gt;&lt;/object&gt;&lt;object type=&quot;3&quot; unique_id=&quot;10085&quot;&gt;&lt;property id=&quot;20148&quot; value=&quot;5&quot;/&gt;&lt;property id=&quot;20300&quot; value=&quot;Slide 94&quot;/&gt;&lt;property id=&quot;20307&quot; value=&quot;347&quot;/&gt;&lt;/object&gt;&lt;object type=&quot;3&quot; unique_id=&quot;10086&quot;&gt;&lt;property id=&quot;20148&quot; value=&quot;5&quot;/&gt;&lt;property id=&quot;20300&quot; value=&quot;Slide 95&quot;/&gt;&lt;property id=&quot;20307&quot; value=&quot;348&quot;/&gt;&lt;/object&gt;&lt;object type=&quot;3&quot; unique_id=&quot;10087&quot;&gt;&lt;property id=&quot;20148&quot; value=&quot;5&quot;/&gt;&lt;property id=&quot;20300&quot; value=&quot;Slide 96&quot;/&gt;&lt;property id=&quot;20307&quot; value=&quot;349&quot;/&gt;&lt;/object&gt;&lt;object type=&quot;3&quot; unique_id=&quot;10088&quot;&gt;&lt;property id=&quot;20148&quot; value=&quot;5&quot;/&gt;&lt;property id=&quot;20300&quot; value=&quot;Slide 97&quot;/&gt;&lt;property id=&quot;20307&quot; value=&quot;350&quot;/&gt;&lt;/object&gt;&lt;object type=&quot;3&quot; unique_id=&quot;10089&quot;&gt;&lt;property id=&quot;20148&quot; value=&quot;5&quot;/&gt;&lt;property id=&quot;20300&quot; value=&quot;Slide 98&quot;/&gt;&lt;property id=&quot;20307&quot; value=&quot;351&quot;/&gt;&lt;/object&gt;&lt;object type=&quot;3&quot; unique_id=&quot;10090&quot;&gt;&lt;property id=&quot;20148&quot; value=&quot;5&quot;/&gt;&lt;property id=&quot;20300&quot; value=&quot;Slide 99&quot;/&gt;&lt;property id=&quot;20307&quot; value=&quot;352&quot;/&gt;&lt;/object&gt;&lt;object type=&quot;3&quot; unique_id=&quot;10091&quot;&gt;&lt;property id=&quot;20148&quot; value=&quot;5&quot;/&gt;&lt;property id=&quot;20300&quot; value=&quot;Slide 100&quot;/&gt;&lt;property id=&quot;20307&quot; value=&quot;353&quot;/&gt;&lt;/object&gt;&lt;object type=&quot;3&quot; unique_id=&quot;10092&quot;&gt;&lt;property id=&quot;20148&quot; value=&quot;5&quot;/&gt;&lt;property id=&quot;20300&quot; value=&quot;Slide 101&quot;/&gt;&lt;property id=&quot;20307&quot; value=&quot;354&quot;/&gt;&lt;/object&gt;&lt;object type=&quot;3&quot; unique_id=&quot;10093&quot;&gt;&lt;property id=&quot;20148&quot; value=&quot;5&quot;/&gt;&lt;property id=&quot;20300&quot; value=&quot;Slide 102&quot;/&gt;&lt;property id=&quot;20307&quot; value=&quot;355&quot;/&gt;&lt;/object&gt;&lt;object type=&quot;3&quot; unique_id=&quot;10094&quot;&gt;&lt;property id=&quot;20148&quot; value=&quot;5&quot;/&gt;&lt;property id=&quot;20300&quot; value=&quot;Slide 103 - &amp;quot;  ATRIBUIÇÕES E RESPONSABILIDADES DO LÍDER DA BRIGADA &amp;quot;&quot;/&gt;&lt;property id=&quot;20307&quot; value=&quot;356&quot;/&gt;&lt;/object&gt;&lt;object type=&quot;3&quot; unique_id=&quot;10095&quot;&gt;&lt;property id=&quot;20148&quot; value=&quot;5&quot;/&gt;&lt;property id=&quot;20300&quot; value=&quot;Slide 104 - &amp;quot;ATRIBUIÇÕES DOS BRIGADISTAS &amp;quot;&quot;/&gt;&lt;property id=&quot;20307&quot; value=&quot;357&quot;/&gt;&lt;/object&gt;&lt;object type=&quot;3&quot; unique_id=&quot;10096&quot;&gt;&lt;property id=&quot;20148&quot; value=&quot;5&quot;/&gt;&lt;property id=&quot;20300&quot; value=&quot;Slide 105&quot;/&gt;&lt;property id=&quot;20307&quot; value=&quot;358&quot;/&gt;&lt;/object&gt;&lt;object type=&quot;3&quot; unique_id=&quot;10097&quot;&gt;&lt;property id=&quot;20148&quot; value=&quot;5&quot;/&gt;&lt;property id=&quot;20300&quot; value=&quot;Slide 106&quot;/&gt;&lt;property id=&quot;20307&quot; value=&quot;359&quot;/&gt;&lt;/object&gt;&lt;object type=&quot;3&quot; unique_id=&quot;10098&quot;&gt;&lt;property id=&quot;20148&quot; value=&quot;5&quot;/&gt;&lt;property id=&quot;20300&quot; value=&quot;Slide 107&quot;/&gt;&lt;property id=&quot;20307&quot; value=&quot;360&quot;/&gt;&lt;/object&gt;&lt;object type=&quot;3&quot; unique_id=&quot;10099&quot;&gt;&lt;property id=&quot;20148&quot; value=&quot;5&quot;/&gt;&lt;property id=&quot;20300&quot; value=&quot;Slide 108&quot;/&gt;&lt;property id=&quot;20307&quot; value=&quot;361&quot;/&gt;&lt;/object&gt;&lt;object type=&quot;3&quot; unique_id=&quot;10100&quot;&gt;&lt;property id=&quot;20148&quot; value=&quot;5&quot;/&gt;&lt;property id=&quot;20300&quot; value=&quot;Slide 109&quot;/&gt;&lt;property id=&quot;20307&quot; value=&quot;362&quot;/&gt;&lt;/object&gt;&lt;object type=&quot;3&quot; unique_id=&quot;10101&quot;&gt;&lt;property id=&quot;20148&quot; value=&quot;5&quot;/&gt;&lt;property id=&quot;20300&quot; value=&quot;Slide 110&quot;/&gt;&lt;property id=&quot;20307&quot; value=&quot;363&quot;/&gt;&lt;/object&gt;&lt;object type=&quot;3&quot; unique_id=&quot;10102&quot;&gt;&lt;property id=&quot;20148&quot; value=&quot;5&quot;/&gt;&lt;property id=&quot;20300&quot; value=&quot;Slide 111&quot;/&gt;&lt;property id=&quot;20307&quot; value=&quot;364&quot;/&gt;&lt;/object&gt;&lt;object type=&quot;3&quot; unique_id=&quot;10103&quot;&gt;&lt;property id=&quot;20148&quot; value=&quot;5&quot;/&gt;&lt;property id=&quot;20300&quot; value=&quot;Slide 112&quot;/&gt;&lt;property id=&quot;20307&quot; value=&quot;365&quot;/&gt;&lt;/object&gt;&lt;object type=&quot;3&quot; unique_id=&quot;10104&quot;&gt;&lt;property id=&quot;20148&quot; value=&quot;5&quot;/&gt;&lt;property id=&quot;20300&quot; value=&quot;Slide 113&quot;/&gt;&lt;property id=&quot;20307&quot; value=&quot;366&quot;/&gt;&lt;/object&gt;&lt;object type=&quot;3&quot; unique_id=&quot;10105&quot;&gt;&lt;property id=&quot;20148&quot; value=&quot;5&quot;/&gt;&lt;property id=&quot;20300&quot; value=&quot;Slide 114&quot;/&gt;&lt;property id=&quot;20307&quot; value=&quot;367&quot;/&gt;&lt;/object&gt;&lt;object type=&quot;3&quot; unique_id=&quot;10106&quot;&gt;&lt;property id=&quot;20148&quot; value=&quot;5&quot;/&gt;&lt;property id=&quot;20300&quot; value=&quot;Slide 115&quot;/&gt;&lt;property id=&quot;20307&quot; value=&quot;368&quot;/&gt;&lt;/object&gt;&lt;object type=&quot;3&quot; unique_id=&quot;10107&quot;&gt;&lt;property id=&quot;20148&quot; value=&quot;5&quot;/&gt;&lt;property id=&quot;20300&quot; value=&quot;Slide 116&quot;/&gt;&lt;property id=&quot;20307&quot; value=&quot;369&quot;/&gt;&lt;/object&gt;&lt;object type=&quot;3&quot; unique_id=&quot;10108&quot;&gt;&lt;property id=&quot;20148&quot; value=&quot;5&quot;/&gt;&lt;property id=&quot;20300&quot; value=&quot;Slide 117 - &amp;quot;Referencias&amp;quot;&quot;/&gt;&lt;property id=&quot;20307&quot; value=&quot;377&quot;/&gt;&lt;/object&gt;&lt;object type=&quot;3&quot; unique_id=&quot;12168&quot;&gt;&lt;property id=&quot;20148&quot; value=&quot;5&quot;/&gt;&lt;property id=&quot;20300&quot; value=&quot;Slide 35&quot;/&gt;&lt;property id=&quot;20307&quot; value=&quot;396&quot;/&gt;&lt;/object&gt;&lt;object type=&quot;3&quot; unique_id=&quot;12169&quot;&gt;&lt;property id=&quot;20148&quot; value=&quot;5&quot;/&gt;&lt;property id=&quot;20300&quot; value=&quot;Slide 37&quot;/&gt;&lt;property id=&quot;20307&quot; value=&quot;387&quot;/&gt;&lt;/object&gt;&lt;object type=&quot;3&quot; unique_id=&quot;12170&quot;&gt;&lt;property id=&quot;20148&quot; value=&quot;5&quot;/&gt;&lt;property id=&quot;20300&quot; value=&quot;Slide 39&quot;/&gt;&lt;property id=&quot;20307&quot; value=&quot;388&quot;/&gt;&lt;/object&gt;&lt;object type=&quot;3&quot; unique_id=&quot;14379&quot;&gt;&lt;property id=&quot;20148&quot; value=&quot;5&quot;/&gt;&lt;property id=&quot;20300&quot; value=&quot;Slide 1&quot;/&gt;&lt;property id=&quot;20307&quot; value=&quot;397&quot;/&gt;&lt;/object&gt;&lt;object type=&quot;3&quot; unique_id=&quot;14380&quot;&gt;&lt;property id=&quot;20148&quot; value=&quot;5&quot;/&gt;&lt;property id=&quot;20300&quot; value=&quot;Slide 5&quot;/&gt;&lt;property id=&quot;20307&quot; value=&quot;398&quot;/&gt;&lt;/object&gt;&lt;object type=&quot;3&quot; unique_id=&quot;14381&quot;&gt;&lt;property id=&quot;20148&quot; value=&quot;5&quot;/&gt;&lt;property id=&quot;20300&quot; value=&quot;Slide 6&quot;/&gt;&lt;property id=&quot;20307&quot; value=&quot;399&quot;/&gt;&lt;/object&gt;&lt;object type=&quot;3&quot; unique_id=&quot;14382&quot;&gt;&lt;property id=&quot;20148&quot; value=&quot;5&quot;/&gt;&lt;property id=&quot;20300&quot; value=&quot;Slide 11&quot;/&gt;&lt;property id=&quot;20307&quot; value=&quot;400&quot;/&gt;&lt;/object&gt;&lt;object type=&quot;3&quot; unique_id=&quot;14383&quot;&gt;&lt;property id=&quot;20148&quot; value=&quot;5&quot;/&gt;&lt;property id=&quot;20300&quot; value=&quot;Slide 12&quot;/&gt;&lt;property id=&quot;20307&quot; value=&quot;401&quot;/&gt;&lt;/object&gt;&lt;object type=&quot;3&quot; unique_id=&quot;14384&quot;&gt;&lt;property id=&quot;20148&quot; value=&quot;5&quot;/&gt;&lt;property id=&quot;20300&quot; value=&quot;Slide 13&quot;/&gt;&lt;property id=&quot;20307&quot; value=&quot;402&quot;/&gt;&lt;/object&gt;&lt;object type=&quot;3&quot; unique_id=&quot;14385&quot;&gt;&lt;property id=&quot;20148&quot; value=&quot;5&quot;/&gt;&lt;property id=&quot;20300&quot; value=&quot;Slide 14&quot;/&gt;&lt;property id=&quot;20307&quot; value=&quot;403&quot;/&gt;&lt;/object&gt;&lt;object type=&quot;3&quot; unique_id=&quot;14386&quot;&gt;&lt;property id=&quot;20148&quot; value=&quot;5&quot;/&gt;&lt;property id=&quot;20300&quot; value=&quot;Slide 16&quot;/&gt;&lt;property id=&quot;20307&quot; value=&quot;404&quot;/&gt;&lt;/object&gt;&lt;object type=&quot;3&quot; unique_id=&quot;14387&quot;&gt;&lt;property id=&quot;20148&quot; value=&quot;5&quot;/&gt;&lt;property id=&quot;20300&quot; value=&quot;Slide 24 - &amp;quot;Comburente (Oxigênio) &amp;quot;&quot;/&gt;&lt;property id=&quot;20307&quot; value=&quot;405&quot;/&gt;&lt;/object&gt;&lt;object type=&quot;3&quot; unique_id=&quot;14388&quot;&gt;&lt;property id=&quot;20148&quot; value=&quot;5&quot;/&gt;&lt;property id=&quot;20300&quot; value=&quot;Slide 25 - &amp;quot;Como já vimos.&amp;quot;&quot;/&gt;&lt;property id=&quot;20307&quot; value=&quot;406&quot;/&gt;&lt;/object&gt;&lt;object type=&quot;3&quot; unique_id=&quot;14389&quot;&gt;&lt;property id=&quot;20148&quot; value=&quot;5&quot;/&gt;&lt;property id=&quot;20300&quot; value=&quot;Slide 32 - &amp;quot;Meios de Propagação - Irradiação&amp;quot;&quot;/&gt;&lt;property id=&quot;20307&quot; value=&quot;407&quot;/&gt;&lt;/object&gt;&lt;object type=&quot;3&quot; unique_id=&quot;14390&quot;&gt;&lt;property id=&quot;20148&quot; value=&quot;5&quot;/&gt;&lt;property id=&quot;20300&quot; value=&quot;Slide 70 - &amp;quot;Equipamentos de Combate a Incêndio&amp;quot;&quot;/&gt;&lt;property id=&quot;20307&quot; value=&quot;408&quot;/&gt;&lt;/object&gt;&lt;object type=&quot;3&quot; unique_id=&quot;14391&quot;&gt;&lt;property id=&quot;20148&quot; value=&quot;5&quot;/&gt;&lt;property id=&quot;20300&quot; value=&quot;Slide 71 - &amp;quot;Equipamentos de Combate a Incêndio&amp;quot;&quot;/&gt;&lt;property id=&quot;20307&quot; value=&quot;410&quot;/&gt;&lt;/object&gt;&lt;object type=&quot;3&quot; unique_id=&quot;14392&quot;&gt;&lt;property id=&quot;20148&quot; value=&quot;5&quot;/&gt;&lt;property id=&quot;20300&quot; value=&quot;Slide 72 - &amp;quot;Equipamento de Detecção&amp;quot;&quot;/&gt;&lt;property id=&quot;20307&quot; value=&quot;412&quot;/&gt;&lt;/object&gt;&lt;object type=&quot;3&quot; unique_id=&quot;14393&quot;&gt;&lt;property id=&quot;20148&quot; value=&quot;5&quot;/&gt;&lt;property id=&quot;20300&quot; value=&quot;Slide 73&quot;/&gt;&lt;property id=&quot;20307&quot; value=&quot;414&quot;/&gt;&lt;/object&gt;&lt;object type=&quot;3&quot; unique_id=&quot;14394&quot;&gt;&lt;property id=&quot;20148&quot; value=&quot;5&quot;/&gt;&lt;property id=&quot;20300&quot; value=&quot;Slide 74&quot;/&gt;&lt;property id=&quot;20307&quot; value=&quot;415&quot;/&gt;&lt;/object&gt;&lt;object type=&quot;3&quot; unique_id=&quot;14395&quot;&gt;&lt;property id=&quot;20148&quot; value=&quot;5&quot;/&gt;&lt;property id=&quot;20300&quot; value=&quot;Slide 75 - &amp;quot;Portas corta fogo&amp;quot;&quot;/&gt;&lt;property id=&quot;20307&quot; value=&quot;416&quot;/&gt;&lt;/object&gt;&lt;object type=&quot;3&quot; unique_id=&quot;14396&quot;&gt;&lt;property id=&quot;20148&quot; value=&quot;5&quot;/&gt;&lt;property id=&quot;20300&quot; value=&quot;Slide 76 - &amp;quot;Rota de fuga&amp;quot;&quot;/&gt;&lt;property id=&quot;20307&quot; value=&quot;417&quot;/&gt;&lt;/object&gt;&lt;object type=&quot;3&quot; unique_id=&quot;14397&quot;&gt;&lt;property id=&quot;20148&quot; value=&quot;5&quot;/&gt;&lt;property id=&quot;20300&quot; value=&quot;Slide 77 - &amp;quot;Ponto de encontro&amp;quot;&quot;/&gt;&lt;property id=&quot;20307&quot; value=&quot;418&quot;/&gt;&lt;/object&gt;&lt;/object&gt;&lt;object type=&quot;8&quot; unique_id=&quot;10216&quot;&gt;&lt;/object&gt;&lt;object type=&quot;10&quot; unique_id=&quot;14637&quot;&gt;&lt;object type=&quot;11&quot; unique_id=&quot;14638&quot;&gt;&lt;/object&gt;&lt;object type=&quot;12&quot; unique_id=&quot;14640&quot;&gt;&lt;/object&gt;&lt;object type=&quot;13&quot; unique_id=&quot;14641&quot;&gt;&lt;/object&gt;&lt;/object&gt;&lt;object type=&quot;4&quot; unique_id=&quot;14639&quot;&gt;&lt;/object&gt;&lt;/object&gt;&lt;/database&gt;"/>
  <p:tag name="SECTOMILLISECCONVERTED" val="1"/>
  <p:tag name="ISPRING_PRESENTER_PHOTO_0" val="jpg|/9j/4AAQSkZJRgABAQEAagBqAAD/2wBDAAMCAgMCAgMDAwMEAwMEBQgFBQQEBQoHBwYIDAoMDAsK&#10;CwsNDhIQDQ4RDgsLEBYQERMUFRUVDA8XGBYUGBIUFRT/2wBDAQMEBAUEBQkFBQkUDQsNFBQUFBQU&#10;FBQUFBQUFBQUFBQUFBQUFBQUFBQUFBQUFBQUFBQUFBQUFBQUFBQUFBQUFBT/wAARCACPAygDASIA&#10;AhEBAxEB/8QAHwAAAQUBAQEBAQEAAAAAAAAAAAECAwQFBgcICQoL/8QAtRAAAgEDAwIEAwUFBAQA&#10;AAF9AQIDAAQRBRIhMUEGE1FhByJxFDKBkaEII0KxwRVS0fAkM2JyggkKFhcYGRolJicoKSo0NTY3&#10;ODk6Q0RFRkdISUpTVFVWV1hZWmNkZWZnaGlqc3R1dnd4eXqDhIWGh4iJipKTlJWWl5iZmqKjpKWm&#10;p6ipqrKztLW2t7i5usLDxMXGx8jJytLT1NXW19jZ2uHi4+Tl5ufo6erx8vP09fb3+Pn6/8QAHwEA&#10;AwEBAQEBAQEBAQAAAAAAAAECAwQFBgcICQoL/8QAtREAAgECBAQDBAcFBAQAAQJ3AAECAxEEBSEx&#10;BhJBUQdhcRMiMoEIFEKRobHBCSMzUvAVYnLRChYkNOEl8RcYGRomJygpKjU2Nzg5OkNERUZHSElK&#10;U1RVVldYWVpjZGVmZ2hpanN0dXZ3eHl6goOEhYaHiImKkpOUlZaXmJmaoqOkpaanqKmqsrO0tba3&#10;uLm6wsPExcbHyMnK0tPU1dbX2Nna4uPk5ebn6Onq8vP09fb3+Pn6/9oADAMBAAIRAxEAPwCP9sSG&#10;N/2jvGBaNGPmQ9VB/wCWKV419ni/55R/98ivaP2wv+TjfF//AF0h/wDRKV41X5hjJP6xU9Wf2jw/&#10;GP8AZOG0+xH8kM+zxf8APJP++RR9ni/55J/3yKkoriuz3+WPYj+zxf8APJP++RR9ni/55J/3yKko&#10;ouw5Y9iP7PF/zyT/AL5FH2eL/nkn/fIqSii77hyx7Ef2eL/nkn/fIo+zxf8APJP++RUlFF2HLEj+&#10;zxf88k/75FH2eL/nkn/fIp+ff9aMj1/Wi77hyx7DPs8X/PJP++RR9ni/55J/3yKkopcz7hyx7Ef2&#10;eL/nkn/fIo+zxf8APJP++RUlFO7Dkj2I/s8X/PJP++RR9ni/55J/3yKkoou+4+SPYj+zxf8APJP+&#10;+RR9ni/55J/3yKkoou+4csexH9ni/wCeSf8AfIo+zxf88k/75FSUUXfcOWPYj+zxf88k/wC+RR9n&#10;i/55J/3yKkoou+4csexH9ni/55J/3yKPs8X/ADyT/vkVJRRdi5Y9iP7PF/zyT/vkUfZ4v+eSf98i&#10;pKKLvuHLHsR/Z4v+eSf98ij7PF/zyT/vkVJRRd9w5Y9iP7PF/wA8k/75FH2eL/nkn/fIp9GR6/rR&#10;d9GHLHsM+zxf88k/75FH2eL/AJ5J/wB8in0tF33Dlj2I/s8X/PJP++RR9ni/55J/3yKkoou+4+SP&#10;Yj+zxf8APJP++RR9ni/55J/3yKkopcz7i5Y9iP7PF/zyT/vkUfZ4v+eSf98ipKKd33Dlj2I/s8X/&#10;ADyT/vkUfZ4v+eSf98ipKKLvuHLHsR/Z4v8Ankn/AHyKPs8X/PJP++RUlFF2HLHsR/Z4v+eSf98i&#10;j7PF/wA8k/75FSUUXfcfLHsR/Z4v+eSf98ij7PF/zyT/AL5FSUUXfcXLHsR/Z4v+eSf98ij7PF/z&#10;yT/vkVJRRd9w5I9iP7PF/wA8k/75FH2eL/nkn/fIqSii7Dlj2I/s8X/PJP8AvkUfZ4v+eSf98in7&#10;h60tF33Dlj2I/s8X/PJP++RR9ni/55J/3yKkopcz7hyx7Ef2eL/nkn/fIo+zxf8APJP++RUlFO77&#10;hyR7Ef2eL/nkn/fIo+zxf88k/wC+RUlFF33HyR7Ef2eL/nkn/fIo+zxf88k/75FSUUuZ9xcsexH9&#10;ni/55J/3yKPs8X/PJP8AvkVJRRzPuHLHsR/Z4v8Ankn/AHyKPs8X/PJP++RUlFHM+4csexH9ni/5&#10;5J/3yKPs8X/PJP8AvkVJRTTfcOWPYj+zxf8APJP++RR9ni/55J/3yKkopcz7hyx7Ef2eL/nkn/fI&#10;o+zxf88k/wC+RUlFHM+4ckexH9ni/wCeSf8AfIo+zxf88k/75FSUU7sOWPYj+zxf88k/75FH2eL/&#10;AJ5J/wB8ipKKV2Pkj2I/s8X/ADyT/vkUfZ4v+eSf98ipKKd33Fyx7Ef2eL/nkn/fIo+zxf8APJP+&#10;+RUlFF33HyR7Ef2eL/nkn/fIo+zxf88k/wC+RUlFF33Fyx7Ef2eL/nkn/fIo+zxf88k/75FSUUXf&#10;cOWPYj+zxf8APJP++RR9ni/55J/3yKkooux8sexH9ni/55J/3yKPs8X/ADyT/vkVJRSu+4uWPYj+&#10;zxf88k/75FH2eL/nkn/fIqSind9w5Y9iP7PF/wA8k/75FH2eL/nkn/fIqSii77hyx7Ef2eL/AJ5J&#10;/wB8ij7PF/zyT/vkVJRRdhyx7Ef2eL/nkn/fIo+zxf8APJP++RUlFLmfcOWPYj+zxf8APJP++RR9&#10;ni/55J/3yKkop3fcOWPYj+zxf88k/wC+RR9ni/55J/3yKkoouw5V2PTf2XYYl/aD8EERoD9tPIUf&#10;3Gop/wCy/wD8nA+CP+v0/wDoDUV9pkr/AHEr9z+dfEeKWZ0kl9hfmz6n+NX7JOh/Ej4m614juviB&#10;b6NcXrIWsZIkYxbUC9S464z071xP/DCXhz/oqln/AN+I/wD45XkH7YcaN+0d4wJUE+ZD/wCiUrxn&#10;yU/uCvLxOJw0a01Kjd3fU+2yjJ84q5fQqUswcYuKsuVaK2x9i/8ADCfhvn/i6lp/34j/APjleF/H&#10;v4Q2Hwa8Sadpdh4ij8RxXVqbhriJAoQ7iu3hj6Z/GvLvJT+4KcqhBgDA9q8+tiMPUg4wpWfqfU5f&#10;leZ4XEKpisa6kOseVK46iiivO9D64KtaXpN7ruoQ2Gm2k9/fTttit7aMu7n2Uda6H4X/AAz1z4ue&#10;MLTw7oUAe5l+eWdwfLt4gfmkc9gPTueK/Tv4Jfs++F/gjoscGlWy3OqyKBdatMoM8zd8H+FfRR+t&#10;exgctnjPeeke58BxNxdhsgj7KK56z2j282fHfw5/YB8Z+J4YrvxLfW/he2fn7Pjz7nHuoO1T9TXv&#10;fhv/AIJ//DXSY1OpSaprc38RmuPLQn/dUD+dfTPHeg/TNfYUsswtH7F356n4DjuM86x0m5V3Bdo6&#10;f8E8Ztf2PfhJbKAPCFvL7yTSk/8AoVRah+xt8I7+MofCcNvn+KCeVT/6FXtdHf3rs+rUbW5F9x4C&#10;zfMVLmWInf8AxP8AzPk7xl/wTw8G6nFI/hzWdS0S56qk5FxDn0IODj8a+TvjJ+zX40+Cshm1azW+&#10;0dm2pqtjl4cnoH7ofqK/WLFVNU0u01iwuLG+toryzuIzFLBMgZHU8EEHqK87EZTh60XyrlfkfXZT&#10;x1m2X1Eq0/aw6qW/yZ+Kf60tey/tUfA9fgn8RTb6eGPh3VFNzp7Mc+Xzhos9ypPHsRXjVfBVqUsP&#10;UdOe6P6dy/H0czwsMXh3eMlf+vQT9K+tfhD+wvB8TPhzoXie88UXGlzanB9o+ypaK4RT93ksM8YN&#10;fJTRPP8AuoxmSQ7EHqx4H6mv2W+Hugp4X8C6DpMa7Vs7GGED6IBXt5RhaeIlN1VdI/OOPs7xeU0a&#10;EMHU5JSbu12S/wCCfJ//AA7c0/8A6Hi7/wDAFf8A4uj/AIduaf8A9Dxd/wDgCv8A8XX2j3o3V9R/&#10;ZmE/59o/Fv8AXHPf+gqX4f5Hxd/w7c0//oeLv/wBX/4uj/h25p//AEPF3/4Ar/8AF19pClo/s3Cf&#10;8+0H+uOe/wDQVL8P8j4s/wCHbmn/APQ8Xf8A4Ar/APF0f8O3NP8A+h4u/wDwBX/4uvtOij+zcJ/z&#10;7Qf6457/ANBUvw/yPiz/AIduaf8A9Dxd/wDgCv8A8XXzb+0Z8G7L4GeNrXw9aaxJrMklmt1NLLEI&#10;/L3MQAACey5/Gv1javyr/a88Rf8ACSftDeK5Q++O0kjsl54AjQA/+PZrxc2wuHw2H5qcLNs/QuB8&#10;7zbNszdPE13KEYttaeSXTzPHaKSvon9ln9le4+M90uv6/wCZZ+D7eTaAp2yX7g8op7IOhb8B7fMY&#10;fDzxNRU6a1P2jNM0w2UYaWKxUrRX3t9keTfDn4R+LfixqBtPDGjzX4UgSXONkEXuznj8M19UeBv+&#10;CcrNHFN4v8UFHPLWmkx5A9vMb+i19l+G/DOleD9Ht9K0awg02wt12R29ugVQP6n3PJrUr7bD5PQp&#10;pOp7zP51zbxBzPGyccG/ZQ6W+L7/API+ftH/AGGvhPpKqJdIu9Sder3l25J/BcCugX9kX4RqmP8A&#10;hC7P6+ZLn/0OvYKWvVjhaCWkF9x8LUzrMqz5p4ib/wC3meDax+xF8JdXRlTQZtOYjAezu5FI/MkV&#10;4v8AEL/gnW8MMtz4L8RtK6jK2OrKPm9hIvf6ivuIUYrGrl+GrK0oL5HpYPinOMDJSpYiTXZu6/E/&#10;GTxp4I174ea9Lo/iLTJ9L1CPnyphw69mVujA+orDr9bPjx8E9H+N3gy50q+iSPUo0Z7C/C/Pby44&#10;5/uk8EdxX5P61o934e1i+0u/iMF9Yzvbzxn+F1OD/KvicxwEsHNOOsWf0XwnxRDiGi1UXLVh8S6P&#10;s1+pTrpvhn4Lk+I3xA0HwzHK1udSuRC0yqGMa4LM2O+ADXM19CfsJ+Hf7a+P1ndldyaXZTXJPozY&#10;Rf8A0Jq4sJT9tXhDo2fQ55jJZfluIxMHZxi7evT8T2H/AIduaf8A9Dxd/wDgCv8A8XR/w7c0/wD6&#10;Hi7/APAFf/i6+0gMClr9A/szCf8APtH8uf6457/0FS/D/I/Pv4v/ALEGl/Cn4ca34pk8YXN3/Z8Q&#10;dLdrRUErlgqrndxkkV8p6XarqGpWNo8nki5njhaTsgdgpb8M5r9Ef+CgviL+y/gvbaajYk1TUYoi&#10;ueqoC5/ULX5zGvkM1p0sPXUKUbK2p+8cEYzH5llc6+MqOTlJpN9Ekv1ufYCfsKeG3UN/wtO1GRnB&#10;gj4/8iUv/DCXhv8A6Knaf9+I/wD45Xx15Kf3RR5Kf3BUfWsL/wA+PxOj+w87/wChk/8AwFH2L/ww&#10;n4b4H/C1LX/vxH/8cr5V8YaFH4X8Waxo0N0L6KwupLZLpRgShWIDfjWJ5EfdBTwAOAOK5cRWo1Yp&#10;U6fL8z2sry/MMHUlLGYt1U1omkreegtFFFcPWx9MJ9K6HwT8P/EfxH1ZdN8NaRc6vdH7wgTKIPVn&#10;PCj616V+zX+zXqXx21pri5eXTvClm+Lq9UfNM3Xyos9/U9q/SrwP4B0H4b6DDo/h7TYdNsYh92Jf&#10;mc/3mbqzH1Ne/gMrlil7SppH8z8t4m43o5NN4XCpTrde0fXu/I+LfAv/AATr1q/hjuPFniODTA3L&#10;WenJ50g9i5woP0zXsmi/sD/C7TI1F5DqmrSd2uLsqPyQCvpAUnNfV0stwtPaCfqfh+M4uzrGtueI&#10;cV2jovwPE4/2MvhHGgX/AIRZG7Za4lJ/9CrK1b9hf4T6pGwi0m805z0e1vHBH4NkV9Bfyo4roeEw&#10;8tHBfceVHPM0hLmjiZ3/AMTPhz4gf8E6preGW48GeJfPkAJWx1ZMFvYSL/UV8leNfAev/DrXJNI8&#10;R6XPpd+vISYfLIv95G6MPcV+zH4V598avg3onxq8H3OjarCq3IUtZ3ygeZbS44ZT6diOhFePi8np&#10;VE5UVaX4H32ReIGOwlWNPMH7Sm+v2l5+Z+RNLWn4o8N3/g3xJqehapF5WoafcNbzL23A4yPY9R9a&#10;zK+GlFxfK+h/SlKpCtTjUpu8Xt6Gl4Z0WXxN4k0nR4Ttm1C7itVOM4LsBnHtnP4V9kL/AME3Ayg/&#10;8Jy446fYB/8AF14F+yV4d/4SX9oPwnAV3x2sr3r+wjQkH/vorX6sjgV9VlOBo4ilKdWN9T8S464k&#10;x+V42nhsDU5Fy3fq35+h8Sf8O2h/0PL/APgAP/i6P+HbI/6Hl/8AwAH/AMXX23/Oivd/svCfyH5r&#10;/rpn3/QS/uX+R8Sf8O2R/wBDy/8A4AD/AOLo/wCHbI/6Hl//AAAH/wAXX25RxR/ZeE/kD/XTPv8A&#10;oIf3L/I+I/8Ah2yP+h5f/wAAB/8AF0f8O2R/0PL/APgAP/i6+3OKOKP7Lwn8gf66Z9/0EP7l/kfE&#10;Lf8ABN1EDE+OXwBk/wCgD/4uvjTXrCLSdd1Kxgn+1Q2tzJAk5Xb5gViu7HbOK/YX4j68vhfwH4h1&#10;ZztFnYTTA+6oSP1r8a/MaYmR+Xcl2+pOa+bzjDUMNyKlGzZ+u8BZtmWb/WKmNqucY2S231O1+Dfw&#10;3l+LvxG0rwrHdfYReeYz3Ozf5aqhYnGRnoB1719Tf8O2x1/4Tl//AAAH/wAXXD/8E9/Dh1P4varq&#10;rJmPTdOKhvR5HAH6Ka/RTHFdmV4ChWw/tKsbt3PnuNOKMxy/NXhcFV5Yxir6Ld6/lY+JB/wTbB/5&#10;nl//AAAH/wAXR/w7ZH/Q8v8A+AA/+Lr7cxRXsf2XhP5D4P8A10z7/oIf3L/I+Hbr/gnC1vbyyR+N&#10;mkdELKv2EDJA4H36+Lbi3e1uJoJF2yQyNGynsVJBH6V+2bLkEdiMV+RHx/8ADJ8I/GrxjpmzYi6h&#10;JNGuMfJJ86/+hV8/m+Bo4eEZ0o2P1HgPiLG5ria2Hx1TmaSa+/X9DgKKKK+XP2s9k/Zv/Z2k/aBv&#10;9bh/tc6NBpkcbGYQebuZycDGR2Wvdv8Ah22P+h5f/wAAB/8AF11P/BOvw79i+Geu6wy4Oo6iVU+q&#10;xqAP1LV9Z+9fcYDLqFTDQnUjqz+aeJeLs1w+a16GErcsIuyVl0Sv+J8R/wDDttf+h5b/AMAB/wDF&#10;18m/FDwbD8PPiDrfhqC+/tNNNm8g3WzZvbaCeMnGCSPwr9ibqVbe2mlc7VRCxPoAM1+NHjjW28S+&#10;Ndf1Zm3G91CecH2Lkj9K4M3wtDDQj7KNm2fV8B5zmmcYmt9cq80IpdFu3/wGYtFFFfKn7WFFFX/D&#10;+gX3irXtP0bTYjNf38628KAZ+ZjjP0HX8KqMXJqK3M6lSFGDqTdktz2j9nH9lW++Pmmapqj6q2h6&#10;ZaSCCGbyPNM8mMsByMADH517H/w7bX/oeXH/AG4D/wCLr6v+E/w8sfhb8P8ARvDVgq+XZQBXkAwZ&#10;JDy7n6sSa66v0ChlOHjTiqkbvqfy1mfHObVsZUnhKzjTv7qstv8AgnxH/wAO2h/0PL/+AA/+LpD/&#10;AME2x/0PL/8AgCP/AIuvt2itv7Kwn8h5v+uuff8AQS/uX+R+PXxi+HMnwl+I2r+FZLo332EpsuSm&#10;zzFZAwOMn1/SuNr6V/4KAaCdL+OFvfhcJqOmxvn1ZGZT+mK+aq+DxlJUcROmtkz+muH8bPMMroYq&#10;o7ylFX9dn+IUUUVyH0IV7P8As3fs4yftAXGuL/a7aPBpgj/eCDzPMZ88dRjAFeMV+hX/AATv8O/2&#10;f8KNW1d02tqWovg46qihR+ua9XK8PDEYlQqK6PhuMs0rZTlUq2HlyzbST+f+SZx6/wDBNsFf+R5f&#10;/wAAB/8AF0v/AA7ZH/Q8v/4AD/4uvtsdqK+y/svCfyH8+f6659/0EP7l/kflf+0l+z3b/s+3miWo&#10;8QHWrjUUkkKGAReWq4GfvHOSf0rn/gT8KbL4weMLnRb/AF6Pw7FDam4F1IgYMwYDbgkevr2r0n9v&#10;jxD/AGx8dVsFbK6Xp8UWM/xOS5/Qivm5lVuCuR718XivY0cXJKN4p7H9EZK8fmOQ05VKzVaavzWW&#10;l3daeh9h/wDDCXhv/oqlp/34j/8AjlH/AAwl4b/6Knaf9+I//jlfHXkp/dFHkp/cFbfW8L/z4X3n&#10;F/Yed/8AQyf/AICj7w+FP7H+heA/iNoPiC2+Iltq1xYT+YlkkKAynBGMhz6+lFfMP7LsSL+0F4HI&#10;UA/bT2/2Gor6XLKlKpSbhDlVz8Z40weLweOpwxdd1ZOO7VtLvTQ1v2wv+TjfGH/XSH/0SleNV99f&#10;Gr9lnwj8QvidrfiDUviNDod7eOhk09kiJi2oFHVweQM9O9cR/wAMS+Av+iuW/wD37h/+OV4OJy2v&#10;UrTnG1m31R+p5PxdlmFy6hQqc/NGKTtCT2R8e0V9hf8ADEvgLn/i7lv/AN+4f/jleFfHz4UaP8If&#10;EmnaboviRfE9vdWv2h7lFUeW28rt+ViOwP41wVsBWoQ552t6n1GA4mwGZYhYbD83M+8Wl97PMqQn&#10;b0G49gBkn2FLXpv7NPgdfiH8bvC+lTJ5lpFP9tuBjI8uL5xn2LbB+NcdKn7apGC6nvY7FQwOFqYq&#10;e0E39x96fsk/BGP4Q/DW2mu4FHiPV1W6v5GA3LkZWL6KP1ya90H5URqFQKBgAYFOr9So0o0aapw2&#10;R/FGOxlXMMTUxVd3lJ3ExXAfFD46eDPhBbRyeJdYitJ5OYrOPMk8n0Rcmtf4o+NF+Hfw98QeJGj8&#10;7+zbR51j7MwHyg+xYivyF8T+KNU8a+IL3XdavHvtTvHMks0hzjPRV9FHQAdMV5eY5h9TSjFXkz7X&#10;hHhX/WGpOpWly0oaO27fY/Qmx/4KBfDG7uhFMNXsoicfaJrJig9zjJH5V794T8YaP460O31nQdQh&#10;1PTbgZjuLdwyn1B9CPTrX4yfyr67/wCCc/ii/t/Gvibw6JGbTLi0W98o5KpKH2lh6FgRn/dFeZl+&#10;bVcRXVKqtz67ifgXB5bl88bgpu8LXT1utvvPvv8AhpMUqil219Yfhx8q/wDBQ7QYb74RaXqpUefp&#10;+poFbHO2RWDD9B+VfnlX6Lf8FCtVSz+CtnZFsSXmqwhfXCK7E/yr86a+CzuyxV12P6h8OXP+xrS2&#10;Unb00/W51/wd8PnxV8WPB+lBN63GqQF1/wBlG3t+iGv2FjVVjUDoBgV+ZH7Dfh7+3P2g9NuCu5NM&#10;s57s+gJARf8A0I/lX6cj7vFe1kdPloSk+rPzrxKxXtc0p0E/gh+Lf+Vg9apaxq9joeny3uo3cNlZ&#10;xY8yedwiLk4GSenJq7718z/8FAPEI0v4GrpwbD6rqEMG3+8q5dv/AEEV7ler7GlKp2PzbLME8xxt&#10;LCJ252l/me0/8Le8Ef8AQ26P/wCBsf8AjS/8Le8Ef9Dbo/8A4Gx/41+Of2eL/nkn/fIo+zxf88k/&#10;75FfK/29P+Q/b/8AiF9D/oJf3I/Yz/hb3gj/AKG3R/8AwNj/AMaP+FveCP8AobdH/wDA2P8Axr8c&#10;/s8X/PJP++RR9ni/55J/3yKP7en/ACfiH/EMKH/QS/uR+xE3xi8Dxxu58WaQQqk4F4hP86/JLxjr&#10;TeJPF+u6s53NfX01xn2ZyR+lYn2eL/nkn/fIp9eXjsxljlGLjax9pw3wnS4cqVKkKjm5pLVWtY7b&#10;4M/DO5+L3xI0jwzAWSG4fzLuZf8AllAvLt9SMKPdhX64eHtBsPC+h2Ok6ZbR2lhZxLDDDGMBVUYF&#10;fH3/AATp8BpHpPiXxhPF++uJl0+2cjpGg3Pj6scf8Br7R6rX0+T4dUcOqj3kfjHH2bzx2aPCxfuU&#10;tPn1f6C9qYzhFJYgKBkn0p3418p/t8fF7UvBPhHSvC+j3D2d1rxkNzcRHa626YyqkdNxOCR2Br1s&#10;RXWHpSqy6HwuVZdVzbGU8FR3k/u7v7jt/H/7Z3w0+H+pyadJqkus30TFZY9LiM4jI6hmHyg+2aZ4&#10;D/bT+GfjvVoNNXU5tHvJ2CQx6pCYVkY8ABj8ufbNfmCqhV2gYA7UModWVuQRzXyCzyvz3srdj+gP&#10;+Ia5b7Dl9pLn7+foftvGwZAwOQRkGnV47+yT4o1Dxd8AfC19qcrz3ixPbtNJks4jcoGJ7nCivYa+&#10;zpVPaQjNdUfzrjMPLB4iph5PWDa+52Gt1Nfl/wDttaDBoX7Q+ttbpsS+t4LtlH94phj+JXP41+oD&#10;dRX5kftzaomoftEarFGQwtLK3gOP72zcR/49XiZ2l9W17/5n6R4cOf8AbTUduR3+9HgNfaf/AATe&#10;8Ohrvxprrp0EFlG2Pq7D9Vr4r4r9JP2BPDv9kfAmO/ZcPql9PcZx1UNsX9Fr57JqfNik+yf9fifq&#10;viDivYZJKC+3KK/X9D6UHSlpKTrX6CfyufCf/BSDxH52u+DdBVuIYZ7yRf8AeIRf/QWr416171+3&#10;B4i/t79oTVoVffFptrBaDB6Hbvb9Xrw3TbVL7VLG1ll8mO4uI4Xl/uKzhS34A5r82zGftcZO3ex/&#10;X3COHWCyLDqXbmfz1K9FfYK/sTeAmUE/FqFSRkqY4cj/AMiUv/DEvgL/AKK5b/8AfuH/AOOVf9lY&#10;ny+9HP8A665T/f8A/AJHx7RX2F/wxL4Cz/yVuA/9s4f/AI5Xyp4x0WDwz4t1nSbW6F/bWN3Jbx3Q&#10;xiZVYgNwSOa5cRg6uGjzVLffc9rLM/webzlTw3NeKvrFr8zIrofh94JvviR400fw1pwP2rUZxF5g&#10;GREnV3I/2VBP5Vz1fYX/AATr8CR33iTxJ4uuI932GNbC2Yjoz/NIR74CijB4f6xXjTez39CeIsz/&#10;ALJyutio7pWXq9EfafgDwPpfw58I6b4e0e3WCxsYhGuBy5/iZj3JOST710PahelLX6coqKstj+Na&#10;lSVWbqTd29WyNjjPavIPiR+1h8OPhfqD6fqWti91KM4ks9PjM7ofRtoIU/U1y37bvxg1L4X/AA2t&#10;rHRZ2tNV12ZrVLqP78MQXMjKezYIA+ue1fmn/ESSSzHLMxySe5J7mvn8xzR4WXsqavI/VOEuC453&#10;R+u4ubjTvZJbu36H6f8Agz9tX4XeMtShsF1iTSrmZgkY1OBoFZj23Ebc/jXu0brIgdWDKRkFTkGv&#10;xJYB1KsNwPBBr9Pf2JfF1/4u+AmlNqUslzPYzS2KzSHLPGjYTJ74GB+FLLczljJunUWo+MOD6GRY&#10;eGLwk24t2afT0+497pO9LR/npX0R+TH5q/t6+H4dG+PDXkKBBqenxXEnHV1JQn8lFfOdfTH/AAUC&#10;1RL744WlojAmz0qNGHoWdmx+WK+Z6/NMxSWKqcvc/sbhJzlkmFc9+X8On4H1Z/wTu8OHUPid4g1h&#10;lymn6esKtjo0j/4JX6F/w18h/wDBOfw79j+H/iTW2XBv9QESN6rGgH82avrvBxX22Vw9nhIeep/O&#10;XGuJ+tZ5Xa2jaP3JfqBrJ1jxTpHh+SJdT1O109pASguJlQtjrjJ5rWxX5yf8FCdcTWPjNpullVkX&#10;S9NXKkZw0jlj9OAtdGNxX1Sj7W1zzeHcm/t7MI4Pm5U0232sfe//AAsrwoP+Zj0v/wACk/xo/wCF&#10;meFP+hj0v/wKT/Gvxo+yw/8APGP/AL4FH2WH/njH/wB8CvnP7fl/z7/E/Wv+IX0f+gl/cj9l/wDh&#10;ZnhT/oY9L/8AApP8aP8AhZnhT/oY9L/8Ck/xr8aPssP/ADxj/wC+BR9lh/54x/8AfAo/t+X/AD7/&#10;ABD/AIhfR/6CX9yP0x/a8+KWiR/APxJbaZrVld3l8sdqkVvOrsQzjdwD025r80hxgD6UxII42yka&#10;KfVVANPJwPSvExuMljaim1ayP0bhvh+nw9hpUIT5uZ3vt/Wx95f8E4vD/wBn8IeK9bZcG8vUtkbH&#10;VY0z/NjX2N2rwn9ivw7/AMI/+z14dZl2y3xlvX4673JH6Yr3avvcBT9nhqcfI/l/ibEvF5xiav8A&#10;ea+7T9Apa57x54sh8C+DNa1+4G6HTrWS5Zf721c4/GtTSdQj1jSrO+hOYbmFJkOezAH+tdvMr8p8&#10;3yS5Oe2m3zLjV+cH/BQDwz/Y/wAarXVFXbHq2nI5b1eMlT+m2v0e718df8FHvDX2jwp4U19E5s7x&#10;7WR8fwyLkZ/FP1ryc2p+0wsvLU+74GxX1XPKN3pO8fvWn4pHwdSMQqkk4xS0+3tXv7qC1iG6S4kW&#10;JR3JZgB/OvzqK2SP6yqSUIOT6H6o/si+Hf8AhGv2ffCUDJsluLc3bjHUyMX/AJEV7EvSsnwfo6eH&#10;/CukaZGMJaWkUIGP7qgVr1+r0Yezpxh2R/DuOxDxWLq139qTf3s4X44eIv8AhE/hF4u1Tdta306b&#10;Y2f4ipC/qRX5AR52DPXGTX6X/t4eIzonwDvrRW2yapdw2gA6kbt7fotfmlXx2e1L1ow7L8z+gvDP&#10;C8mX1sR/NK33L/gsKKKK+YP2MK+xP+Cfvwf/ALU1m++IGow/6PZ5tNN3rw0hH7yQZ9B8o+pr5Q8J&#10;+F7/AMb+J9L0DTIzJfajOtvGAPu5PLH2AyT9K/X34ceB7D4b+CdI8OacgW2sIFi3Y5dv4mPuTk/j&#10;X0mS4T2tX20lpH8z8j8Qs7+pYJYCk/fq7+Uf+Dt950oqOSZY8F3CDIA3HHJ6U/nFfLH7Unxl/sn4&#10;ufDXwVY3BUnVre+1IIcfJv2xofqcn8BX2datGjHmmfz1gMBWzGt7GitbN/JK59UL0paapyoPrzTq&#10;3PNPiH/gpJoQ2+CtaVcbXntHf6gMv8jXxL+GK/R7/goDoX9p/A9b5Vy2nahDMW9FbKH/ANCFfnDX&#10;59nUOXFN90f1R4fYj22Rxh/JKS/X9Qooorwz9LEZtqk+gzX6u/sp+HT4Z+AfhC1ZNkklr9pkGO8h&#10;L/1r8qrCxfVdQtLKMZkuZo4VHqWYAfzr9nfDOlJofh3TNOj4jtbaOFQPRVA/pX1eQ0/fnPtZH4d4&#10;nYrloYfDLq3L7tP1NLvSMduT6c0vtWV4p1ZNB8NatqUp2pa2skxJ9FUmvsHorvofgEIuclFdT8nv&#10;2gfER8VfG3xlqO7ejag8Mbf7MfyD/wBBrz+pbu9fUry5vJDmS5leZj7sxJ/nXoXwH+F+k/Frxfc6&#10;PrPiFfDVrFam4F24UhmDABfmIHf9K/LZKWIrtR3bP7VhUpZPlsZVfhpxS0V3pZbI84or7C/4Yl8B&#10;f9Fct/8Av3D/APHKP+GJfAX/AEVy3/79w/8Axyu/+ysR5fej53/XbKf7/wD4BL/I8N/Zf/5OC8Ef&#10;9fp/9Aaivp34U/sneDvBHxG0HXdP+JUOr3tjP5kViqRAykgjGQ5Pf0or6bK8LUo0nGfc/F+Nc2w2&#10;bY6nWw17KNtU11fc+cv2xLeKT9o7xgzRIzGSHkqCf9SleM/ZIP8AnjH/AN8Cvav2wv8Ak4zxf/10&#10;h/8ARKV41Xx2Mb+sVPVn9A8P04f2Vhrr7EfyRH9lg/54x/8AfAp8caRDCKqD/ZGKdRXHd9z6FQhF&#10;3Sswr6i/4J52SXHxi1q4YZe30nC+26QZ/wDQa+Xa+if2D/E0Wg/HdLOdgiatYSWyE95FIcD8g35V&#10;6GWtLFU2+58nxdTnUyPFRhvy3+7Vn6XL0paaG9aN1fph/HZzXxJ8F2/xE8D634auZDDFqVq8HmAZ&#10;KMR8rY74bB/Cvyb+Jnwp8TfCPXZdL8R6dLalGIhu1XMFwo6Mj9Dn06iv2JrP1zQNN8SafJZarYW2&#10;o2b8NBdRLIh/AivJx+XwxyTbs0fc8M8VV+HZSio89OW68+6PxZrY8M+Mte8F3U1zoGr3WjXEyCOS&#10;azfazKDnB9s1+ifjj9hP4aeKjLNp0F54Zun5DadLmIH/AK5vkfkRXz746/4J7+M9Djln8N6tY+Io&#10;VORBLm2nx+OVJ/EV8pVynFUHzQV/Q/b8JxzkeZx9liHyX3Ulp9+x4l/wvz4k/wDQ863/AOBP/wBa&#10;k/4X38Sf+h51v/wJ/wDrVg+LvAviLwBqX2DxHot5o10furdRFQ/up6MPoawq86VXEQdpSaPr6OAy&#10;uvBVKVKEovqkmdD4o+IfijxtBbw+INf1DWYoHLxJeS7wjEYJHHpXPcdulFJmuaUpTd5O561GjSw8&#10;eSlFRXZaH2d/wTg8O+Zq3jPXWX/VxwWUbY7nLsP1WvunivmX/gn/AOHTpXwRfUWXDapqE04b1VT5&#10;Y/RK+m1r9Iy2n7PCQX9an8hcXYl4rO8TLs7fcrfoJ+NfDP8AwUg8RmTUvBegq3EaT3rqPfai/wAm&#10;r7mPX2r5s/aC/ZCn+OnjtPELeKTpccdqlrHa/ZfM2hSSTu3DqWPanmFKpWw8qdJXbFwpjMJl+bU8&#10;VjZWhG72vrayPzcor7Y/4dtt/wBD0f8AwXj/AOLo/wCHbbf9D0f/AAXj/wCLr43+yMX/ACn9Bf6+&#10;ZD/z9f8A4Cz4nor7Y/4dtn/oej/4Lx/8XTW/4JvGNWZvHZCqMn/iXj/4ul/ZGL/lD/XzIf8An6//&#10;AAFnxTRVnVbWKx1W9tYJvtEEE8kSTYxvVWIDY98VWryNnqffxkpx5o9T9PP2IbFLP9nLw66DDXEk&#10;8z/UytXvY6V81fsD+KIta+BkWmCQG40m9mt5FzyAzb1P0wwr6T3dq/TsE08NTt2R/GHEMZQzfFKe&#10;/PL8xT1wBXzT+2p8AdV+LnhvTdY8Oxfatb0Xf/oYOGuIWwSq/wC0CMgd8mvpejFb16McRTdOezOD&#10;LcwrZXioYzDv3ov+kfidfWNzpd5LZ3ttNZXULFZIJ4ykiEdip6VAM8+tfsP48+EPg74lwGLxJ4es&#10;dTbGBNJGBMv0kGGH5187eN/+Cd3hbUt8nhjXr7RZTyILoC5hz+jD8zXxtbI60Hek+Zfif0Bl3iRl&#10;9dKONg6cu61X+Z8X6J8XvG/hnS4NN0jxXqmm6fACIra3m2xoCcnAx61e/wCF9/En/oedb/8AAn/6&#10;1d78QP2K/iZ4GWWe206HxLZIM+dpT73wPWM4b8ga8KubeazuJLe4ikt54zh45VKuh9CD0+leVUWK&#10;w3uzuj7jByyPNr1cMoTb30V/n1O5/wCF9fEnr/wnOuf+BOf6Vx+sa1f+ItUuNS1S8m1C/uDulubh&#10;tzucYyT9KpUtckqs56Slc9uhgsNhm50KUYvySQ2RtkbN6Cv13/Z98N/8In8F/B+mFdrxadEzj/bZ&#10;QzfqTX5O+FdHbxF4p0XSkG5r69htsD/akUH9DX7OafarZ2FtboNqRRqgHoAAK+pyGn8c35H4t4n4&#10;m0cNhU+8vyS/UnNIx2qx9BmlNc18S/EC+Ffh74j1dm2fY9PnmB9whI/XFfXSfKmz8IpU3VqRhHdt&#10;I/Jn4teIT4r+KXi3Vt29brU52Q/7Ichf0ArlOvWk8xpMuxyzksT7k5pa/J6kuecpPqz+4sJRjh8P&#10;ToxWkUl+BD9kg/54x/8AfApfssH/ADxj/wC+RUtFTdm/s4dl9xF9lh/54x/98CpFAUAAYA6AUtFK&#10;5UYxj8KsJX6N/wDBPqxS3+BstwB81zqlw7H6EKP0FfnLX6B/8E7fEkN78Mdb0TeBc6fqLSFP9iRQ&#10;wP57vyr3skaWKt3R+Y+I0JSyW8dlKN/TX9T60WlpoPyilDV9+fy6fPv7ZXwO1P4yeA7OXQl87XNG&#10;ma4gtScfaEYYdAezcAj6Y71+aWpabd6LfTWOoWk1hewsVkt7mMpIhHYg9K/a6uP8efCPwh8TLcxe&#10;JPD9lqZxgTSR4lX/AHXGGH514GYZWsXL2sHaX4H6dwvxpUyKl9Urw56V7q26v+Z+PFdj4Y+MXjjw&#10;XpSaZoPii/0rT42Z1trZkChick8r3JzX2b42/wCCdvhfUvMl8Ma9faJMeRDdgXMP/srAfia+e/H/&#10;AOxT8TfA6yTW2nQ+JrNefO0l97494yA35A181Uy7GYV80V9x+x4bizh/OoqlWmvSatr89DjP+Gjv&#10;ih/0POrf99p/8TR/w0d8UP8AoedWz/vp/wDE159dWs+n3MltdQSWtzEdrwzIUdD6EEZFRcjrwa89&#10;4iunZyZ9THKctnFSjRg0/JGl4i8Tar4v1ebVdb1CbVNSmCiS6uCC7BRgDgdhWYTtGe1LSx273Ukc&#10;EYzJM4iUDqSSAP1NYPmk9dWemoww9O0VZRX3H6l/sc+Hf+Ed/Z58LRlNkt1G94/HUyMWH6EV7UO1&#10;YngXQ08NeDdE0qMAJZ2cUAAH91AK3K/VaMFTpxguiP4izDEPFYurXf2pN/expbvX5M/tOeJD4q+P&#10;fjK837447z7KhBzxEoT+a1+ssgLKwHXFfEusf8E7dS1rWL/UJvHMJlvLiS4fNgTy7Fj/AB+9eRm2&#10;HrYmnGFJdT7rgbNMBlOMq4nHT5fdstL7vX8j4lor7Q/4dt3vfxxD/wCAB/8Ai6X/AIdt3v8A0PEP&#10;/gAf/i6+X/snF/yn7V/r1kX/AD+/BnxdRX2h/wAO273/AKHiH/wAP/xdcP8AGf8AYtk+Dvw91LxT&#10;deLor5bQoqWq2hQyszBQudxx1zWc8sxVOLnKOiN8PxnkuJqxoUqt5SaS0e7PmekKNLiOPmRyFUD1&#10;JwP6UtdZ8JNAPir4peEtJC7hc6nAGGM/KGDN+gNefTi51IxXU+txdZYfD1K0topv7kfrP8NfD6+F&#10;fh/4d0hFCizsIYce4QZrpBxTYlEcaqOigCn1+rxXLFJH8N1JupOU3u3c8D/be8RDQf2efEESttl1&#10;BorJPfc4yPyBrp/2X/Ep8VfAfwdes2+VLJbZ+f4o/kP/AKDXhX/BR/xB5PhjwjoaNzdXkl06g/wx&#10;rgH83rd/4J4+JP7S+FGq6OzEvpmovtUnokgDj9S1eMq//Ci6X93/AIJ+g1MrtwnDGW19o38muX80&#10;j6s+leJftkeGR4m/Z78TKE8yWxRL2PHYxsCf/Hc17YPSsbxloieJPCusaVKoaO9tJYGB/wBpCP61&#10;6lan7SnKD6pnxWX4h4TGUsQvsyT+5n4wjkA133wF8OnxX8aPBum7d6PqMcrr/sx/Of8A0GuGurST&#10;T7qe1lGJbeRoXB/vKSD/ACr6I/YL8O/2z8eEvSu6PS7CWfPYMxCD9C1fm2DpueJhDzP6+z7GLDZP&#10;iMQn9h29WrI/SpAFUAdqdSUnev1A/jE+Jv8AgpD4iHk+DdBVuWkmvZFz/dAVT+pr4ir6M/b28Qf2&#10;x8eGsQ25NL0+KHrnDOS5/QivnOvzfNJ+0xc7dP0P684Lw31XI6EX9pc33u4UUVu+A/Bd/wDETxjp&#10;HhvTFLXeozrCGxkRr1dz7Bcn8K8yMXOSiup9hXrQw9KVao7Rim2/JH1x/wAE+/g75kl/8Q9RgwPm&#10;s9M3D/v7IM/98g+zV9wAe9YngfwlYeBPCWlaBpsYjstPgWBF9cDkn3J5P1rcr9OwmHWGoxpr+n1P&#10;4yz3NZ5zmFTFz2b08ktjN8R69aeF9Cv9Wv5RBZWUDzyyMeAqgk1+SevfEW88dfGUeMLxiZrrVobh&#10;FY/6uNZF2L+CgV9j/wDBQP4rf2D4NsfBNlPtvdabzrraeVt0PQ/7zYH0Br4BWQwyRyDjy2Vh7YOa&#10;+ZzjFc1WNGL+HV+p+yeH+SqngK2YVVrUTUf8PX73+R+2Vq3mW0TDncgP6VLWT4TvBqHhjSbkHIlt&#10;Ynz9VFa1fZRd0mfz/Ui4zcX0PK/2otCPiT4C+M7NV3Oti06jHePDj/0GvyZRtyqfUV+0virS11rw&#10;3qunuMpdWssJH+8pFfjBc2rWF1cWrja8ErxMPdWIP8q+Oz+Hv05n9AeGGIvQxOHfRp/erfoR0UUV&#10;8ofuB6J+zv4dPir44eDNPKb4/t6zuv8Asx5c/wAq/XEDjA6V+bn7Afh46v8AHGXUCuY9L06STd6M&#10;5Cj9M1+kn3RX3mSU+XDuXdn8xeI+K9tm8aK+xFfe9f8AIWvIP2svEf8AwjP7P/i+4V9kk1r9lTnH&#10;MhCf1NevV8o/8FEvEIsfhZo2kK2G1LUlLLnqsalj+u2vUxlT2eHnLyPiuH8N9bzbDUbXvJfg7s/P&#10;ZRtVR7UkkaSrh1Vx6MM06ivzDW5/aNuhF9lg/wCeMf8A3yKPssP/ADxj/wC+RUtFF2Zeyp/yr7j0&#10;z9l23hT9oLwOyxIpF6cEKP7jUVJ+y/8A8nA+Cf8Ar8P/AKA1FfZ5Nd0Hfufzv4jRSzOlZfYX5s+p&#10;vjX+x3F8TvidrXiZvHFnpJvnQmzlt9zR7UC8neOuM9K4f/h39B/0UrT/APwFH/xyvJf2ws/8NG+M&#10;PmYfvIejEf8ALFK8by399/8Avs15eJxGFjWmpUbu76n3GT5VndTL6E6OP5YuKsuVOytsfX3/AA79&#10;h/6KVp//AICj/wCOV4b8evgynwR8SafpKa9Dr4u7X7T50EewJ8xXbjJz0z1715nz/ff/AL6NGT3J&#10;P1Oa4K1fDzg406XK/U+oy/Lc2w+IVTF4z2kOseVK/wAwq9oOu33hfXNP1jTZvs+oWE6XEEnYOpzz&#10;7HkH2JqjRXnxbi7o+qqQjVg6c1dPR+Z+sfwF+PmhfG7wrBd2c6W+swoEv9MkYeZBJjnjup7MODXq&#10;QI21+LGh67qXhjVIdT0i/uNL1CHmO5tZCjr7ZHUex4PpX1J8M/8AgoN4k8Pxw2fjHSY/EFunym+s&#10;iIbkD1ZD8rH6EV9thM5pySjX0fc/nTPfDzF4ecq2We/D+X7S/wAz9BKWvFvAn7Xnwx8etFFb+Iod&#10;KvH4+y6qDbPn0Bbgn6E17Da30F9GstvMk8TDIeNtwI+or6GnVhVV6ckz8oxOCxODlyYim4vzViel&#10;603rS1qcRieLfB+i+ONHn0rXtMt9VsJlIaG4jDAe4PUH3HNfnD+1P+zDP8D9Ui1XR2lvPCV9IUie&#10;Q5ktJDz5TnuCM7W9iDzX6c/WuN+MHge2+I/w08ReHriNZFvLRxHuH3ZANyMPcMAa8zHYOniqbuve&#10;WzPseGeIMTkeMg4y/dt2kulu/qj8euO1JI3lxsx6KCae6PG7JIMSIxVgfUHBq94f0lvEHiLStKQb&#10;nvryG2Cj/bcKf0Nfm0YuUlHqf13UqxhSlVeyV/wP1f8A2cfDf/CJ/A/wdpzLtkTT45JB/tuNzfqT&#10;XpFVtKs1sNNtbZBhIYljA9gAKtV+sU48kFFdD+HMVWeIrzrS3k2/vYlFQ3l1DY28k9xKkEEa7nkk&#10;YKqgdSSegrD/AOFjeFv+hi0z/wAC0/xqpSjHdmcKNSprCLfojo+naj8K5z/hY3hb/oYtL/8AAtP8&#10;aP8AhY3hb/oY9L/8C0/xqfaQ/mRp9Wr/AMj+5nRHpXJ/FjxB/wAIn8NPE+rltptNOnlU/wC0EO39&#10;cVa/4WN4W/6GPS//AALT/GvEf2yPifo0fwD12003V7O8utQeG0WO3nV2wXBbgHphTWFevGnSlJPZ&#10;M9PLMvrYrHUaLg7SlFbPqz82FZmG5jlm5P40tJjbwKWvy3Q/taK5Ukeyfsu/Hg/A3x4819vfw5qi&#10;rDqCJy0WD8swHfbkg47H2r9QNB17TvE2l22paVeQ39jcIJIri3cMrKehyK/Fuu3+GPxq8Y/CG987&#10;wzrElrbs26SwmHmWsv1jPQ+64NfQ5dmn1Veyqax/I/KuLOC1nVR4zByUavVPaX+TP2AU5FLXxp8O&#10;/wDgonpN4I7bxroVxpM2AGvdPPnwk+pT76/gDX0h4H+N3gb4iRq2geJ9Pv5G/wCWCzBZR9UOGH5V&#10;9fRxlCv8Ez8CzDIMzyyTWJotLva6+9HdUmKRXDKCDkUfWuzc+fFPSvJfjh+zf4S+Nelyi+tEsNcV&#10;D9n1e2QCZDjgP/fX1B/DFet4/GjA9KipTjVi4TV0zrwuKr4KrGvh5uMl1R+NfxE8Aax8L/GGoeG9&#10;ch8q+s2+8oOyWM/dkQ91IrnK+7P+Ci/gOCbw94d8XxRKt1a3H2C4kA5aNwWTP0ZT/wB9GvhKvzXH&#10;4ZYWu6a2P694Zzh53ltPFT+PaXqv89z139k3w7/wk37QXhGBl3R2sz3j+wjQkH/vorX6tCvzz/4J&#10;4eGzqHxR1/WGQMmn6cIlb0aV/wDBP1r9DOor6/JafLhubuz8G8RMT7bOfZL7EUv1/UD0rwr9tbxJ&#10;/wAI9+z34iUNskvzFZJ6/O4yP++Q1e618d/8FHvEX2fwj4S0VW+a7vXuXXP8MaYB/N/0r0MdP2eG&#10;nLyPl+GcN9bzjDUv7yf3a/ofBnQAVa02z/tDVLKzLiP7VPHB5h6LvcLu/DOarUf54r8y666n9kyT&#10;cWoux9ep/wAE/wCFkVv+FkaeuRnBtRx/5Ep3/Dv2H/opOn/+Ao/+OV8gZP8Aff8A76NHP99/++jX&#10;rfWcH/z5/E+C/sfP/wDoY/8AkiPr4/8ABP8Ah7fEnTyf+vUf/F18seMPD48J+LNY0UXK3g0+6ktv&#10;tCDAk2sRuAz3xWRz/ff/AL6NFcuIq0KiSpU+X5nt5Xgcyws5SxuK9qmtFypWfcK9S/Zx+NU3wP8A&#10;iJBq0ivPo12ottSgj5Jizw4HdlOT7gmvLaK56VWVGoqkHqj1sdg6OYYaeFrq8ZqzP2e8L+K9K8Za&#10;Laatot9DqGnXKB4p4H3KQf6+1bHpX49fDf4v+LvhLqBuvDGsS2KM26Wzf95bS/78ZOM+4wfevrj4&#10;c/8ABRTTboRW3jfQZtNl4DX2mHzoSfUp99R9N1fc4XOKFZJVPdZ/NWccA5lgJOeFXtaflv8ANf5H&#10;2bR+FcL4H+OHgX4iRqdA8T2F9K3/ACwEoWUfVD836V3KsGGQQQa9uM4zV4u6PzetQq4eXJWg4vs1&#10;YXPtQe1J1zS+tWYHl3xo/Z58I/GvS5ItWsVtdWVCLfV7ZQs8TY4yf41/2WyPpX5jfFL4Z6x8I/Gl&#10;74b1qLFxCd0M8Y/d3ERPyyJ7H9DkGv2K45r5M/4KG+A4dU+HWmeKo4l+26RdLC8gHJhl4IPsG2n8&#10;TXz+bYKFWk6sVaS/E/VeBuIq+Cx0MBVlelU0SfR9Lfkfn3XbfBHw8fFfxg8HaXs3rNqUTuuM/Kh3&#10;n9FNcV+tfQn7Cfh7+2vj9aXbLuj0uymuSewY4Rf/AEJq+OwcPaYiEPNH7/n+K+p5Viay6Rf4qy/E&#10;/TKNQqADoBinUi9PWlr9SP4rGmiqWqazYaOqPfXsFmrnCmeQIGPtk1Q/4Tjw7j/kOaf/AOBKf41D&#10;lFbs2jRqzV4xbXobtFYX/CdeHv8AoOaf/wCBKf40v/CdeHf+g5p//gSv+NLnj3L+rV/+fb+5m3zX&#10;yd/wUU8QfYfhjoWkK2H1HUg7L6rGpJ/UrX0t/wAJx4e/6Dmn/wDgSn+NfCP/AAUI8a2viHxx4X0u&#10;xvIru2sbKSdmhcMoeR8dR3wn615eZ1oxws7PVn2fB2X1a2d4fng0ou+z6L/M+Uq97/Yf8O/25+0H&#10;pUzJvj022mu246HAQf8AoVeB19lf8E4PDvna94x11l4hhhs429ySzfyWvjctp+0xVNef5H9C8YYr&#10;6rkeImt2rfe7H3cKWm+lITX6Ufx8fnR/wUG8Rf2p8ZNO0sNlNM01crno0jEn9Ata3/BOrxN9h+IH&#10;iXQ2fCX9klwi56tG2D+jj8q8a/ad8R/8JV8fPGV5u3Rx3n2RDntEoT+a1ofsk+Jh4X/aC8KzM+yK&#10;7keycZ4w6nH/AI8BXwMcR/wp+087fof1FVyv/jDfq1tVT5vn8X5n6r0N8wNC9KWvvj+XT8jf2ivD&#10;P/CI/HDxlp2zZH9ua4jXH8MmHH/oVfS3/BN/w7iHxnrrr954bNG/3QWb/wBCFcD/AMFBPDP9kfGS&#10;w1ZE2x6rpy5bsXjYqf0K19HfsG+G/wCxfgLZ3jJiTVLua7LEcld21f0WvjcHQ5czmv5bv7/+HP6B&#10;z/NPbcHUJJ61OWP3b/kfRdIeMk9AM0tZPizWI/D/AIX1fU5TiOztZZyT/soTX2Ldldn4BCLnJRXU&#10;/J34/eIv+Eq+NfjLUg29H1GSJDnPyx/IP0WuBqS5vH1C6nu5DmS4laZj7sST/Oo6/KKsuepKXdn9&#10;x4GisLhKVBfZil9yEr7m/wCCffwe+y6fffEPUYMS3W600wMPuxA/PIP94jH0X3r5A+GfgG9+KHjz&#10;R/DFgrebfTBZJFGfLiHLufouf0r9e/C3hyx8I+HdO0XTYlgsbGBIIo1HAVRivockwvPUdeW0dvU/&#10;KPEXO/q2GjltJ+9U1l5R7fN/ganpUN7eQ6bZz3Vw6xwQo0kjscAKBkk1P3r5r/bq+K48C/C06BZz&#10;+XqviEm2G1sMkA5lb8QQv/Aq+vr1o4elKpLofgmW4GpmWMp4SlvN2/zfyR8M/HL4lzfFr4pa34id&#10;2NrLKYLJG/hgThAPry3415/MP3Lj2p2VUYBwPSkZhtPzDketfl85SqTc5btn9pYXC0sHhoYWkrRi&#10;kkfsL8E9QGq/CPwhdA58zS7cn/v2K7avJf2UdQ/tL9nvwVKW3FbERkj/AGSV/pXrVfqVGXNSjLuk&#10;fxVmFP2OMrU+0pL8RjgMpB6dK/H742aH/wAI38YPGWm7Niw6pMyj/ZZtw/Q1+wdfmD+29of9jftD&#10;axKF2pf20F0Pc7dh/Va8HPIc1BS7M/TPDXEezzSpRf2ofimjwaiikJ4r4Y/pc+4/+Cb/AIeC6b4y&#10;11k5lnhs42x2VSx/Vh+VfaoORXz1+wv4b/sP9n/S7ll2yalcTXZJHJBYqv6KK+hAK/TMvp+zwsI+&#10;X5n8bcU4n63nWJqf3rfdp+gtfAH/AAUY8R/bPHnhfRFbK2dlJcsoP8UjYH6LX39X5Y/ti+Ih4j/a&#10;G8SlH3xWIisk7/dUFh+ZNcWdT5cK492fR+HmF+sZ3Go9oRb/AE/U8Wr0X4GfCJfjR4uudDbWodC8&#10;m1Nz9omj3hsMBtxkevr2rzujJ7Ej6HFfCU5RjNSmrrsf0xjKVetQlTw9Tkm1o7Xt8j6+/wCHf0P/&#10;AEUnT/8AwFH/AMcpf+HfsP8A0UnT/wDwFH/xyvkDn++//fRo5/vv/wB9GvU+s4P/AJ8fifG/2Nn/&#10;AP0Mf/JEfdXwn/Ywi+HvxI0DxEvjuy1M6fP5n2SO3CtJlSMA7zjr6UV8y/sv5/4aB8EfMx/009WP&#10;9xqK+lyydGpSbpw5Vc/GeNMLjcLjqcMbX9rLl3tbS70NT9sL/k43xh/10h/9EpXjVfcfx2/Yy8Xf&#10;FL4r694n03WNGtrK+eMxxXTyCRdqKpzhSOo9a4H/AId5ePP+hg8Pf9/Jv/iK+exWAxM685Rho2z9&#10;bybinJ8Nl1CjVxCUoximtd0vQ+W6K+pP+Hefjz/oYPD/AP38l/8AiK8c+NPwT1n4G6/Y6RrN5ZX0&#10;93b/AGlJLFmKBdxXB3AHORXBUwWIox55wsj6fB8RZVmFZYfC11Kb6K559gnoCfoKNrf3W/I/4V9i&#10;/wDBOjw7Z6pqnje9u7WK58uO2gTzowwGS7HGenavt/8A4RjR/wDoFWX/AIDp/hXq4PKHiaKq89r+&#10;R8RnnHqyfH1MEqHNy21v3V+x+Le0/wB1vyowVHIIA9RX7Rt4Z0jj/iVWX/gOn+FfGX/BRrSI9Ps/&#10;A72lpDbWjS3QdoYgoL7UIyQPTNPFZP8AVaLq817E5Lx8s3x9LBew5ee+t+yv28j4oZQ6kMAR6Hmu&#10;o8FfFDxb8O7hJfDniK/0raQfJjlLQn2MbZU/lXMc96K+fpznTd4Ox+p1sNRxceSvBST7pM/Qr9lf&#10;9sKf4paxF4R8WwQ23iF4y1pe2w2xXe0ZZSv8Lgc8ZB56YxX1Wv51+UP7Kej3etftBeDY7MMWt7l7&#10;mVk/hjWNtxPoOQPxr9Xq+/ynEVMRh26nR2ufyzxxlWEynMlTwaspRu12d2O/lTHwsbE/dwc08CuY&#10;+JfiWPwf8P8AxDrUrbFsrGaUEnHzBDgficCvZk+WLkfA0oOrUjTju3Y/H7xEyt4i1Yp9w3kxX6bz&#10;Xo37K/h3/hJv2gPB1qybooLlrx/YRoWB/wC+tteVGRpmaRuWclz9Sc19R/8ABPTw7/aXxb1nVWXc&#10;mm6bsVsdGlcf0Q1+a4OPtcXFeZ/YHEFd4LIa8+qhb79P1P0UXpS0gpa/TD+OjxD9s3xEPDv7PPij&#10;5gJL5Y7JAe+9wCP++Q1flgLOBQAIY+P9gV+gH/BRzxB9l8CeF9GV+b3UGndfVYk/xf8ASvgX69a+&#10;DzurfE8qeyP6b8OsHGnlDrSj8cm/u0/Qi+ywf88Y/wDvgUfZYP8AnjH/AN8CpaK8Dml3P1T2UP5V&#10;9xD9kg/54x/98CnJbxRtlI0Q+qqBUlFLmb6gqcE7qKD9aXaeysffB5pjcKT6Cv1Z/Zp8H6XafAnw&#10;Us2nWssr6bFIzyQqWJZdxySPevTwOC+uycea1j4/ibiNcO0KdVw53N2tex+VG0/3W/I0u1v7rflX&#10;7Rnwxo+P+QXZf+A6f4U1vDWkYP8AxK7L/wAB0/wr2v7B/wCnn4H53/xFBf8AQL/5N/wD8XeemMe2&#10;KRflkWRSUkXkOpww+h7V6J+0RbyWfx08bwyR+SU1KTYirtAT+HA9MYrzyvlqkHRqShfVM/acHXWO&#10;wtOs46TSdt91c9a+G/7U3xG+GcsK2euy6vpyHnT9WYzoR6Bz868ehx7V+inwI+NWl/HTwPFrunxt&#10;aXMb+ReWLsGa3mABK57gggg9wa/JH/PNfd3/AATh0e7h8K+LtTkV1srq9jihLDAZkT5iPXqB+FfR&#10;ZPi60qyot3j+R+TcfZHl9PL3j6UFComttL38vxPslelLTRQ3519sfzofOf7fLIP2frwN1N/bBfru&#10;P9M1+atffH/BRrxMtr4F8M6Crjzr6/a5ZAf4Ik6n8XH5V8DZ2jJ+tfA51JSxdl0SP6i8OqUqWS88&#10;tpSbX4L9D77/AOCc3h02fgHxLrbLhr7UBCp9UjQD+bNX14teJ/sbeHT4d/Z58LKU2S3cb3r+/mOW&#10;H6EV7aK+wwNP2eGpx8j8B4kxP1vN8TVvf3mvktF+QV+dX/BQrxF/aXxf0nSlbcmm6YGK56NI5J/8&#10;dC1+ijV+Tv7UniP/AISj4/8AjK6Dbo4bsWaEHPEShP5rXm53PlwvKurPrvDnC+3zn2r2hFv5uy/V&#10;nldFFT6fZvqWoWlnGVWS5mjgUseAzMFBP4mvg1rsf09KShFyl0IKK+o1/wCCevjxlVh4g8P4YZH7&#10;yX/4il/4d5ePP+hg8P8A/fyX/wCIr0f7NxX8jPkf9b8j/wCglfj/AJHy3RX1J/w7z8ef9DB4f4/6&#10;aTf/ABFfN3inw/ceE/E2qaJdSRzXWnXL2sskROxmQ4JGQOOPSsK2FrYdJ1Y2TPUy/PMvzScqeDqq&#10;bWrtcy/89KP89K/Tb9jrwXpJ/Z58Lz3WmWl1PcLLO0k0Cux3SMRyR6V7V/wh2gf9ATT/APwFT/Cv&#10;dpZG6lOM+fdX2PzLG+JEMHiqmHWHvySavfezt2Pxf3exP4UvUV+zreD9BH/ME0//AMBU/wAK/MD9&#10;raxOnftC+K4BbpbRB4TFHGgRQhiXBAFceNyt4OmqnNfWx7/DXGceIMXLC+x5LK9737f5nkAG2RZB&#10;lZF+6y8MPcHtXq3w5/ag+I/wzmiFh4gm1OxQj/iX6sTcRsPQMTuX8D+FeUij/wDVXk061Si705WP&#10;u8Xl+Fx8HTxVNST7o/WP9nv486X8evCD6nawGw1O0cQ39izbvKfGQQe6kcg16mvFfDv/AATd0q7+&#10;2eN9TwwsWW3tg38LSLuYj8Aw/OvuLmv0jA1p1sPGdTdn8hcS4Chlma1sLhn7kXp5XSdvkL614d+2&#10;oU/4Zx8U7+/kY+vnJivca+XP+ChHiZdL+D1lpAfE+q6hGoXPVIwWY4+u386eNkoYao32M+HaUq2b&#10;4aEf54/g7n52V9qf8E3vDoa58Z666dPIso2+mXb+a18V1+kf7Avhv+x/gXHfsm19UvprjJ6lQdi/&#10;otfGZPT58Um+iZ/Q3iDifq+SSpp6zkl+v6H0oOlLSdKSv0E/lc+D/wDgpF4gW68ReDtB4ZbeCa9d&#10;evLMFH6K1fGv2eP+4v5V75+254hGvftC6xEj749Ot4LRfY7d7fqxrwevzbMqrniptPrb9D+vuEcF&#10;DD5Jh4yjq1f79f1I/s8f/PNfyo+zx/8APNfyqSivM5n3Pr/Y0/5V9xH5Ef8AzzX8qeqhRhQAPalo&#10;o5nLQuNOEXeK/AK/Rn/gn34c/sv4Kz6mybX1TUJZQT3VcIP/AEE1+cjttVj2Ar9bP2avDZ8K/Azw&#10;dYOmyUWEc0i4/icbz+rV9HkcOavKfZH5J4lYr2eWU6F9Zy/BL/Ox6ZniqetahHpOk3t7KdsVvC8r&#10;MewVSTVyvMP2mvEX/CL/AAJ8Y36vsk+wvAhz/FJ8g/8AQq+1qS5IOT6H864Si8TiKdFfaaX3s/KP&#10;WNSfWta1HUZDl7y5luGJ9Wcn+tT+GdYfw74m0fVY/lexvIbgH/dcH+lZajaqj0FEi742X1Br8p52&#10;qnOf266EZYf2DWlrfK1j9sNMvE1DTbW5jbdHNEsisO4IBq1XmP7Nfib/AIS74G+D9RZt0hsI4ZCT&#10;k7kGw5/Fa9M6V+rU5KcIyXU/iHFUXh69SjLeLa+5nx9/wUg8Nm58DeGtejTLWN61u7Y/hlX/ABQV&#10;9D/Avw2PCPwg8JaVt2Nb6dCHGP4ioJ/Ums/9of4cyfFL4Z3ehwRebcNc200YHX5JlLf+O7q9Fs4V&#10;trWGFVCrGiqAO2BiuSFBRxM6vdI9vE5m62T4fAX+CUn99rfmyXvXj37W3iL/AIRr9n3xdOrbZbi3&#10;FonOMmRgn8ia9hPWvk7/AIKJ+IfsHwx0PR1bD6jqKsV9VjUk/qVqsZU9nh5y8jPh7DfW82w1G28l&#10;+Du/yPz5UbVA9KWiux+EPw3u/i18RNH8MWgYLdS7rmVf+WUC8u35ZA9yK/M4U5VJqKWrP7IxOIp4&#10;OhOvVdoxTb+R9if8E/8A4P8A9i+HLzx7qNvtvNVBgsN68pbqeW/4Ew/ID1r7AXFUdB0W08O6LZaX&#10;YQrb2VnCsEMaDAVVGAKv4r9Ow1BYalGkuh/F+cZlUzfHVMZU+0/uXRfcIa5Pxd8KfCHj2+hvPEXh&#10;6w1m6hTy4pbyEOyLnOBnoM111JXTKKkrNHlU6k6MuenJp91oeb/8M3/DD/oRtF/8BFo/4Zw+GB/5&#10;kbRcf9ei16TRWXsKX8q+47P7Rxv/AD+l/wCBP/MzfDvhvS/CejwaXo1jDpunQZEVrbptRMnJwPqT&#10;WnTc0fzrZWWiOGUnJuUndsD6V8C/8FHNB+z+NvCWsKuBdWctsx90YMP/AEI199V8k/8ABRjQftfw&#10;38PasEybHUghbHRXQj+YFeVmkOfCTPteC8R9Xz3DyfVtfev8z8/6bJllIXljwBTq3/h9obeJ/Hvh&#10;zSFXebzUYIiuP4S43fpmvzqEeeSj3P60xFVUKM6stopv7j9ZPg14d/4RT4U+FNK27GttOhRhj+La&#10;Cf1NdnxTLeIQW8cajCooUD6DFSV+sxjyxUV0P4arVHWqyqPeTb+8iuZVt4JZWOFRCxJ9hX41ePte&#10;bxP468Rauzbje6hPMD7Fzj9MV+snxq8RDwn8J/FmqbtjW+nTMpzj5ihC/qa/HyPOwZ5bqfrXyWfT&#10;+CB+5eF+F1xOJflH9X+g6iiu7+Dfwd1b43eKLjQtHvLOyuYbc3LSXpYJtBAx8oJzzXykKcqkuSCu&#10;z9wxOKo4OjLEV5csI7s4SivqP/h3n48PP/CQeH/+/kv/AMRS/wDDvLx5/wBDB4f/AO/k3/xFd/8A&#10;ZuK/kZ8z/rhkf/QSvx/yPK/2X/8Ak4LwR/1+n/0BqK+hfg7+xN4x+HfxQ8O+JL/WtFuLPT7jzZI7&#10;d5DIwKkYXKY70V9VleHqUaLjUjZ3Pw/jnM8JmePp1cJUU4qNrrvdnkn7Wni7X9N/aE8W21nr2qWd&#10;skkIWG3vpY0X9ypOFDACvIf+E88Uf9DNrX/gym/+Kr0j9sL/AJOM8Yf9dIf/AESleNV8njKs1iKi&#10;Unuz92yHB4aWVYaUqab5I9F2N3/hPPFH/Qza1/4Mpv8A4qs7UtZ1HWpkl1LULvUZUG1ZLud5WUdc&#10;AsSQKqUVxupOWkpM+ip4WhTfNCCT8krn2l/wTb1KNb3xzYlsSsLadV7kYZSf0r7k7V+WH7IvxOh+&#10;GHxp06a+l8nS9WX+zrmRjhULEGNz7b+P+BV+psbhlVgcqwyDX3mT1VUwqj1ify94gYOphs6nWkvd&#10;qJNfdZ/kO9a85+PHwa0744eBJ9AvpTaXKMJ7K8VdxgmAIDY7g5II9DXo1Fe1OCqRcJLRn59h8RVw&#10;tWNejK0ou6Z+VHjD9kv4peD76W3Phe41i3ViEu9KxPG47HA+YfQik8I/smfFPxheRwx+FrjSYWOG&#10;utVIt40Hrg/MfwBr9WeKAK+f/sPD83Nd27H6j/xEjNfZcnJHm72/Q8Q/Zx/Zl0j4DabNcvMNW8SX&#10;iBbrUCmFVevlxDqEz+J6n0r2371L3or3qVKFGCp01ZI/M8Zja+YV5YnEy5py3YV8kf8ABQL4sRaJ&#10;4LtPA1lODqGsOJrtVPMduhyAf95gPwU17n8avjXoHwR8Ky6vq84kunBSz09GAlupMcKo7Ad26Afh&#10;X5W+PvHWr/ErxdqPiPW5vO1C+k3ED7sSDhY1/wBlRgV4ebY2NGk6MX7z/A/SOBOHamYYyOPrRtSp&#10;u685Lb7tzn+3Ffen/BOLw79m8GeKtcdcG8v1t0b1WNB/Vmr4Lz3PAr9RP2LPDv8Awj37PPhssmyW&#10;+El6/HXzHLD9MV4eS0+bE83ZM/SvEbEqjk6pJ6zkl8lr+iPc6Wk5o5r70/mA+ZP2rf2ZfFXx68T6&#10;JeaRq+l2Fhp1q8RivTJvMjNkkbVIxgL3zXh3/Dunx4f+Zi8P/wDfU3/xFfoXj2FLz7V5VbLcPXm6&#10;k1qz7PAcXZtluHjhcNUShHbRdT88/wDh3T49/wChi8P/APfU3/xFH/Dunx7/ANDF4f8A++pv/jdf&#10;oZzRzWX9j4T+X8T0P9fc9/5+r/wFH55/8O6fHn/Qx+H/APvqb/43XmPxy/Zq134B2GlXWuatpl//&#10;AGjK8cUViZCw2gEk7lHHIr9Wfwr8/P8Agot4jN98RvDWiq+UsNPa4ZfR5Hx/JBXnZhl+Gw2HlUgt&#10;fU+t4V4qznNs1pYWvUTg7t6LZL/Ox8lOu5GHPIr9bv2a9STVvgT4IuEbcP7MhQ/VVAI/MV+SftX3&#10;/wD8E+/ilBrHgW98E3MyjUdHlae3jJ5e3kJOQP8AZbcPbivPyOoqddwfVH1HiRgp18sp4iCv7OWv&#10;o9PzsfXFIfahc4H9aDX3R/M58o/tZfsi3fxR1Y+LvCLwpr5jCXljO2xLsKMKyt0VwOOeCAORjn49&#10;vv2cvihp90beXwJrRfdgGG38xT9GXIx75r9cRRivFxOU0cRP2mzZ+i5RxzmWU4dYVJTjHa+6+Z+b&#10;fwt/YU8c+ML6GXxOi+FNH3Ay+Y6yXTj0RFyFPux/A1+gvgXwTpHw88LWGgaHaraadZpsjjHJJ6lm&#10;PdicknuTW8etFdeEwNHBr92te54Wd8SY/PpL61L3VtFaL182HSmyMFUknAHP0pWavkX9sf8Aalg8&#10;M6ZeeBfCd4JNeuVMWoXsDZFlGeCgI/5aMOP9kHPXFbYjEQw1N1Js87KsrxGb4qOFw0bt/gu7Pmv9&#10;rj4qx/Fb4xX89lKJdH0pf7Ps2U5D7Sd8g9ixOPYCvGBC906wRDMkrCNMd2JwP1NIoCgAcCu0+Cvh&#10;4+Kvi94O0vZvWfU4WcAZ+VG3n9FNfm0pyxVfmlvJn9fUqFLJMr9nT+GlB/grt/M/WfwHoaeGfBWh&#10;aVGu1LOyhgA9NqAVu02NdiKo6KMU7mv1KK5Ukj+Lqk3Um5vrqVNVvo9M027vJTtit4mlZvQKpJP6&#10;V+MGu6o+ua7qepSEtJeXUtwxP+05P9a/V/8AaS8RHwt8DfGV+H2SDT5IUOcfNJ+7H6tX5IoNqge1&#10;fH59U96EPVn714X4X93icS+rUfu1/UdSq7RsrKxVlIZWU4II5BHvSUV8mfum6uzc/wCE88Uf9DPr&#10;R/7iM3/xVH/CeeKP+hm1r/wZTf8AxVYdFa+2qfzM4/qOF/59R+5G5/wnvigf8zNrX/gym/8Aiqxr&#10;ieW6nknnlknnkJd5JGLMzHqSTyTTKPSplOct3c1p4ejR1pwUfRJH6mfsbahHffs5+EihyYYpIGx2&#10;ZZGU/wAq9rXivin/AIJ4/E+D+z9Z8B3c4S5ikN/YqzffRsCRR7huf+BV9qD361+l4GpGrhoOPa33&#10;H8d8TYOpgs3xFOa3k2vR6oX730r5k/a0/ZTn+MksPiXwzJDB4ntovJkgnO2O8jHIG7+Fx2J4xxX0&#10;2KXA9K6K9CniIOnUV0eXluY4nKsTHFYWVpR/qz8j8i9U/Z3+J2j3bW9x4F1ppM43W9qZkPuGTIrv&#10;/hp+xH8RfG99E2sWY8J6Vn95cXxBmK552RAk5/3sCv01xSbq8SGSUIy5m212P0XEeI+a1qPs6cIx&#10;fdb/AInJfDH4Z6J8JfB9n4d0KDyrO3GWkc5eZz953Pck/wCFdd2pO3SkJxXvxioxUUtEfllWrUr1&#10;HVqu8pO7b3uDMFyT0r8zP22vixH8Rvi02m2E4l0nw8jWiMpyrzk5lYfQgL/wGvpX9rn9qS2+G2j3&#10;PhXw1dLP4tvIykksRBGnxsOWbH8ZHQfj6Z/OgsSxLMzMTlmY5JPcmvlM5xkWvq8H6n7l4e8PVI1P&#10;7WxMbLaCfnvL/IbI22Mt6DIr9d/2fvDf/CJ/BfwfphXa8WnRM4/2mUM36k1+TvhXR28ReKdF0pF3&#10;NfXsNuAO+5wD+lfs3p9ulnY28EY2rFGqAemABU5DT1nP0NfE/Fe7hsMn3l+SX6lg9KRqdRX2B+Bn&#10;wj8SP2GfH/jrx94i8RDW9DSPUr2S4jSSSXcqE/KD8nUDFc7/AMO7fiB/0HfD/wD38m/+Ir9EMUV4&#10;88pwtSTnJas/QKPHOdYenGlTqJRirL3Vsj87/wDh3b8QP+g74f8A+/k3/wARR/w7t+IH/Qd8P/8A&#10;fyb/AOIr9EKKj+x8J2/E2/1/z3/n4v8AwFH53/8ADu34gf8AQe0Af9tJf/iK+fviZ4BvPhd421Dw&#10;xqF3bXl7Y7BLLaEmPLKGwCQDwD6V+x0jbVJ9Bmvx6+MXiA+Kvix4v1XduW41Obaf9lWKr+gFeJmu&#10;Cw+FpxdNe82fo/BHEWaZ5i6kMXNOEY9Elq3p+pzuh6XJruuaZpsY3PeXUVuB673C/wBa/Z7SLNNN&#10;0qztIlCxwQpGqjsAoFflL+y94d/4Sj4+eDbQruSK6N24xxtjUsCfxAr9ZOBXbkNO1Oc+7/I+a8Ts&#10;Vz4zD4dfZi397t+gv8q+X/8AgoN4i/sv4M2umI2JNU1GKMj1VMuf1Ar6gPpXwj/wUf8AEfn+IPB2&#10;hIxIggmvJFz3YhV/k1ermc+TCTfy+8+J4Pw31rPMPDs+b7lc+N/0o/lRRX5sf2Afol/wT38THVPg&#10;/faS77pNL1GRAvojgOP1Jr6kr4F/4Jy+JvsfjTxVoLMAt5aR3aLnqyMVP6MPyr75r9IyyftMJB9t&#10;D+QeMcL9VzvER6N833q/5itQopaK9U+LCvz+/wCCi/iM3vxA8M6IrZSxsXuWUf3pHx/JP1r7/J61&#10;+WH7YfiMeJP2hvE7K26KyMVko9NiDd/48TXg51U5MLbu1/mfpvh5hfrGdKp0hFv9P1PGD+VfoN+w&#10;P8Hf+EX8F3HjXUYdmpa4NtrvGGjtVPB56bjz9AtfGvwP+F9x8YPiZpHhyIN9kkfzr6Uf8s7dDl/z&#10;4Ue7Cv1x03TrfSdOtrK1iWC2t41ijjQYCqBgAfhXk5JheabxEumx9v4j537KlHK6L1lrL06L5vUs&#10;9vWmyOI42YnAUZJ9KdXh37YXxZ/4Vb8Ib5bSbytZ1fNhZ7Tyu4fO/wDwFc/jivrqtRUabnLZH4Tg&#10;cJUx+Jp4aivem7L+vI4XXv8AgoZ4N0XXNQ0+Hw/rGoR2k7wC6gMPly7TgsuXBwccVQ/4ePeEv+hU&#10;1384P/jlfAartAHp60tfCPOcVfRr7j+l6fh5kiglKMm/8TPvv/h494S/6FTXfzg/+OUf8PHvCX/Q&#10;qa7+cH/xyvgTNGaX9sYvuvuL/wCIe5H/ACS/8CZ+pfwH/aj0P4+atqun6ZpOoaXPp8STN9s8vDqx&#10;I42semP1r2sflX5yf8E+dU+x/GrULQnAvNKcfUq6n+RNfo1619fl2InicOqk99T8I4syqjk+aTwu&#10;HTULJq7vuv8AMWvDv20NDGu/s8+JsJuksxFdp/wBwT+ma9x61yfxY0MeJvhn4o0wrvNzp08YX3KH&#10;H6114iHtKU490zwMtr/VsbRrfyyi/wAT8dByBXtf7G3h0eIv2hvDgdd8Vist43ttQhf1IrxOMFVC&#10;t95eD+FfXn/BOXw4bzxx4q1xlylnZx2qMR0Z2LH9FH51+eZfT9pi4R8/yP6y4rxTw2R4iqusbf8A&#10;gWn6n37S0gor9LP47Pnj9uzxJ/YfwB1K1VtsmpXMNoPUgtub9FNfmdX3D/wUi8RbbHwboSN80k0t&#10;5IoPZQFX/wBCNfD9fn+dVObFNLokf1L4eYZ0clVRr45N/p+gVa03V7/Rbgz6dfXWnzsu0y2k7ROR&#10;6ZUg4qrRXhXad0fpcoRmuWaujc/4TzxR/wBDNrX/AIMpv/iqP+E88Uf9DNrX/gym/wDiqw6K19tU&#10;/mZyfUcL/wA+o/cj2f8AZp8YeIL/AOPHgy3utf1a6t5Lwh4Zr6V0YbG4KlsGisj9l/8A5OC8Ef8A&#10;X6f/AEBqK+yyaUp0JNvr/kfz14iUqVHMqSpxUVyLZW6s+lfjr+xf4r+KXxW17xRp2u6NaWV+8Zjh&#10;ujKJF2oFOdqkdR61wX/DvHxv/wBDN4d/76m/+Iri/wBrnxJrFl+0N4thttZ1K2gWSHbFBeyxov7l&#10;Oiq2BXj/APwl2v8A/Qwax/4MJv8A4qvJxNbBxrTU6Tbu+p95k+XcQTy+hOhjYxg4qy5L2VtFc+lP&#10;+Hd/jggn/hJvDv8A31N/8RXjXxr+Cer/AAM8QWGkavfWWoz3dsbpJLHeVChiuDuA5yDXIf8ACXa/&#10;/wBDBrH/AIMJv/iqp32pXmqSLJfXt1fSKMB7udpWUegLE4FefWq4WUGqVNp97n1OX4HO6OIU8bi4&#10;zh1Sjb8Ss2GGDyO9fZX7NP7bUOgabaeF/iHNIbeACK11zBfavQLOBzx/f59/WvjaissLiquEnz03&#10;6ndnOR4PPMP7DFR22a3XoftDoPibSfFNjFe6RqVrqVpKNyTWsyyKR9Qa1RX4t+H/ABNrPhO6+06J&#10;q19o8+cmSxuHhz9dp5/GvTNJ/a3+LejoqReMJ7lV/wCfy2hlP5lc19TTz2k1+8i16H4njPDPGwk/&#10;qtaMl56M/VhRQ1fmF/w3D8XduP7asAfX+z0zWDrP7Wfxa1xSkvjG4tlbqLKCKI/mFyPzrd55hktE&#10;zzqfhvnEpWnKCXr/AMA/UnW/Eml+G7OS81bUbXTbWMZaa6lWNB9STXy/8YP2+PDXhyGaw8EQ/wDC&#10;S6pjaLx8pZRn6/ef6KMe9fBeueItW8UXX2jWdVvdXnzkSX1y8xH03E4/Cs+vKxGeVJrloq35n22V&#10;eG+Fw8lUx9T2jXRaL59Tf8cePdf+JHiCbW/EepS6lfy8Bn4SNf7iKOFX2H61z9LRXzUpSqNym7s/&#10;YKNGnhqcaVGKjFbJCNG837uIFpZPkQDklicDj8RX7IfDvSbfwv4D0DSFdFFlYwwYyP4UAr8cMlSC&#10;OCOQc4Iq5/buqf8AQVv/APwLk/xr1cvx0cDzNxvc+H4r4Zq8RxpRhWUFC/S972P2mF1D2lT86PtU&#10;X/PVfzr8Wf7c1T/oK3//AIFy/wCNH9uap/0Fb/8A8C5f8a9r+3o/8+/xPz3/AIhfX/6Cl/4C/wDM&#10;/ab7VF/z1X86PtUX/PVfzr8Wf7c1T/oK3/8A4Fy/40f25qn/AEFb/wD8C5f8aP7ej/z7/EP+IX1/&#10;+gpf+Av/ADP2m+1Rf89V/Oj7VF/z1X86/Fn+3NU/6Ct//wCBcv8AjR/bmqf9BW//APAuX/Gj+3o/&#10;8+/xD/iF9f8A6Cl/4C/8z9pGu4v+eq/mK/LL9r7xIPEv7Q3imVXDR2jx2SY5/wBWgB/8eJryn+3N&#10;U/6Cuof+Bcn/AMVVOSR5pGeR2kdjlnckkn1JPWvNx+aLGU1TUbH1/DHBcuH8ZLF1KyndWVlbdr/I&#10;StvwT421j4eeKLDxBoV2bPUrN9yP1V17ow7qR1H+FYlFeFGUoS5ovU/TKtGnXpypVY3jLRo/TX4I&#10;/tjeDvilaW1lqd1H4b8SYCyWV7IFjkb1ikPDA+nB9q9+imWZAyOrKejKc1+JbKGXDAMPQ113hX4v&#10;eN/BMax6F4s1bT4V6QJcl4h7bGyP0r6rD544q1eP3H4lmnhrCpN1Muq8qf2Za/c/8z9ihS1+Wmn/&#10;ALaHxd09Qv8AwksNyB/z8WMTH9AKsXX7bXxeuUKjXbSD/ai06PP65r0P7cwtuv3Hyb8N85vZOFvX&#10;/gH6fsQCSTgVxXj740eDPhjaNP4i8QWdgwGVtzJumf2WNcsfwFfmJ4i/aI+JniqN49Q8a6oYn4Md&#10;rILdf/IYFeeTSPcTPNK7TTOctLIxZmPqSeTXJWz6NrUofee9gPDKrKSljq6S7RWv3s+r/jp+3fq/&#10;jCG40jwJBNoOluCsmqT8Xcg6fuwOIx75J+lfKDMzSM7szuxLM7NksT1JPcmkor5nEYqripc1Rn7J&#10;lOS4LJaXssHC3d9X6sK9/wD2GtBXV/j7Z3cgHlaXZTXRLHgMcIP/AEI14BUtveXFkxe2uZrVyMFo&#10;JWQkehINRh6qo1o1JK9mbZtgp5hgauEpz5XNWvvvuftaLqL/AJ6L+dH2qL/nqv51+LX9u6p/0Fb/&#10;AP8AAuT/ABpP7c1T/oK3/wD4Fy/419T/AG9H/n3+J+K/8Qvr/wDQUv8AwF/5n6F/8FAPEy6f8FYd&#10;OikzJqeowxEKeqKC5/VRX50VPcahd3gUXN5cXQU5UTzM4H0BPFQV89jsX9cq+0tY/VeGsj/1fwX1&#10;Vz52223sFWNPs31LULSzjKrJdTx26M3QM7BQT7Amq9KrNGwZSVZTkMDgg+oNcCtfU+pmm4tR0Z9T&#10;L/wTz8byKrDxN4eAYZ6zf/EUv/DvDxx/0M3h7/vqb/4ivmv/AIS7X/8AoYNY/wDBhN/8VR/wl2v/&#10;APQwax/4MJv/AIqvX+sYH/n0/vPgv7M4l/6D4f8AgB9KH/gnj43/AOhm8Pf99Tf/ABFfNfirw9P4&#10;R8TarodzLHPc6dcvaySRZ2MykgkZ5xxS/wDCW6+f+Zg1gf8AcQm/+KrMmmkuJXlmkaWVzueSRizM&#10;e5JPJNcmIqYeSXsYcr9bnt5Vhc2w9SUswxEakWtEo2saHhvxJqXg/X7HW9GunsdTspRLBPH1B7gj&#10;upGQR6Gv0T+BX7aXhX4kWdtp3iS4h8M+JcBWjuH2287dMxOeOf7pwfr1r82qRlDAhhuHoa1wePq4&#10;Nvk1T6HJxBwxguIIL23uzW0lv/wUftlBcx3EYeN1dCMhlIINTV+OXhX4reM/A6rHoHinVdLhXpDF&#10;cM0X/fDZX9K9E079tD4u6eoX/hJIboD/AJ+bCJv1UCvpoZ7Ql8cWj8cxPhpmUH+4qRkvmj9SaRmC&#10;5r8wrj9uH4uTR7V1mwhP96PT0z+ua5HxB+0t8UfEyMl7411JI2HMdmVtwfxRQf1q5Z5h0vdTZhR8&#10;N82lK1WcIr1b/Q/T/wAb/FXwn8ObB7vxHr1lpUajhZpRvb2VRyx9gK+OPjf+3zea1DcaR8PLeXTr&#10;dwUfWbxQJj6mKP8Ah/3m59h1r4/uria/umubqaW6uW+9NO5kc/VjzTK8XE5zWrLlp+6vxP0HJ/D3&#10;AYGSrYyXtZLptH7uvzJLm6mvrma4uZpLi4mcySzSuWeRj1ZieSajoor59u+rP1eMVFcsVZHrf7J/&#10;h8eJP2gfCULjMVrM94/oAiEj/wAexX6qi5i/56J/30K/FS2vLixlEttcTWsuMeZBI0bY9Mg5q1/w&#10;kWsf9BjUv/A2X/4qvewGZQwdNwcL3Z+YcUcHVuIsZHExrqCUUrWv1uftH9pi/wCeq/nR9oi/56r+&#10;dfi5/wAJFrH/AEGNS/8AA2X/AOKo/wCEi1j/AKDGpf8AgbL/APFV6X9vQ/59/ifH/wDEL6//AEFL&#10;/wABf+Z+0f2iL/nqv50faIv+eq/nX4uf8JFrH/QY1L/wNl/+Ko/4SLWP+gxqX/gbL/8AFUf29D/n&#10;3+If8Qvr/wDQUv8AwF/5n7R/aIv+eq/nR9oi/wCeq/nX4uf8JFrH/QY1L/wNl/8AiqP+Ei1j/oMa&#10;l/4Gy/8AxVH9vQ/59/iH/EL6/wD0FL/wF/5n7A/ELxJD4Z8D+INWMyj7HYzTD5u6oSP1r8b/ADHm&#10;ZpH5eQl2PqSc5q7LrmqTxPFLqt/LG4w0cl3IysPQgnmqVeNmGP8Arri0rWP0PhThd8ORqqdTnc7d&#10;LbH09/wT78PjUPi/qeqyACPTdOKqx7PIwA/RTX6Ji5iOf3i/nX4q2uoXlhvNpeXFoX4Y28zR7sdM&#10;7TzVj/hItY/6DGpf+Bsv/wAVXVgs1hhKKpclzwuIuB6+e4+WMWIUU0kk03a3zP2hN1F/z0X/AL6F&#10;fmN+214jHiD9oPV40ffFp1tDaL6Z27z+rV4v/wAJFrH/AEGNS/8AA2X/AOKqnNNJcSvLNJJNK5y0&#10;krl2Y+pJ5NTjs0WMpezjG2ptwzwTLIcY8XUrKejSVrb21GUUUV8+fqp7L+x/4mHhj9oPw07vshvv&#10;Msn54O9SV/8AHgK/UwXUP/PRfzr8UIpXhkWSJ2jkQ7ldGKsp9QR0NXf+Ei1j/oMal/4Gy/8AxVe/&#10;gM0WDpum431PyzifguXEGMji6dVQsrPS97H7R/aIv+ei/nR9oi/56r+dfi5/wkWsf9BjUv8AwNl/&#10;+Ko/4SLWP+gxqX/gbL/8VXpf29D/AJ9/ifIf8Qvr/wDQUv8AwF/5n7PXN5BDDJK0yKqqWJ3egr8b&#10;fHWuN4m8beIdXdt5vb+efLehckfpiqf/AAkOrsMHWNRIxgj7ZKc/+PVn47Yz7V5OYZisaoxUbJH3&#10;fCvCUuHalWrOqpuSSVla3/Dn6J/sKfCVPA/w/l8UalGsesa/h0EnDRWw+4vPTd978R6V9PrcQ7f9&#10;Yv51+Li6/q0aqqavqKoowqreSAAegAbpS/8ACRax/wBBjUv/AANl/wDiq78PnNPD040409vM+ZzT&#10;w/xeaYypjKuKV5u/wvRdFv0R+0JuouvmL+dfmN+2V8Vj8TPjBdWlpMZNH0HdY2+DkNJn964/EY/4&#10;DXjH/CRax/0GdSH/AG+y/wDxVZ7EsxJOSeSTyT71y47NfrdP2cI2PY4a4IWRYx4ytVU2lZaWtfr9&#10;wlLRRXz5+qhRRRQB7Z+xnqw0n9orw3ubatwk8B/GMkfqK/UUXUWM+Yv51+KMM0tvKksMskMqHKyR&#10;MUZT6gjkVc/4SLWP+gxqX/gbL/8AFV9BgM0WDpOm431PyzifgufEGMji6dZQtFK1r7N/5n7R/aYf&#10;+ei/nUVzJDJBLGZFIdCpBPXIxX4w/wDCRax/0GNS/wDA2X/4qj/hItY/6DGpf+Bsv/xVej/b0P8A&#10;n3+J8ivC+unf60v/AAF/5lvxxo58P+N/EOmEbfsmoXEIHsJDj9K+7P8AgnjoSaX8K9X1aXbG+pai&#10;20nglEUKP13V+fckjzSNJK7SyMcs7sWZj6knkmrNvrGo2cQittRvbaIHIjhuZEUZ9gcV4OExccNX&#10;dZxvufp+fZHWzjLI5eqvK9Lu29vL1P2n+0Rf89V/Oj7TD/z1X86/Fz/hItY/6DGpf+Bsv/xVH/CR&#10;ax/0GdS/8DZf/iq97+3of8+/xPy//iF9f/oKX/gL/wAz6B/b48SDWvjlHYJJvj0vT44uDnDOS5/Q&#10;rXzf0p89xNdSmWeaS4lbrJM5dj9SeaZXy2JrfWKsqnc/acoy9ZXgKWCTvyK1+76sK7z4M/B3Vfjd&#10;4ouNC0i+s9PuYbY3Jlvi2wqGAwNoJzzXB1PZaleaZKZLK8ubGUjaZLWZ4mI9CVI4qKcoRmnUV0dm&#10;Mp4irQlDCz5Kj2bV7fI+oT/wTv8AG/8A0M3h3/vqb/4ij/h3h44/6Gbw9/31N/8AEV81/wDCW6+P&#10;+Y/q/wD4MJv/AIqj/hLtf/6GDWP/AAYTf/FV6f1jA/8APp/efGf2ZxN/0Hw/8APsT4PfsR+Lfh38&#10;TvDviS91/RLq006482SG2MvmMCpGFyuO/eivCP2Z/Ems3fx78Fwz6zqdxC94Q0U17K6MNjdVLYNF&#10;fS5bKjOk3Si0r9z8Y41w+YYfHU44+sqkuXRpW0u9B/7YX/JxvjD/AK6Q/wDolK8ar7g+PX7GPjX4&#10;n/FnXvE2lalo8NjftG0cd1LIsg2xqpyAhHUHvXAf8O8/iL/0FvD/AP3+m/8AjdfPYrL8VOvOUYNp&#10;tn69kvFGTYfLcPRq4mKlGMU1ro7Hy/RX1B/w7z+Iv/QW8P8A/f6b/wCN0f8ADvP4i/8AQW8P/wDf&#10;6b/43XL/AGbi/wDn2z2v9bsi/wCgqP4/5Hy/RX1B/wAO8/iL/wBBbw//AN/pv/jdH/DvP4i/9Bbw&#10;/wD9/pv/AI3S/s3F/wDPth/rdkX/AEFR/H/I+X6K+oP+HefxF/6C3h//AL/Tf/G6P+HefxF/6C3h&#10;/wD7/Tf/ABuj+zcX/wA+2H+t2Rf9BUfx/wAj5for6g/4d5/EX/oLeH/+/wBN/wDG6P8Ah3n8Rf8A&#10;oLeH/wDv9N/8bp/2bi/+fbD/AFuyL/oKj+P+R8v0V9Qf8O8/iL/0FvD/AP3+m/8AjdH/AA7z+Iv/&#10;AEFvD/8A3+m/+N0v7Nxf/Pth/rdkX/QVH8f8j5for6g/4d5/EX/oLeH/APv9N/8AG6P+HefxF/6C&#10;3h//AL/Tf/G6P7Nxf/Pth/rdkX/QVH8f8j5for6g/wCHefxF/wCgt4f/AO/03/xuj/h3n8Rf+gt4&#10;f/7/AE3/AMbp/wBm4v8A59sP9bsi/wCgqP4/5Hy/RX1B/wAO8/iL/wBBbw//AN/pv/jdH/DvP4i/&#10;9Bbw/wD9/pv/AI3S/s3F/wDPth/rdkX/AEFR/H/I+X6K+oP+HefxF/6C3h//AL/Tf/G6P+HefxF/&#10;6C3h/wD7/Tf/ABuj+zcX/wA+2H+t2Rf9BUfx/wAj5for6g/4d5/EX/oLeH/+/wBN/wDG6P8Ah3n8&#10;Rf8AoLeH/wDv9N/8bp/2bi/+fbD/AFuyL/oKj+P+R8v0V9Qf8O8/iL/0FvD/AP3+m/8AjdH/AA7z&#10;+Iv/AEFvD/8A3+m/+N0v7Nxf/Pth/rdkX/QVH8f8j5for6g/4d5/EX/oLeH/APv9N/8AG6P+Hefx&#10;F/6C3h//AL/Tf/G6P7Nxf/Pth/rdkX/QVH8f8j5for6g/wCHefxF/wCgt4f/AO/03/xuj/h3n8Rf&#10;+gt4f/7/AE3/AMbo/s3F/wDPth/rdkX/AEFR/H/I+X6SvqH/AId5/EX/AKC3h/8A7/Tf/G6P+Hef&#10;xF/6C3h//v8ATf8Axun/AGdi/wDn2w/1uyL/AKCo/j/kfL9FfUH/AA7z+Iv/AEFvD/8A3+m/+N0f&#10;8O8/iL/0FvD/AP3+m/8AjdL+zcX/AM+2H+t2Rf8AQVH8f8j5for6g/4d5/EX/oLeH/8Av9N/8bo/&#10;4d5/EX/oLeH/APv9N/8AG6f9m4v/AJ9sP9bsi/6Co/j/AJHy/RX1B/w7z+Iv/QW8P/8Af6b/AON0&#10;f8O8/iL/ANBbw/8A9/pv/jdH9m4v/n2w/wBbsi/6Co/j/kfL9FfUH/DvP4i/9Bbw/wD9/pv/AI3R&#10;/wAO8/iL/wBBbw//AN/pv/jdL+zcX/z7Yf63ZF/0FR/H/I+X6K+oP+HefxF/6C3h/wD7/Tf/ABuj&#10;/h3n8Rf+gt4f/wC/03/xun/ZuL/59sP9bsi/6Co/j/kfL9FfUH/DvP4i/wDQW8P/APf6b/43R/w7&#10;z+Iv/QW8P/8Af6b/AON0v7Nxf/Pth/rdkX/QVH8f8j5for6g/wCHefxF/wCgt4f/AO/03/xuj/h3&#10;n8Rf+gt4f/7/AE3/AMbo/s3F/wDPth/rdkX/AEFR/H/I+XqWvqD/AId5/EX/AKC3h/8A7/Tf/G6P&#10;+HefxF/6C3h//v8ATf8Axun/AGbi/wDn2w/1uyL/AKCo/j/kfL9FfUH/AA7z+Iv/AEFvD/8A3+m/&#10;+N0f8O8/iL/0FvD/AP3+m/8AjdL+zcX/AM+2H+t2Rf8AQVH8f8j5for6g/4d5/EX/oLeH/8Av9N/&#10;8bo/4d5/EX/oLeH/APv9N/8AG6P7Nxf/AD7Yf63ZF/0FR/H/ACPl+ivqD/h3n8Rf+gt4f/7/AE3/&#10;AMbo/wCHefxF/wCgt4f/AO/03/xuj+zcX/z7Yf63ZF/0FR/H/I+X6K+oP+HefxF/6C3h/wD7/Tf/&#10;ABuj/h3n8Rf+gt4f/wC/03/xuj+zcX/z7Yf63ZF/0FR/H/I+X6K+oP8Ah3n8Rf8AoLeH/wDv9N/8&#10;bo/4d5/EX/oLeH/+/wBN/wDG6P7Nxf8Az7Yf63ZF/wBBUfx/yPl+ivqD/h3n8Rf+gt4f/wC/03/x&#10;uj/h3n8Rf+gt4f8A+/03/wAbp/2bi/8An2w/1uyL/oKj+P8AkfL9FfUH/DvP4i/9Bbw//wB/pv8A&#10;43R/w7z+Iv8A0FvD/wD3+m/+N0v7Nxf/AD7Yf63ZF/0FR/H/ACPl+ivqD/h3n8Rf+gt4f/7/AE3/&#10;AMbo/wCHefxF/wCgt4f/AO/03/xuj+zcX/z7Yf63ZF/0FR/H/I+X6K+oP+HefxF/6C3h/wD7/Tf/&#10;ABuj/h3n8Rf+gt4f/wC/03/xun/ZuL/59sP9bsi/6Co/j/kfL9FfUH/DvP4i/wDQW8P/APf6b/43&#10;R/w7z+Iv/QW8P/8Af6b/AON0v7Nxf/Pth/rdkX/QVH8f8j5for6g/wCHefxF/wCgt4f/AO/03/xu&#10;j/h3n8Rf+gt4f/7/AE3/AMbo/s3F/wDPth/rdkX/AEFR/H/I+X6K+oP+HefxF/6C3h//AL/Tf/G6&#10;X/h3n8Rf+gt4f/7/AE3/AMbp/wBm4v8A59sP9bsi/wCgqP4/5Hy9RX1B/wAO8/iL/wBBbw//AN/p&#10;v/jdH/DvP4i/9Bbw/wD9/pv/AI3R/ZuL/wCfbD/W7Iv+gqP4/wCR8v0V9Qf8O8/iL/0FvD//AH+m&#10;/wDjdH/DvP4i/wDQW8P/APf6b/43S/s3F/8APth/rdkX/QVH8f8AI+X6K+oP+HefxF/6C3h//v8A&#10;Tf8Axuj/AId5/EX/AKC3h/8A7/Tf/G6f9m4v/n2w/wBbsi/6Co/j/kfL9FfUH/DvP4i/9Bbw/wD9&#10;/pv/AI3R/wAO8/iL/wBBbw//AN/pv/jdL+zcX/z7Yf63ZF/0FR/H/I+X6K+oP+HefxF/6C3h/wD7&#10;/Tf/ABuj/h3n8Rf+gt4f/wC/03/xuj+zcX/z7Yf63ZF/0FR/H/I+X6K+oP8Ah3n8Rf8AoLeH/wDv&#10;9N/8bo/4d5/EX/oLeH/+/wBN/wDG6f8AZuL/AOfbD/W7Iv8AoKj+P+R8v0V9Qf8ADvP4i/8AQW8P&#10;/wDf6b/43R/w7z+Iv/QW8P8A/f6b/wCN0v7Nxf8Az7Yf63ZF/wBBUfx/yPl+ivqD/h3n8Rf+gt4f&#10;/wC/03/xuj/h3n8Rf+gt4f8A+/03/wAbo/s3F/8APth/rdkX/QVH8f8AI+X6K+oP+HefxF/6C3h/&#10;/v8ATf8Axuj/AId5/EX/AKC3h/8A7/Tf/G6f9m4v/n2w/wBbsi/6Co/j/kfL9FfUH/DvP4i/9Bbw&#10;/wD9/pv/AI3R/wAO8/iL/wBBbw//AN/pv/jdL+zcX/z7Yf63ZF/0FR/H/I+X6K+oP+HefxF/6C3h&#10;/wD7/Tf/ABuj/h3n8Rf+gt4f/wC/03/xuj+zcX/z7Yf63ZF/0FR/H/I+X6K+oP8Ah3n8Rf8AoLeH&#10;/wDv9N/8bpf+HefxF/6C3h//AL/Tf/G6f9m4v/n2w/1uyL/oKj+P+R8vUV9Qf8O8/iL/ANBbw/8A&#10;9/pv/jdH/DvP4i/9Bbw//wB/pv8A43R/ZuL/AOfbD/W7Iv8AoKj+P+R8v0V9Qf8ADvP4i/8AQW8P&#10;/wDf6b/43R/w7z+Iv/QW8P8A/f6b/wCN0f2bi/8An2w/1uyL/oKj+P8AkfL9FfUH/DvP4i/9Bbw/&#10;/wB/pv8A43R/w7z+Iv8A0FvD/wD3+m/+N0f2bi/+fbD/AFuyL/oKj+P+R5f+y/8A8nBeCP8Ar9P/&#10;AKA1FfQfwa/Yl8cfD34peHPEeo6nostlp9wZZY7eWQyEbSOAUA7+tFfVZXh6tGi41I2dz8O46zPB&#10;5lj6dXCVFKKja673Z//Z"/>
  <p:tag name="ISPRING_COMPANY_LOGO" val="ISPRING_PRESENTER_PHOTO_0"/>
  <p:tag name="ISPRING_SCORM_RATE_SLIDES" val="1"/>
  <p:tag name="ISPRING_SHOW_MESSAGE_ON_TIMEOUT" val="1"/>
  <p:tag name="ISPRING_PLAYERS_CUSTOMIZATION" val="UEsDBBQAAgAIAK5Kik01Ciq9hgQAADIRAAAdAAAAdW5pdmVyc2FsL2NvbW1vbl9tZXNzYWdlcy5sbmetWOFu2zYQ/l+g70AIKLABXdoOaFEMiQNaYmwisuRKdJxsGARGYmwikphKlNvs195lwIbt/54gb7In2VGyk7hpIckJYAOm5PvudPfdd6T2Dz9nKVqJopQqP7De7L22kMhjlch8cWDN2NEP7y1Uap4nPFW5OLByZaHDwfNn+ynPFxVfCPj9/BlC+5koS1iWA7O6WyOZHFjTYWT7kyn2ziLXH/nRkI6sga2yK55fI1ct1Hc/vnv/+c3bd9/vv1rbdYEJJ9h1t4FQjfT2dQcgjwW+GwEacSOPnDJrMA38Uzrx+5n6M+ZSj1gDHNdxLHkmcq36gUwDcgIIHiMB9YNW21kQEI9FoUsdEtEw8nxWZ8YljDjW4ETFN/8gLTL0sRKmuEihMpUJAORayEKhK15wFKtcy7ziRZs/x59g6kUBCVlAbUZ9zxqEqiiuXyK9FIhXeqkKtOQlSmTJz1ORoJUUn4BC9f2rQpSQEq6BYgg+einhnyrjMt9rdR3gOfVGEfN9N4yI52yuWAOSJ8gpuHHTEyXAIQkAoOClKHawjWra1eYIp2k/hDEdjV34MhPCWC6WKXx13zimBGowFXmbFTGUApKF4dwPHJM0cIU4EKAsP6kiQVrVtXpQqDZg6tk+sNBm98CZwdgAQ40lCElRiFi3gU1IGOIRiYb+KXDZGnjY72PiH1sD/7iPxRkJgcJ00mbj4RM6wobxps02DfCNHiubJitRzhFkAG4lPOF7/XyE5MMMikax+5Q+QF9s4hj6fJjRn6MjTF3iRMAnx59HrBa/M1WhjF+jXGnEkxXPY4HORcwrIPk13EtkUt8zBa7Z8rGSvyGu18ryYi1GnkNOX/SNZ0u/vhJWVUJMGhJxpdtcG0Kvw98lCkPmb4bQ5dF38x/axMMg/U9TmVJmVdrI7aPrcxtZ3xq1BvHITHWv1lNHEjaiOqSgVEOpulsQGKNmcMDkS7tbUe8IHE0bbQYNoPlFD5+evwbwFNoV4wRStRXCCaSwh/2cDEPKYIs0F+el1KLNsu7GpkBfL63ZaaVCi7tmPBcXqhAoFXzVbDvkWilbC3pvV7M1IhhlrtnVgdKuxILf/HXzh0I3f6NUZlKD5nbAnU3IJguNvm89zVxVaVI3cCovheEg5LfKxMM900WhsvpqyssNgc3QFsnhY6JoHjBonE57zP7bHuxco3stuHulQoIDexzZ2LOJ2fabfk07GkEbmFS4LIxcPDTm0A8Z1/ESZumFqvKkI1CzX3fIEQaw9TOHghfx8r/f/+yI8UUkzVW0vvpTLxBobqOE5BbsF09pUf7aBsLwcNsOFjjsYrU+72zscHMiG+MJ8Kt118YokPFJzhG8mTKZMqetvXa/wPV17TBj2B6bcMOa/aoqYlH2QZjg4Bhkrd6JW4MJLy5BE5lSaS+UOv2Gh5r3stvxwHkf4svhYsZBkRmN+xfaIeEIb3Jdy14rNCSC0WmEHac+mENvpjK+bMZqgjiK1yf0FE7oXcHsMfZAir/AE4nUPQHr6bURKdCBZn2nAquHw+x2VdZvN/Zf3XvZ8T9QSwMEFAACAAgArkqKTWjYbTeEBAAA+BAAAC4AAAB1bml2ZXJzYWwvY3VzdG9tX3ByZXNldHMvMC9jb21tb25fbWVzc2FnZXMubG5nrVjdbts2FL7PUxACCmzAlrYDWhRFooCWGJuILLkSHSf7gcBIjE1EElP9uM2u9i4DVmz3e4K8yZ5kh5KcxEkLSUkA+4KSz3cOz/nOd0jvHXxOE7QWeSFVtm+83n1lIJFFKpbZct+Ys8Mf3xmoKHkW80RlYt/IlIEOzJ29hGfLii+FubOD0F4qigIWhQmL2yWS8b4xG4WWN51h9zR0vLEXjujYMC2VXvLsCjlqqX7Nv/vp7bvPr9+8/X7vZWvZAyeYYsfZRkI10JtX3Tgu8z0nBDDihC45YYY5870TOvUGWXpz5lCXGCaO6ihWPBVZqQZhzHxyDAAuIz71/C7Tue8Tl4WBQ20S0iB0PVZnxSGM2IZ5rKLrf1ApUvSxErqqSKEikTEAZKWQuUKXPOcoUlkps4rnHe5sb4qpG/okYD61GPVcwwxUnl/9gMqVQLwqVypHK16gWBb8LBExWkvxCahTv7/MRQH54CVQC8GnXEn4pUq5zHa7PPt4Qd1xyDzPCULi2psnhkmyGNk5116Ggfg4ID7Y57wQ+XDTsKZbbY1wkgwCmNDxxIEv0wFM5HKVwLccGMWMQPpnIuswIppKQK4gWHi+rfMFjhCHyhfFJ5XHqFR1lR6UqAOXupYH7LPYHWymITa4UFwJypHnIio7sKYkCPCYhCPvBChsmC72Blh4R4bpHQ0wOCUBEJdOO0xcfEzHWNNct9aG9d/oq6JprAJlHMHu4VXMY747yEVAPsyhXBQ7z+gCBMUitqbNhzn9OTzE1CF2CDyyvUXIaq07VRVK+RXKVIl4vOZZJNCZiHgF1L6Cd7GM63e6tDVNPlbyd8TLVktetPLj2uTkxcBwtgTrK1FVBYRUQhouyy7Pmsht9I8IQpP4mxH02fij3AcWcTEI/fOUpZBplTTy+tTi3AQ2tECdMTwtT/1L9cyBBI2OjijI00iq3gYERqaeEzDlkt5G1D0EN7NGjKH1aXbe36PrtfauQo+EOIYsbQVwDNnrb74go4AyOActxFkhS9FhWPdgU5mv11SfphJRitsWPBPnKhcoEXzdnC5kK45dlbxzdtkaCYwyRx/cQFvXYsmvv1z/qdD13yiRqSxBZbth51OySUEj6Ft7WagqieuuTeSF0NSD3FapeHgwOs9VWj9NeLHhrZ7PIj54QhDN9vzG56z/lL9pvN71udN3j65SQLBvTUILuxbRZ3rdo0k/G2C/zoPDgtDBI20NbZDyMlrB4DxXVRb3w2lO4zY5xIDVbjgQPI9W//3xVz+Ie3E0T1H79P0QDGhorXzkBusXV5Wi+K0Dg+HRthkscNDDqL3IbMxwc9Ga4Cnwqutkxihw8FmuCLyZKKnSt6jdTrfA8LZqmDFsTXSwQc15VeWRKAYATLF/BDpWn7MNc8rzC9BAplQyBKTOvKZfyYeYPe4SeRfh/hzR0p+nWtP+hR6IOcKbNF9/4Z3AkANGZyG27fqeDd2YyOiiGZ4x4ihqL9wJXLh7YlkT7ILu3oMTsSyH4dVjaqNJ0PjN+rbt1w+m1s2iMHd29l7e/mnxP1BLAwQUAAIACACuSopNMNn1uh4EAAA8EgAAJwAAAHVuaXZlcnNhbC9mbGFzaF9wdWJsaXNoaW5nX3NldHRpbmdzLnhtbNVY3W7bNhS+91MQGnpZy8mSLA1kB06ioEL9N1tbmquAlo4tLhSpiZRd92rvMqDFdr8nyJvsSXZk+bf2HDprsg2BEZs85zv/5Cc55x9iTkaQKiZF1TooVywCIpAhE8Oq9YN//frUIkpTEVIuBVQtIS1yXis5SdbnTEU90BpFFUEYoc4SXbUirZMz2x6Px2WmkjTflTzTiK/KgYztJAUFQkNqJ5xO8J+eJKCsGYIBAH5iKWZqtVKJEKdAasow40BYiJ4LlgdF+TWnKrLsQqxPg/thKjMRXkouU5IO+1Xrm5PD/G8uU0BdsRhEnhNVw8V8WZ/RMGS5F5T32EcgEbBhhO4eHB5ZZMxCHVUt/GrnCo69CTMFL2KnOcylxCQIPcOPQdOQalr8LAxq+KDVfKFYCieCxizwcYfkCahaV/5dp+v23Jbvdu8uvHbhgLGG7/kNd08dt1n3Gnvq3LgXPc/f11Kr3txXpfO23TLTuWw3O/XW7V6uvb3tuN2G13p357fbDd/rLLWw5mslc+z1mjpYe5mlAahljeej0Imkll+UWoHGUeQ0HYIvrxl22oByBRb5KYHh9xnlTE+w+yo4sfcASV0lEOhu3lpVS6cZWEu4AhBdQ2PLvq0cL/r2zdFa9HZhfiWy7Y46OIoJFZOGHL6498cny6k7Od3t/jY3Hao1DSKcTyzY1DfHXl2aiw2kWBvC/DfpSx4uIoK4D2GLxrBy7PTumbhGyQOLDLCLOMZaTxnlFmEaYw8WyirrK8309Hi7XpUkiIXnMJBmbyMXQURTDFCtrs/Snp8tQc0TA5nG9OHzwx+gSEhJfX7y4NKvsshQIfp3EG5MGTcRvIG+YhpMRC+YkekbmfGQTGRGOLsHoiVB57MYv0VAVo9QMkhlPF3FU14TxRnma8RgDOG5iaFbNBFnqJk3CAddWPg5Yx9JHzCDiAt0hBcQrjNV4Jf3Ak6oUktQOvfxVa/hXbl3XuvKff8qD5CGIyqCPcGxXSFO9LPg0wkRUs/1MB0BzRRMixKycLpnElv56WVQLM54UeavXYwV6GcsyfNY2acwj3pgZPZHGTz8TjAuLDTkXJHIGRbDK4GlEg2mFIsnkApmNH0i5qykighKZBriVoi3Z/nl0SoHh98eHZ98d/rmrGz/+cun1zuVZjShwykTc55wuYOTGettMDNjzQ1+Zqy5hQoZ637J1YwVNxjbI5o7eNsjmjvY24I4bN6tjp3f+dspwJSq/BcZQD1PrdfumjR8p9t+7zXbJqI9r2ki1qobobXfmUh1i8u/s3Lxm6jVcfRHMCwYD3n4DclEzHJC/i+cAV9zNp7Qpf+IqBYt/jxdaprmF57M/03Ixa/FA+faE+biqW39bUO+EzPBYkxEfkMuXlHUjo8q+My6datUQrT1Nz610l9QSwMEFAACAAgArkqKTTGVw2jEAgAAWgoAACEAAAB1bml2ZXJzYWwvZmxhc2hfc2tpbl9zZXR0aW5ncy54bWyVVm1P2zAQ/r5fUXXfCZSqbFKoBKVISGygFfHdSa6JVceO7EtZ//1sx2nstGm7WEj47nnuzXcHsdpQPv82GsWpYEKuAJHyXBlJKxvR7H6c1IiCX6WCI3C84kKWhI3n35/tF0cWeY4ltiAv5axJCp6bu+lkOrmE4nwsHq71N0RIRVkRvnsVubhKSLrJpah5dja0YleBZJRvNHL5fPtjOhtCMqrwBaEMYlo+mXMZpZKgFJiQZktzzrIYSYC1nq6vT2Xf43SuTmffo22pomhpDzfmDNEqkkNY5NnEnGE819YDwtJ+pwkIf1FDbyfmDEIZ2YEMjT9NzRlkiKqu/qdHKilyU9Beyicfcc9hgmR6/C53YhIyjixj9vNuMA9XHpur34LuV3/uYzOuUrB3U9feQjCPnjCYo6whjtpbo1OF+HqrUc8HzNeEKQ3wRR3oXQf9TmrVmgllHe4PfFGeeSAn6BCfgtUlLJp4PWAo7/CLxaNdFX58e5kXoIStE3oRdsIO+VuX9QDpCTvkitEM3jjbHcD7mobTPvEjcY95uvpaC5zoa1uv9tZqjadXM7jKc+0ELaYUGczNOtDLmiAV/IOWYB4vjqyqiSw6CC3mZEtzy/hlcMluhVCpOOrJXb8d764YKTI41nQ2Ur2q/cDN9XxLNn8YugSb+wj1Hr8fE0SSFqXOVY1Hjnc/tp0xjo5TXG1AvvC18EjG9xCnJHID8kMIdrEbLhAuBotmvobgceQVIY6OFzl2Ro5Vn9dlAnKpH42CagcnFDbAguYF0z/4SeELsh5jQNtQsdD2OKH75vQErgeAyLTYz21za1RlzZAy2AJr1Z7EJj2UXaz05A113AO+whr9TeEkvab0AF5Xuo3RdYuPCxVHCJ86LhHuHl8RNr4zHHY+kkTZzIIF0O7iznKwndulZtrP32f27ropMKz1hxXUQvM/5T9QSwMEFAACAAgArkqKTXwvkxjxAwAATREAACYAAAB1bml2ZXJzYWwvaHRtbF9wdWJsaXNoaW5nX3NldHRpbmdzLnhtbM1YzW7jNhC++ykIFXtcK0mTNBvIDpxEQYT1X2212ZwCWqRtNhSpipS93lPfpUCL9t4nyJv0STo0/btOHTpI0sIIbI3m+2aGM6MZJTj7nHI0orliUlS8/fKeh6hIJGFiUPF+iK/en3hIaSwI5lLQiiekh86qpSArepypYZdqDaoKAY1Qp5mueEOts1PfH4/HZaay3NyVvNDAr8qJTP0sp4oKTXM/43gCX3qSUeXNGBwI4C+VYgarlkoIBZapIUnBKWIEPBfMBIX5tU6551utHk7uB7ksBLmQXOYoH/Qq3jfHB+Yz17FMlyylwhyJqoLQiPUpJoQZJzDvsi8UDSkbDMHb/YNDD40Z0cOKBz99Awj8TZopuQ0dG5oLCWcg9Iw/pRoTrLG9tAY1/azVXGBFZCJwypIY7iATf8W7jO/anbAbNuOwc3cetawDzog4iuvhjpiwUYvqO2JuwvNuFO9qqVlr7AppX7eabpiLVqNda97u5Nr1bTvs1KPmx7u41arHUXuJgpyvpSzw13MaQO5lkSdULXM874T2UGr5VaoV1dCJHOcDGssrBpXWx1xRD/2U0cH3BeZMT6D69qBh7ynNaiqjie6Y0qp4Oi+ot6SzhOAaGFvW7d7Rom4/HK5F71vzK5E97mgAnZhhManLwZt7f3S87Lrjk+3uP+ZmgLXGyRD6ExI29S3wV0Vztb4Ua01orlFPcrKIqA9lwiGYWs4w9xDTEFyyuKvNEegrxqGADHa/3Bd6I7pkiHNwWa3KZwdpnhZJNRJ9maf44feHv6hCBKPa/FkCol+ljdmq/htFmGLGXRRvaE8xTV1Uz5mT6RtZcIImskCc3VOkJQLnixR+DSlafSiifi7TqZRjpZHijFA0YnRMyZmLoVswkRaANCnnVFsLPxfsC+pROEHgpXgEEwXkTFn+8k7EGVZqSYrnPr7r1qPL8C5qXoaf3pkAMRlhkexIDgVI00y/Cj+eICH1HAfHkeBC0WlSCCPTey6xlZ+fBsXSgts0v3QyVqhfMSWvY2WXxDzpgZPZH2Xy8CeCuCDR1Cx/SM64GDzkWS7BYI4heQJ2uwLnz+ScpVQhgZHMCdwiMA/Lb8+2t3/w7eHR8XcnH07L/t+//PZ+K2g2+NscMzGf/Bdbtixn3Mau5Yzc2LickY8sN87Yr7cvZ+DGDvYEcssm9gRyyz62WAU2Z2vgm0n8+FCfLh9vM9Nr5rCiVselhNud1qeo0XJR7UYNF7VmzYmt9dFFq2PHeXtllLvAatDMIzqwOwx6+APWg5SZpfk/6OqXrPZn1N32ZdJW5QvVnevBvXT3/H+DsFeLF7e1N7XF28/6W3sJ5Ov/AqmW/gFQSwMEFAACAAgArkqKTSFhtSiYAQAAFwYAAB8AAAB1bml2ZXJzYWwvaHRtbF9za2luX3NldHRpbmdzLmpzjZQ9b8IwEIZ3fgVK1wrREIW2GypBQmKo1G5VByccIcKxLdtJSRH/vbH5sh1H1LfgN0/e813wHQbDdgVZMHwdHvRvvX+391oDpUlewaOt4x69VHrAOAggEsmCks+iBFwQCByyvjhc5eON8PkHRHunzYcEJgy7gKoHG4SFSTOPA/dowqPVHu3Ho+19iX+tws5FnQoymp1WUlIyyiiRbadGhPISaSZ4WOhlFujAtAZ+B92gDGzTaRRGYR95c3ybjdtlchktGSLNiuZ0lKJsl3NakXVf/m3DgLffe3cCksXkOYpNABdCLiWUbuJkrqKfVP8pAee8caLCC2OUAjZ8x2O3IAe1jLsFOXRdiEJe6NmTCpNmKIdOl+JQhY2R1svlEr26nIS9PBGTUIVFYNQA71jNIxUWSFnF/vEBGae56ki3ik7PryimaF2Q/K6lOqyyvYDxy9Q6461Qffx5YF0h6lyhre/2lT6R+EThE6X38gon88r3Ku7N7EwN6tGY7+X6Klqnke4oUfuv69QFviSbNsf3nXFqD+Dj4PgHUEsDBBQAAgAIAK5Kik3ZaODT+gAAAF0CAAAaAAAAdW5pdmVyc2FsL2kxOG5fcHJlc2V0cy54bWydks9KxDAQxu99ijB3m93bUtIueBC8LaLnUttsjTQzJZNYn8nX8MVMSXdZDxLwEMiE3/fNv6jjp53Eh3ZsCGvYlzsQGnsaDI41vDw/3B1AsO9w6CZCXQMSiGNTKLM/4Mlp1p5FtECu4c37uZJyWZbS8OyiA9MUfDTmsicr47GEclXKOUkhaSvzL/X2Bk1RCKFeg5n8IzbxHqOECHZ9Daum7bE0eCaQfwGDzgA656A5A5xdBnifM4ALN4CS157XqA/syf5WYmfj0k7kfBjD9xeL+ydIRGRMlQaY/JO8vcx2t023tZq5G2NvE47XwrYVpCouiQslb75FU/wAUEsDBBQAAgAIAK5Kik0tw3nYcgAAAHcAAAAcAAAAdW5pdmVyc2FsL2xvY2FsX3NldHRpbmdzLnhtbA2MuwrDMAwA93yF0J4+tg5xQocUOiQUnH6AiNVikOUSm9D+fbUcNxzXDd8ksPNWYlaH58MJgXXNIerb4XO5tReEUkkDSVZ2qBlh6JtO8kriuVYLC3yEfrwtnEwqz5Ss9KO/gx/nq/EBLUw2fUUOeOybP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uSopNhNTzY3kIAAC5IAAAKQAAAHVuaXZlcnNhbC9za2luX2N1c3RvbWl6YXRpb25fc2V0dGluZ3MueG1stVrrbtvKEf7fp1ioOEALFNaFurlQVPCysolIpI5I20mLQliJa4kwydUhV058oB99lwIt2v99grxJn6SzvFikbiad1EwCcHbmm9mdmW936QyiJzdQtxFnvvsr4S4LLMq5G6yi4W8QGiyZx8JpSCPKo/pe8uAGDvuiB49MyEAacRI4JHRUMRoNG2gU/6B+T+5rfXhrK+0W6rVxC/eRhjsqjF1L2rWkwpjWaqqD+gFEghvSJQ34adRBvTB6bKAHEQ25Hjj061AqaueHijO4CYnjgl407LbFs8u87rS2eFC72el18K4lS5LURWpHa2qNXa933ZObCDfanYa0U/otqSWhZqfTvO7umr1WR4K30XUXUNr4uovavXa7pe1auAXWSJYVraXuetJ1symDN9y/VnejkdJrNFCz2ZTa2q7TlUZKA4G2BBiy1BcLKGmSInV3siI3+xIaqSNl1N5hDXfVDuq3cLfR2LUVRWo09ou7n11+ufbS0tPJlvMNwJMpODkqaqt+orgGy20YgrJN/Y1HOEULElGD+PRDzcKWjixsyPDvtJaWZ1zKmXIWVVGaCEEcAMywgDKox7JMIY4n3xB5OXKdD7XFlnMWXC1ZwCHIq4CFPvFqw98mNZPOqIwle6ZhFbtHsqR7d734p6xZ6gvqGJ5LRkvmb0jwMmYrdrUgy6dVyLaBUyrM9cuGhp4bPIF247qn4ouOPDfiOqd+IT7cF095sw3wVERFeF0snlKWHllQL/PYiH8q2O1dvr0iB6bPbuTy2FRuiueS6YasaDEBfVk8l20C8FLMWk88bxtx+pWDuiTavnVR3SMvNCw6SWjyohXbbDdV62kTspVY7KLd24l+tfMYsE6wEhE2xFPKSExQOCyVpXTZ4vlrB4rp6yGXDHzwAsnNk0sqiiGnylw1J1PZ+DwfmzfmXNFvakM16Uok2vJ3rW7/a7PT/f2gntqVRLIm8nhcxEIxWKdRDsuwZ+Z4DoB4PDfwJ7s2nM7MT/rErGxt3tlj3cC1oZzwzRooOOCsMs50hu8BxLDxTDdnZczvZjNs2HNrrGt4rltzw7TjVRpjG2u14T1bfvs3gpZFv2wpAopADEWe6wAAkLYbMrQhIUGCwt1gS8ISLjVzIuvGfIYte6artm4ataHFwvDlD4ivKSJbvoZqWpMIOW5EFh510LNLv0DNxOOCb2Bt4oMagj987YIm84kbXJXxPpMfdONmbpvm2JpjQ8sktSEOHKSFRHiqDjSTLTwDjBD25vB95vO4HGMEJHteZZBb/eZ2DH9tEcitu1p78Je/I5ophpRMaVDCEItSg+KzrAdzpok1BIeIQFVE0RcWOoizOHtHqSuBrRuqCdWp2jl8W8Bk2JB4N1hC6dAlL4E3wZYl3+C5Yn6CMq8NDdmsaGV+rA3NjxWNPmMLClyflDAz5Hv9RhYtIVox65AzfRgljRihgCBYDRhyiEOuKrux8M93kEZdHv9gN0BGKtZEWf18p/95PpL1MdbmUGea+TC3Y778zLbIJy8oYBwR55kESzjd0iXZQgu8wJjjOvGYSHlcQr9s3V8R4SkH/ZTSlqHhTz+9I6QC2Z2IDM7M4AyWY8Pf8i4KPZ3BOwMRRX42ijIL8O4QLBXO/rBh/JgURa6/9RJ6/hGJeg2uarLejOP716t82v4PwVgJ9yo6UJniskpGGLZgsdfArulVMtSNEbibJkQO9CDuqJUADDPFMBj6Dph7WLlCIPewotUgHrBi6TacuR7oQtxDShjHvZpk7XS+xenNo3BFf23VBX1kIUUeJc/JCcZNCbVMlnNnpMKWYuv2WBwWgZOf6Yp8++e3vzP07V/Ic32XAzuXg76b4Gw5ks2gMKcHtvWcuMM994mK8oS13vr0+BD2GDI/lnokympb7PnU+dN3BpJMc5b4nVY7Pbw2ael85Xr0u7JmYXmm3s5V2VCxuF+InvbK20GHiDUZ29Z8LCsCAVrFJ3y5hk34Udz6ymMltwINj2TASydvURIu1//92z/KwxzEk0hRKv1jVRwgAMGc+BXvLwbjNPprCRxbVoqm8CJbJQ3TS1ZmKieXwVt5AnVX5iRo61CnP+TaQpIdymfilndVyjV0QppN2bZl9VYEbcW9wbbhkkYVQSby7CNwYHzerw0nJHwCDrUZ86oCxdkQJcpJVdP3X3rzKId7k9hKQl9w4n+gXxyC5GzpY5osgw6LYuvTuaxp8YcCaGHPXT4lO7SDCEq/CSKPrargqbeyAQR+AEkdl1fHjPe/jNSAMZL3PV88n9wOXwX7ry8eAYrnhY85AQ+ZNxWfwY6/+4KC+GoH5T3k4Rb2zOwtrxGt2Rdzyz03oMNH4kWglhcdqk4hhqk4T6aQRdmh9kz0lJNTTQWHevfMg11DTWaTUy/KD61UVYm/EufjfpUdBR7S53QoF/leeKhv0K/8SD8nPNS3xI5jBt7LkdHhSN4y+3KnkDAvL5M50KFBzF2pTvZW1BERjMUX3CgXUiooavrMocM89dmuT0URQCWKoXzc9TOBD+CQ465i64mwWbxYnG4i8XuKgnxfwvXLNTzgLvfo+QKPZwNtmJ+ceK3WBMlvGw4XJJEi/rKhH2pwWyHLtSC9qIZSjA+1uPKS3+WcM9xkx15BdjlTEc1lSz9m+pjoq7kMxBZdzYQl/X7ZaFA/WqhB/VKCBins+fwFW39BQwwl4ALRpY1cFObV19mXsvv4zHpgd2Y0D8DXgB3ATSprh5ygUFfxweuVWZK3vAIcP7nr0WfqZUo5SW55Lq/AIAJuuFzdMh/TR57nuFRysg1yakd9kDLevhrz2sWBs2bx1a3IoPmBU22XOjnVd5wsonj2J0gr24H2vk7sSRlZi4LP8zTjB3mvn3AFuudWf1DP77VAUke/kT2UgSngnf3fCf8DUEsDBBQAAgAIAK9Kik1DzZM5tCAAAL8sAAAXAAAAdW5pdmVyc2FsL3VuaXZlcnNhbC5wbmftmHk02+n791NLW6ZlhjHdLDVdtNaq2okuM10oWoTGlnbSSIsoWkuQGF2YaZW2SmrvMrZEkhIitkRrvoKEdBApYpsgiEgtERKJJ53veX5/Pc85zz/Pf/M553M+53Pf73Pd131dn/vK9crvV7wu7NbcrwkAAHZfuviTDwCgwlXeT3duV47oJrc4Kx/b7vpcOAsg9OrPKV/U4Gc8zwAANdnfbN5QV75rRF8E3wUAtNq/3tvodypvAgDmfpd+OuOXGCocHSWaByBNJjYKKfyjCRcndc4Qds60nzinf1r1Q8FkR+yp5+vLFz/r3jA+a8m89f2X69nPnpuDd377ouzbts4b+g9OrV078/jmgdTdnw+7yjhFkvfxxezW5mRJM2uM70JcrWzG+uOls4vzEBAHyB/H/yAeDLqDD00W1rPNiC21a38/sVJpQ8zllG5OzReLUvgD3qnS/ojxIveqoPqwUnlnzQ1kS+JcGYbA59uPJULFzePyxUArHLuqTS4VEMdP2AC4BLWosihRAWoN+gMFo9OWulI4Xi1rNKTY/DK4FxAVoEd5FFHmZ0q/H6KacPgef/F53ETvERH4EIBSrMF1r6pZ281dWmZYbQGj+SVCsOr/HtbS4NZocS+NkX4HRDvrUnJ9oMVm0ayjgDah14S/+9Mj0aptz1s3ZgoFVuCyl/vN6OlD1lDdtAMAu2+VWpIOZdvERaVfA9VqUQAHnbSg47ZmysmsqTD1xQAIKk68zssmLjYJCGKjWz+n5/pg3n3VvXiixXXbnNQOgGz+vYeYsXD1Y4PPfOzLtt2AC7HfpckCaFL2PAOiWJ6Xi1K3Tt3KRi89gQQXehyPs/GY2P7roTlNLinofPzz64SXTRv/OKjvHM136+m0OCRCspLL05KOBlBxKEPdwZVX79GS0QSiYdLsm7hE7/H88pfzVv/4tzfNuSHz8PeiWEbn7FiyKGS8v9j9NWFpZHEl6+GS2lLwblas7p8kLfcqXu4/bt2aIASd10mBv0nMCa5XDDZQ49pz53cFFKotcRmuvQ241dINOOOKuzBUxR6g30VNcz6TOB50vs9upUi84zkPJAyuGZMoRGWrDd4weazOc9zM1YDxO2ws5Kilx7Ta7ZYMmtf8vPia4vFziF348LIajozobxkJLyJm5lJrW6pHKMzM5twxG3uL6PGEcRSuohSd5IRY5d5l4akKMZG4SNtSiFfAhYVzv5uUXGOQU/jO4/lkxzxzE9kvdog92UDp7PyHHUZFXs1M9CbPyJsu4nWZlAaLaKu58hMRqtGhMrXFh09Q9+MJp0xeLgRqmNneUS+ooaGOvBcF1lczfY3NGjpvukax3a/32EHy3D8TJB6te+bFnXWbBT4gQahknWNxHpRPLJ/+06wd6jDmJ2a4zxiApuXP5sD+U64+N4ByeCJmOvhR02qas7Gd8crJdGG17+CdXXdJ8fTYkrZi++g1pEqCJMmwH+l9stueuvRUHF9BUyZf1m8H4Nd7T/TGON6AFqplPSxCEY5lgSRp/BpT42PbzOVH/zRxscA422wvQ4Amo5CxV4xdJhf9qxnfU1b2828STIkr64aVOa1O27CnQ2yjPFyJEL/wsZbUXmzLDC8WU5/idpiZfYamosBfwfwYbaJ2pCXMIfZ617rakNqfagQXIhI3+tlupcJTnENfdSZ7j1RO1lUB6fEsoGyhasm6N4CRWYdfYijInoym8+VPefC+oyiLdj4ZAcai8t/nf2ksytugi/G3bYP7w0ciNh0s+7wHbXgJo0ZgRWSgIakVLKrLF/vyzjPQv4xQu6M9PcZ5p35FLehSfDUcNQzeNcGm9n44lVYmdcXRLnuf7nYBEzUFMMyvue6UA+f6r80dovP87gflYdbAoYZmA7CQk5ZpJ7KfI/up6fSDeZM1xL3ETP9UWEtfCbo/YGC1KfdNR7btAUz3ydpSMkhabGGSK8YvXR3xqUeMwSwgDxY4wyJQXL0zY3RN0ZmSD+wtldxak5in8JH4hEFjwUlc9dbJzApWdQB7+c9JU07ZTi4yNABCW6sn4o1075sezkpzvmGNsLFsyP/pURXzwD7MZPgeW6oUR18FfyDcHE4cOXM2XJx7W+8ahrfSohJ0lk/ZvMxKCgskPOYsr7yKw8Ge1vaA+TUhJfBAxB1xaTz0WIj7iFNNV9LTNyRppR0yFMWOLmdTe79QEPl55DnSYMPwAHsVIXs3PAis2piP61qv9h6Gj7Pj+db9fRdulgSiy3+WfiYTl5PYtf1HWSQC26QNqKyCGgZ6t3RPmf6pj4vlVivgxjEY7AYpqtkPQQfnXslryyVrJGuE6ZFNW8KKV1yMLdtv50w26b0xRbFjbVC7koZ2gL3W4spB4/VZc85vLFduBublzyENwtKs2uN+OeEvbq4Kd0ReHtnfK4WBwVuBGZ11moSRmWIQ2V5oByK7Cgo2+i1ZAus+yd5ZUigYY56QUuzD2xS3DOJCeZVowU0TFHsNxN6EPpWHTDedSkvezHf7UHHWW8XH1fv1/gfDDq0q8eotndHqfM0C29b0FZfJiJatJimWr3cqIikPfAbR8mOB8lzW9dRZA+Cu4fsY4s4U6NYRFBv4eN6NJfDPG6orM4dy04tO/IHyZKXwQCJzktS9ufpOT6G4N1pavYb0PAlErAyz16shHaX1bnkM1nrMhthF1lSCWQ2S3UoxrM8mC3HVovWxwtYxQPOwfXSFzlkdU53TTqZvyj/2Um+gd91AUj2EfXZptsLYanx309NtLv30QC14szIwoduccql9VMKCpWrsMEfRC1WBgYazR64IXnZD0+G2Qfya2i163OUjLUcnTLhZxnYgY3vl1wmGuXagnP2lXavDikDRcMa+3toIZ5JVv137bd18IBWDRWWKeOFBubfFQObKMBU7BLwsS7IgxIYUtLluL3v4RvMhb8VlcMVn8vhKRan1MRjlPmJ3NqMr2tX7FU4hcId3BGyxCX+UTq8HZiQxV18AcSiV62dD1MetW7L6wvRDLW2Mawcd3yQU2XUvzx8+WsutETHtFzGVc7fd0md3wQNnjoPjOwLee8usp0rq3ZZfbdBhA3VLyAEN98N1HAVB93V4Q91tSM9MFRDD29Ybe3HC6+Clzs/fT/UG6b3/Zd9wLzZmzPo6Agd2CB4sjy4A5B3Mm2OcIEeWzun92cEH3YbwaoG3dYdY+f4fTmSLW8KL7ANuCsKRhvSRqx3usiE70FOUP2i2ml7TETMyEzJIFldy7qagsPLarf32UansSLepuGwSVlqM34ocjdgKFjdNq0gcEEOiSIdsjWmNx3Nm/QL/55dxioiSF/GMpXotHu9Wy/6SyYd9qzXBRB/Blb7yPLCxk6BgSaOUJM5UY14myvfMNavEzARZ0vJauYpd8MbbbticdJfy8YdSTXI+FZH6h6fUAHOVoV8a8JpF5tsGrTVzIbARakGPL8qSrlo0/awtJCAZ/oa/N/d10cGXCvg2RNCR2ZvUkPt+bLIZca4iShe8Hef3CHcZQhDUoso5iv2lAWzFZQoz9q5eo9f+cMcqF0vVkJ5CrNkYj1fdh27MgiqDAGust2QIDeiIwgRwfQmj+/cQYUYNVh6bYmFD5Mdu3UzcNVmfTUfXEjGCIiy6P2qDikV3dNtFOXU1useVqSSc9T8bPKYPHdH0YXypW0iwK6I39QXzSEUF/jda8vLpuzh6bOufKrJXc+0Yt+fg3PKYA7WePMTuMjJeeQ55yymNFnpjEZQBqRU9+41NNlhUkIcmeSFL4gxlxeKAbQ5nkoPHd3GozhGpmbLU4Jly/lV5GIrOt3VFkLRG1kDqSwV58SS5+vsn51QSTBt0D/8WqYnl45seGzqGLgZqOOfDf1iwA330m9lHfFuuU3CSGiW6lk5zWuqESq9Z2vR3dK9q3kMCx5qu3LB8c8fRQg4PfNSpjBIszzb9P06/7z03UxvebA+aMeAcEuThhENWPHJ2f7hRZGGC/xB1Kc6rOROnwORSOxA4xCWjocXpiOeT4RCZDTFhDSqUXDTiOWUZO6Pg0nXgpVIG6/QgIsWCEB5S1WagcfHqJO6+74y3G9syT96bvvKKqnNiZe9c6kJEI1ONnMmCfgR3mLT5U6pv23r/saVZdDuIgYuvr76K8B32M6pvrRey6Q6IlzCYNDaF8EOFyCWMWp1cnDiFFFbsspL1SP1HAuPJziMYJIl52aNZTcD0Hclfsl7MHs5S1rOIfL0v/XBh9vy7weZBW0ZndDlMHk4rD7GANhL7UoW8gtSUbMAC71Nb8afnX67emN6bi+6782ij1jvx0ucuF+jnkbLwZNNT59Pp0bn8obHVkDP4crgBxthqJTt3rt4CSa0iakr1qvvtZIdZvrbo6jojiS+CRVEw3GV1+ZdAJzxfM5drtaAUZhM8adBKZtEfYVRkK6rVCabn5DOdg4jDi6ulsN41yNgFcKiUWecSljRTdZvX5Dfih/At56zEGIUF4y/MdDllirZcWKtLU5PYQc9vuBq2el50/vOD/g3HMlkehIv+s9iNZcoudwYa3i52CTjbD5F6FZonRBa2YZ7lxdtazrsjzDl3R+oCQ/2+FHXV1WSHF8bh5FcEdVyFsgDQK9cQj/6avxNcGpP/LjxIhuuoQHVw6mJKPGXvBt+lYxhMuwHydMzCO78R80NpScFE0hooD4QKU+zXfk88p5qg/uTzD/PxVWpv1IrAne57hyvCqZphMr/BQyu51hdBTxEdv74i59sNLv/0RgWC/ZjwMU4a2FtIjXDc8Pot3LcdWkaMQdm43ogOKkPNFFa5FwZmDwmK4txlLuWe6osD4JWs3DnozlCC976G5rx9DLmylB+ovxNeGOGQC7QhhHMlvIhgUH//1mdv05GYQTTNNK5fRQLKuYLBlTO+RZpVtrkWxrOnHpQgujT6Ip1OVygdNt029+xKkfuVS9e7WvReeITcKHpUichdY9P3vraEgiYWsQu0hx8J3dRewantQ01/p9yClZqrLoBwkefGOA1nNbjO7seeLnXP4n9s8DEnciGgobwhq+8AeyZd0pzTalQWlx8Lyrtd9AYwy7pyJCGP3w0V1wuk3Op5Ta64IPMGBTcfxyQfjuSLnVknSYvFJhqjuWK3qamV2rx/OELZ7Lp/cp8djofZTNoHyLHCY7yTFgidQZ1Ard1vNSLYImFgvbbVvHsM4V6psnAOUmnhweXdyeu1pbNC33/YAqma8IirxodNP75LSPLfaclQYoZlOyOZ0g8nlITta1xG+VfiYKPuAftym8D/0FGRfTT/caj61MOZh3+rTQ2xFx7y1fhN0gL6LpNj8OFa+VHSQcN65mrFSyeIBhcQfZi/m1uFuOFo7PAhkVM63E84mxzle2mcYTYO72pxr1r5LxBltrkqan4ZsDgEH1Wp9Wa3djW+LT5dfBDY/LgkZk/cVq1PQ+w/xug7uVWbk9DRv2P+SkvYbG8NmssefNmU/19sM4s2K4vC/98g8iclgPa4fyW+7/6HNQ0TJ9LEbjUJuVseiLKBJSXu6uvGRr4ysLH7jrLt+gNv9HKOIJUmfbUVRvaZn/fPUnc8OvX5hHNY5I/KBberNPiEm381ffl/2PYfCP66bq0mN2E0jiPVLjuveOZTFUTLK5Xpf/N15q0m14aQZBYn4CyQjHaoL8JLkNsB1xI3l+gB2S7LnQO+3q710mmrVA3ux/+ifDzz800DSuoaqXQbALBbaQJw63C0KuD0IeXSgP3KsAA+XZzYDvj1vDKhgFPKfQFeP1cGFfD0X+m/0n+l/0r/lf4r/Vf6r/Rf6b/Sf6X/f6SDabJ8eImyQd9frSp5YkXdqZz+9v/dklPABHqO7wZp3WwV4dHyhtTmpGniltSnywk2Gpqi2JhrUgXsgRbvMUyOlKJ6htDyp3eqbXo8Urck/fLkPGYyeGUY1pd/QPsbronZyryrpFoxbiT/K/fLPN/NbVwL8Bp0n7nQnN/egqYbOO8QFU21LNFTXYQZjQvEhYYhhUv2AyUHa44cgceRENuS8MRq/clu/5DJfAueOX3T1lL+B20otjd235p68B+4V3sI9x9+JBH+PPqSNQOzd+ztXRO8WdPmmlh9ifyPZXPRd14N/KIxMSEBX5L49+9zdX/1e7u1Slcr3FDt6xeMUPfEVEnrHeE7I/ls02jtbrpk4oF26LgIsiXlELNTFxv5Xq2G+wz5ZjxBvKhVUlKQtxE+nOMNRIYPX85zI5xrrIxjxnbcpr+4viFtHneVu5RcoN6KB35rp9gvGS6VD/W6uYY+Rm3bc/nzYtwgfFzhRoMaQiRa3EbsyaAq3HWya4Z756VbyJGRMbLvRMkj7ENBA00uFGwcSnPZho5sX5qO60T3QteSz8KLZ1t4BqJrGf2ZrNWhSz6hspYo29RhTkQhHwkZiGhiCPJh5t51ThxrYYSiM9lhMmWIjpzS/LJgk3i5efOPYfmjlWHI5n/uNb5j1FpN/HikkjmG0/dGCwuEshdPVEgbn1lvaLcsNbg73Pd2534IUZUsuN+cOfDA61FpzW56wjhKEqJd+pyv8RpZciKIF+FADPoYNcOgtHhBO3vqNAehJ7LqnM2YYSXTlN64y4VLra+mOSn0F7TCV6jt2XNMWg/lNYTX29SNOq7M2ftNrEsyMdYFrh5F/BCjL9DSSJOd1sPG7+aSrtS//GTTHNgVw9ab3d+70gJslEM3nGAO/fQThbp42Gm8blkwyJBeMUo+UQjzf2YYR+BVEh5yZBvXLP/u7pbmZXXVMn42wPU2YaQnF76hXIyCUfYSoiFFLRVwWaKRisRRqEOxQQXNPg7+sLATyK1UCd8d8ApPRyCgP7w1Y1qeE1YLj/XnyS/wnfIeCoPFJeqKFR3K1nWy1dgmjhbYKrZPvfvAnrZadmB48ezETG3nuBlz7J1+aRuqZnmsRMgP0eDy6zwmvF4PrdHv6pETNlSde4k2zMUDFAzjAD0BD/X7vCj9GcZRld9RTHn70+Tr9ADaxsSOiv6Gxu40GWRr0ih21hW0tTaP2yHM+JbSuGu5QU2h0fTkUDSkuqWBdddN4vkNt/FjjlXxi0nPfi25TmABgoVUbsr+EfbiZ68vMTDZ31NqtzYxjssuvPm1xzWIdLqs+JDkJj8ve3/v7z6jRsX0pT+PC+1G24vRdPT5YsErMhK4lhoJN5hdye+FN5uy4ELy7W+4ohT+bl6sz7eMpZjMNlTJewMVe0xacrpVXhtqqfdudevtNGe30qxcpRN2qL+EEWRXfpz/hNezsXt61sbHVkwusvW6EAHnHLNaQjWqNMqe88X7Z6aOEQPSV66ZeCDx88hHY2qDdR6JeI5F9r7e9culjyZf5OBfeQqC6WpL+y3ZkppI509bazaljWtdinMWqgnDLeKE1AaqCjDLqDhuwnnqWi4si/5WwPPu6OmgW6tIaIp+N88HCkLvyhEAPTpTRr7b16igjkf3Nbscx0M6+6gzxVW8zshAPxobko+nk+O4YQsJjQYZ8zu5PHRRFK+L4jtSO70XlTcXm67wrgczSdyMwo4Eh9WtuO8orOM3YCPsObV8tfKhukyjc9759dMUnXu6XtCWvsLXBacLlpDVHLtsXoTvpF3sRz/eoXZbC2HH7XfmCSPJFVADG9F6qNkePcrdE0w2F5syCN/RpTaOHXdd+7y6N3qgDRX7zHvW8yn9rdNvcK4D+l5mW7GT9+wPlMb8rNjxta5kWtZuEiuQvfdLn2Uua3bBBgSSI7BOk0RFni3aLsKRZ308Ndnan3yIjl9aaanqgEgk7O8o9gaF4a6kUVKB3D1hEF3F20zi1iOXU/QDQP04hbB0a0NKMW/AhjLE6zkSdwMO7mTRN07smSsZm77VKvbR9wq1Vh0v+iNkwdlCbOxBA1pRry7l7sHemPJMRpDhk/NQo+lPbSGQK2L1HKdT977hcs0bK8R7JQg+KcQ2vcrHdjs25aivY95NhbSovO/Cbk5NmCN1IOYIy3fj8mCdZqSANXOpUPMPNj+yBHaryMK5f16N9wnweR+FSOR3LVnkxvXUHB8pdm8GFzoZd68PDMpj+yAGyXfNqyeCGe6F2EBaTTgY+p6mUFwcN5GbQ0S7iJy7MbHviecUVafTDjg0DaWhN8+OSokxRfrHMLkPppJKInZMOnhPEKyegqfXc+ae89+BIRlqiylnnu7YlP7ojgjstVOxt2fUKDTaNJM4qsIfH2aB+pfBYG2rk2fnk74M30jJX7PXzz6ZgpJ7DR/+Aqo8kO0peG+v1pXpYYEJCUjU3mBegE8Y0tnkgRjr+mC+k/VQAs0vFRxlkdzy3sdWi1OLDZnBoSOMONQQNMfPgWWdqJ/6G2prj/tXdz2NbeqBO63Kn3ZcL8GqzvrAJ8ZuDnKM02QDmE+2GqMc4ubCpYmZMMcOtlCtzg8oEA8Fb3/rd39w79Ry/mULm7Ph8dyLsLFpfhISZPfGHHX+aWHIJOFLXrS9JXyU8+Plir4L4sKcdIGxWCd0kjCpyap6OFWdbErHDufpk4gNjrdpLPQ+elkeMYjtECwUJIJZvrapeNZu+nDOJNaXp/2esXXKRYfSkDj5aI+/ttvml/k3GYZOsBFUY9vmaciO5eltccdLt/Rd6Ly26tFcLe6Fo9F3ScyxbFk33AwUYE6EqLf+8PBQLvRCPZ51Mzz/Ox8Sj1mO3cDRYPj2tfoJf3oN04bAoBTVEAvIVR24RllTZTLFVy/K3sBZN1qAFQNlR05C2MuP77EdipAcE4iJKKeo+o/5s56tiyDb8cpwO4SRzDBBffF3NSExZdoMl90i8Q7QHlt6w243Wu88vjWNMrqGWoAaBbnGL28v6tFuaB5Ko2pNkaw+5i+1AQvRgx8WsTsWU9IyIasjC8kTGVDHDr1Fzc+NsfkscMiGAfFZ+fznq0IBdubkoT/C6PmePI+8YvdZHI4Mxmi+uEqvMScNZwvA86aRBvY+c2YrbCKqMOt4c9NvyRSoy/FKKHwN9TEq9MlCxZIpauaSsBbyNi/fHcKzJobrE8TubKp+6hFH21Izrn36fAzfqsLC7XKGsqYzXSVckpSYkBItlma41QSipty85KXObmQps3Sshvq3q0A1Ck5SRaEcCdqVT27biEk3tWZJc8Vpynaqc+WvamJWmyth/OQ9Tm7587aenmVl45XaLosxGgE+4dX8CLoR7shSbgcrtOR5AHlV80RCASH7DAf4QE+rv5zAzOrneJVwLp15JB6gLBRQW942Zz9pykj2k1GzMvTu+dbjZQsYp14+xX/8O4YufsChCMY56SOYDi70l1Hur8duhULGvqutTqY0vEKwfAiRJheJR42T5yCLm+tS0/UEmmz0NiS6ucBgVsAwi5vBMKOvl6gzlefTa8uRUB3S7O5b7/LDUy9xjOeFiSzp8iU8sbY4pYadS4MFpRUWzmzwA4hKE/YtJgkg0cqSafhAcmtHRUdbYJppPXNnVY3QAVgqnuY3AUeQl5/KQ2j7URZq/gfxdrYua0H0nBiDvHbOubmuSz8DR2zRRhjj6AvCBvF/0iJ48UNWPOC1HSv6Eu+SivAtfxCtKjC+Hi/6zU8cIsjvXmXaGPrSOevfykJHtdKSvwz4euNVV8lmIx5bifxSIlBc5a3slAUQ4ljKiifh1xb/r/+ez38DWVfR1Xb50jZ/wU3616pNLc5zh1Sq44nQHIW+v8zOfVZ2V32xLEcVZXHX5QdYyI+8jqV3hDYD3p4/rzHilTXJV+H593RyrAlHZdAp2qKc3dqo97qD/5wFYyvT10HmrXvmzuW6eont09ty4txpAj575qZ0rwI3GHDFuxzkVjXtxF7ueN2UzdChQJG/1DLQVdDFxFrQnrDwUj/2qp9Fs3T8ng+Z+ipWWI/r/pIoYxjH3s/X7RkCjp+fMEyZOwyYMhTCKkPlFbRgvIKTgBbRUOL0uVLZpwv+busftAl4fJOmmGnDql5sEljarc/Y0xzlmQvh/WnASaQLYObXfFbCpZ1GFazFbeYXdnM5N5EMqxfK35wY0tJf+yjQH5owCLWoKPKmKJkhmRYeppOdshBNF6MjDdJkn6M60I7Th7mcZaiLhtOA8dacJ7euDWXDJMNfuj1kIn7EWV9JFdKItAkv9h5DB/bMjoSxeul8gPd9StPJI9F3OHqUQztGlzTXyoe/j/a4MBFaqP9M4C6JTanbvpgTly/EwZzTChkH3UhW44WrjZppMv+7s6kCQxXJRKsIJao62LpGKw1J/VCMNXKLw/aw3DZr2HygpDFClw06lpbc3NvWGq9zGO5mX65zImGji2gRLaqyib4zfOFr2jAfV1hG0xCLG/Yqkv84TVGFz9tcX21fBB95qI1QW8QFqEjihWnN5ujFEb4JPQgYbbXWc2vIX9lQUrr3TWK/o1j1vpEgstUWPxQnjCF5FkcaC1qrt5bcvOu7LI5IxlO36n+fN33Z1jraqCpR36xL8e90WdduXLsXNkFVk6lY+tyfWEB1x2hw9/CreZuWSjNwN9kQWwJc/8v3RpIYA7mGL5HRBM/IBLUv3pt8XwQ1iZ96zVWxzuPsr8RdUTrH383ds7TDr5nrwZGvxEtLLRLugb/CFkdEgUpDpxPVFp/EDKLH2GNpsreE/QYjlpDMDUldgtyewqClrOvi3LY+ZfgTaQqpU2cV7qrbRpd3+ZmccdlaA81V+XWYb9nd4e1ZJLiJpt2OvupJNXdWH/VQQsnZaVRqVmppIalYbERsSWK59m98HkWKRgyFBhSeKfq35Y5CBKNvNGG8Vdq7QyE/FcyaSv2DmZpnI/gmKsIEQjHYsRlcP8QvhSVt1NCz0Mxujc3QAFfLLuqvT15Kyt3eLqz0sVKBo6Iy2f12vOUe9yykNe91W7HV+6HukDB4qzWDxAI2UzHJUlGM9nIp73CkyWuWdNuvIyFnSz+hUjasxHBZchfeNaPr5wIohOlwLPoCHfROC0mChcBH3l86m3D/norYDT1LOPAxfnGlF2+i7br6af7RntBXa9sAm4o7NG5orD5mmlMfNCTFtBtY9S3yJtpQOI9n6PXJDM4H563g611s0WbMtBIvHYu1AYD/E9RPYyAlXmoAQC/cgAJJFtbP/QQATKQoJ/ANYwVfJ7QwzpcG05xztwpSBpXQ78C8kyobcVNbHDhwp8UaoRxZWCzDhAZmCAeq2oq7HwaEImFOhwCA9yEK4MmGyC2qP25L+3Dbw2jxdNMmQHld+tnrJ8LZ6/f/F1BLAwQUAAIACACvSopN6TVpLF4AAABqAAAAGwAAAHVuaXZlcnNhbC91bml2ZXJzYWwucG5nLnhtbC2MSwqAIBQA90F3kHcAe1qWguZlkhT6YWJ1+ySa3cxitL3XhWQXz7BvBhhFsGNd6SO6HNxF7tIYlfgB5DHQI1Xi1ytMyRsYUFIcOJeKA/EuzD4ZEG2ZiY6zXkFTli9QSwECAAAUAAIACACuSopNNQoqvYYEAAAyEQAAHQAAAAAAAAABAAAAAAAAAAAAdW5pdmVyc2FsL2NvbW1vbl9tZXNzYWdlcy5sbmdQSwECAAAUAAIACACuSopNaNhtN4QEAAD4EAAALgAAAAAAAAABAAAAAADBBAAAdW5pdmVyc2FsL2N1c3RvbV9wcmVzZXRzLzAvY29tbW9uX21lc3NhZ2VzLmxuZ1BLAQIAABQAAgAIAK5Kik0w2fW6HgQAADwSAAAnAAAAAAAAAAEAAAAAAJEJAAB1bml2ZXJzYWwvZmxhc2hfcHVibGlzaGluZ19zZXR0aW5ncy54bWxQSwECAAAUAAIACACuSopNMZXDaMQCAABaCgAAIQAAAAAAAAABAAAAAAD0DQAAdW5pdmVyc2FsL2ZsYXNoX3NraW5fc2V0dGluZ3MueG1sUEsBAgAAFAACAAgArkqKTXwvkxjxAwAATREAACYAAAAAAAAAAQAAAAAA9xAAAHVuaXZlcnNhbC9odG1sX3B1Ymxpc2hpbmdfc2V0dGluZ3MueG1sUEsBAgAAFAACAAgArkqKTSFhtSiYAQAAFwYAAB8AAAAAAAAAAQAAAAAALBUAAHVuaXZlcnNhbC9odG1sX3NraW5fc2V0dGluZ3MuanNQSwECAAAUAAIACACuSopN2Wjg0/oAAABdAgAAGgAAAAAAAAABAAAAAAABFwAAdW5pdmVyc2FsL2kxOG5fcHJlc2V0cy54bWxQSwECAAAUAAIACACuSopNLcN52HIAAAB3AAAAHAAAAAAAAAABAAAAAAAzGAAAdW5pdmVyc2FsL2xvY2FsX3NldHRpbmdzLnhtbFBLAQIAABQAAgAIAESUV0cjtE77+wIAALAIAAAUAAAAAAAAAAEAAAAAAN8YAAB1bml2ZXJzYWwvcGxheWVyLnhtbFBLAQIAABQAAgAIAK5Kik2E1PNjeQgAALkgAAApAAAAAAAAAAEAAAAAAAwcAAB1bml2ZXJzYWwvc2tpbl9jdXN0b21pemF0aW9uX3NldHRpbmdzLnhtbFBLAQIAABQAAgAIAK9Kik1DzZM5tCAAAL8sAAAXAAAAAAAAAAAAAAAAAMwkAAB1bml2ZXJzYWwvdW5pdmVyc2FsLnBuZ1BLAQIAABQAAgAIAK9Kik3pNWksXgAAAGoAAAAbAAAAAAAAAAEAAAAAALVFAAB1bml2ZXJzYWwvdW5pdmVyc2FsLnBuZy54bWxQSwUGAAAAAAwADAClAwAATEYAAAAA"/>
  <p:tag name="ISPRING_SCORM_USE_CUSTOM_PASSING_SCORE" val="1"/>
  <p:tag name="ISPRING_SCORM_PASSING_SCORE" val="100.000000"/>
  <p:tag name="ISPRING_ULTRA_SCORM_DURATION" val="1800"/>
  <p:tag name="ISPRING_TERMINATE_LESSON_ON_TIMEOUT" val="1"/>
  <p:tag name="ISPRING_ULTRA_SCORM_SLIDE_COUNT" val="22"/>
  <p:tag name="ISPRING_SCORM_RATE_QUIZZES" val="0"/>
  <p:tag name="ISPRING_ULTRA_SCORM_COURCE_TITLE" val="QUIZ"/>
  <p:tag name="ISPRING_ULTRA_SCORM_LESSON_TITLE" val="QUIZ"/>
  <p:tag name="ISPRING_PRESENTATION_TITLE" val="QUIZ"/>
  <p:tag name="ISPRING_UUID" val="{541CAFCD-3203-4933-90C6-6EB6D0B338BD}"/>
  <p:tag name="ISPRING_RESOURCE_FOLDER" val="Z:\2019\TREINAMENTOS\BRIGADA 2019\PREPARO DE MATERIAL BRIGADA REV.02\"/>
  <p:tag name="ISPRING_PRESENTATION_PATH" val="Z:\2019\TREINAMENTOS\BRIGADA 2019\PREPARO DE MATERIAL BRIGADA REV.02.pptx"/>
  <p:tag name="ISPRING_SCREEN_RECS_UPDATED" val="Z:\2019\TREINAMENTOS\BRIGADA 2019\PREPARO DE MATERIAL BRIGADA REV.02\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ADVANCE_TIME" val="0.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/Quiz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ADVANCE_TIME" val="0.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ADVANCE_TIME" val="0.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ADVANCE_TIME" val="0.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ADVANCE_TIME" val="0.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ADVANCE_TIME" val="0.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ADVANCE_TIME" val="0.00"/>
</p:tagLst>
</file>

<file path=ppt/theme/theme1.xml><?xml version="1.0" encoding="utf-8"?>
<a:theme xmlns:a="http://schemas.openxmlformats.org/drawingml/2006/main" name="Cortar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dro Esfumaçado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1431</Words>
  <Application>Microsoft Office PowerPoint</Application>
  <PresentationFormat>Widescreen</PresentationFormat>
  <Paragraphs>245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Franklin Gothic Book</vt:lpstr>
      <vt:lpstr>Symbol</vt:lpstr>
      <vt:lpstr>Wingdings</vt:lpstr>
      <vt:lpstr>Cortar</vt:lpstr>
      <vt:lpstr>Tema do Office</vt:lpstr>
      <vt:lpstr>Apresentação do PowerPoint</vt:lpstr>
      <vt:lpstr>Apresentação do PowerPoint</vt:lpstr>
      <vt:lpstr>Dúvidas?</vt:lpstr>
      <vt:lpstr>Apresentação do PowerPoint</vt:lpstr>
      <vt:lpstr>Composição da Brigada</vt:lpstr>
      <vt:lpstr>Dinâmica</vt:lpstr>
      <vt:lpstr>Agentes Extintores</vt:lpstr>
      <vt:lpstr>Dinâmica</vt:lpstr>
      <vt:lpstr>Mas o que é Primeiros socorros?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 em situações mais complicadas?</vt:lpstr>
      <vt:lpstr>Analise Primária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Douglas do Espirito Santo Queiroz</dc:creator>
  <cp:lastModifiedBy>Douglas do Espirito Santo Queiroz</cp:lastModifiedBy>
  <cp:revision>197</cp:revision>
  <dcterms:created xsi:type="dcterms:W3CDTF">2018-11-05T15:00:21Z</dcterms:created>
  <dcterms:modified xsi:type="dcterms:W3CDTF">2019-01-22T16:40:00Z</dcterms:modified>
</cp:coreProperties>
</file>