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notesMasterIdLst>
    <p:notesMasterId r:id="rId11"/>
  </p:notesMasterIdLst>
  <p:sldIdLst>
    <p:sldId id="256" r:id="rId2"/>
    <p:sldId id="286" r:id="rId3"/>
    <p:sldId id="259" r:id="rId4"/>
    <p:sldId id="287" r:id="rId5"/>
    <p:sldId id="275" r:id="rId6"/>
    <p:sldId id="289" r:id="rId7"/>
    <p:sldId id="288" r:id="rId8"/>
    <p:sldId id="281" r:id="rId9"/>
    <p:sldId id="285" r:id="rId10"/>
  </p:sldIdLst>
  <p:sldSz cx="9144000" cy="6858000" type="screen4x3"/>
  <p:notesSz cx="10342563" cy="71802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82412" autoAdjust="0"/>
  </p:normalViewPr>
  <p:slideViewPr>
    <p:cSldViewPr>
      <p:cViewPr varScale="1">
        <p:scale>
          <a:sx n="64" d="100"/>
          <a:sy n="64" d="100"/>
        </p:scale>
        <p:origin x="-154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770" y="-96"/>
      </p:cViewPr>
      <p:guideLst>
        <p:guide orient="horz" pos="2262"/>
        <p:guide pos="325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81777" cy="359013"/>
          </a:xfrm>
          <a:prstGeom prst="rect">
            <a:avLst/>
          </a:prstGeom>
        </p:spPr>
        <p:txBody>
          <a:bodyPr vert="horz" lIns="100127" tIns="50063" rIns="100127" bIns="5006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858392" y="0"/>
            <a:ext cx="4481777" cy="359013"/>
          </a:xfrm>
          <a:prstGeom prst="rect">
            <a:avLst/>
          </a:prstGeom>
        </p:spPr>
        <p:txBody>
          <a:bodyPr vert="horz" lIns="100127" tIns="50063" rIns="100127" bIns="50063" rtlCol="0"/>
          <a:lstStyle>
            <a:lvl1pPr algn="r">
              <a:defRPr sz="1300"/>
            </a:lvl1pPr>
          </a:lstStyle>
          <a:p>
            <a:fld id="{CC899B31-23B7-41FA-A7A8-47EAF8E80A0A}" type="datetimeFigureOut">
              <a:rPr lang="en-US" smtClean="0"/>
              <a:pPr/>
              <a:t>5/26/2011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79638" y="149225"/>
            <a:ext cx="5983287" cy="4487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0127" tIns="50063" rIns="100127" bIns="5006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1568" y="4712055"/>
            <a:ext cx="10019428" cy="2169053"/>
          </a:xfrm>
          <a:prstGeom prst="rect">
            <a:avLst/>
          </a:prstGeom>
        </p:spPr>
        <p:txBody>
          <a:bodyPr vert="horz" lIns="100127" tIns="50063" rIns="100127" bIns="50063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820004"/>
            <a:ext cx="4481777" cy="359013"/>
          </a:xfrm>
          <a:prstGeom prst="rect">
            <a:avLst/>
          </a:prstGeom>
        </p:spPr>
        <p:txBody>
          <a:bodyPr vert="horz" lIns="100127" tIns="50063" rIns="100127" bIns="5006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58392" y="6820004"/>
            <a:ext cx="4481777" cy="359013"/>
          </a:xfrm>
          <a:prstGeom prst="rect">
            <a:avLst/>
          </a:prstGeom>
        </p:spPr>
        <p:txBody>
          <a:bodyPr vert="horz" lIns="100127" tIns="50063" rIns="100127" bIns="50063" rtlCol="0" anchor="b"/>
          <a:lstStyle>
            <a:lvl1pPr algn="r">
              <a:defRPr sz="1300"/>
            </a:lvl1pPr>
          </a:lstStyle>
          <a:p>
            <a:fld id="{091399BD-5632-4612-98AC-0049671A534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9638" y="149225"/>
            <a:ext cx="5983287" cy="4487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Base versus</a:t>
            </a:r>
            <a:r>
              <a:rPr lang="en-GB" baseline="0" dirty="0" smtClean="0"/>
              <a:t> extensions</a:t>
            </a:r>
          </a:p>
          <a:p>
            <a:r>
              <a:rPr lang="en-GB" baseline="0" dirty="0" smtClean="0"/>
              <a:t>Combining extensions</a:t>
            </a:r>
          </a:p>
          <a:p>
            <a:r>
              <a:rPr lang="en-GB" baseline="0" dirty="0" smtClean="0"/>
              <a:t>Parties behind software... Mention radio station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9638" y="149225"/>
            <a:ext cx="5983287" cy="4487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Show slide on other projector of decentralized team environment.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ALTER – commensurate pushed us in the direction of hierarchical components which support multiple levels of abstraction.</a:t>
            </a:r>
          </a:p>
          <a:p>
            <a:endParaRPr lang="en-GB" baseline="0" dirty="0" smtClean="0"/>
          </a:p>
          <a:p>
            <a:r>
              <a:rPr lang="en-GB" baseline="0" dirty="0" smtClean="0"/>
              <a:t>NO_IMPACT means we can’t directly amend the base architecture for a new requirement.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These requirements basically pushed us directly into providing full evolution support from an architectural perspective, with many characteristics of a distributed CM system like Mercurial.</a:t>
            </a:r>
          </a:p>
          <a:p>
            <a:endParaRPr lang="en-GB" baseline="0" dirty="0" smtClean="0"/>
          </a:p>
          <a:p>
            <a:r>
              <a:rPr lang="en-GB" baseline="0" dirty="0" smtClean="0"/>
              <a:t>Decentralized: no common CM system, lots of ways of distributing system.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9638" y="149225"/>
            <a:ext cx="5983287" cy="4487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Talk through</a:t>
            </a:r>
            <a:r>
              <a:rPr lang="en-GB" baseline="0" dirty="0" smtClean="0"/>
              <a:t> original motivation for work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9638" y="149225"/>
            <a:ext cx="5983287" cy="4487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NOTE: keep deltas separate from base! Apply to get extended system, leave to keep base.</a:t>
            </a:r>
          </a:p>
          <a:p>
            <a:r>
              <a:rPr lang="en-GB" baseline="0" dirty="0" smtClean="0"/>
              <a:t>We could carry on doing this – adding deltas on top of deltas</a:t>
            </a:r>
          </a:p>
          <a:p>
            <a:r>
              <a:rPr lang="en-GB" baseline="0" dirty="0" smtClean="0"/>
              <a:t>Mention that base is really just add deltas.</a:t>
            </a:r>
          </a:p>
          <a:p>
            <a:endParaRPr lang="en-GB" baseline="0" dirty="0" smtClean="0"/>
          </a:p>
          <a:p>
            <a:pPr defTabSz="1001268">
              <a:defRPr/>
            </a:pPr>
            <a:r>
              <a:rPr lang="en-GB" baseline="0" dirty="0" smtClean="0"/>
              <a:t>Want to have an intuitive way of designing...  We will now introduce 3 concepts that unify reuse and extension.</a:t>
            </a:r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9638" y="149225"/>
            <a:ext cx="5983287" cy="4487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Note that it is interesting: our requirements have caused</a:t>
            </a:r>
            <a:r>
              <a:rPr lang="en-GB" baseline="0" dirty="0" smtClean="0"/>
              <a:t> us to recreate the concepts of a distributed CM system like mercurial in the design space!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Mention about wider</a:t>
            </a:r>
            <a:r>
              <a:rPr lang="en-GB" baseline="0" dirty="0" smtClean="0"/>
              <a:t> applicability: applying concepts to model definitions at bank.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9638" y="149225"/>
            <a:ext cx="5983287" cy="4487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- version control can be treated orthogonally (2 axes): time based evolution and system variation: pragmatic</a:t>
            </a:r>
          </a:p>
          <a:p>
            <a:endParaRPr lang="en-GB" baseline="0" dirty="0" smtClean="0"/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rotWithShape="1">
          <a:gsLst>
            <a:gs pos="0">
              <a:srgbClr val="5E9EFF">
                <a:alpha val="0"/>
              </a:srgb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 baseline="0">
                <a:ln>
                  <a:noFill/>
                </a:ln>
                <a:solidFill>
                  <a:schemeClr val="accent5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>
            <a:normAutofit/>
          </a:bodyPr>
          <a:lstStyle>
            <a:lvl1pPr marL="0" marR="45720" indent="0" algn="r">
              <a:buNone/>
              <a:defRPr sz="2800" baseline="0">
                <a:solidFill>
                  <a:schemeClr val="bg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5/26/2011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5/26/2011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gradFill rotWithShape="1">
          <a:gsLst>
            <a:gs pos="0">
              <a:srgbClr val="8488C4">
                <a:alpha val="0"/>
              </a:srgb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5"/>
            <a:ext cx="7772400" cy="1509712"/>
          </a:xfrm>
        </p:spPr>
        <p:txBody>
          <a:bodyPr lIns="45720" rIns="45720" anchor="t">
            <a:normAutofit/>
          </a:bodyPr>
          <a:lstStyle>
            <a:lvl1pPr marL="0" indent="0">
              <a:buNone/>
              <a:defRPr sz="2800" baseline="0">
                <a:solidFill>
                  <a:schemeClr val="bg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5/26/2011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5/26/2011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8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1" y="2514601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1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5/26/2011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5/26/2011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5/26/2011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1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5/26/2011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5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7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5/26/2011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609600" cy="365125"/>
          </a:xfrm>
        </p:spPr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6" y="5816601"/>
            <a:ext cx="916305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1" y="6219826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928686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714488"/>
            <a:ext cx="8229600" cy="4610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1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-19017" y="-142900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pic>
        <p:nvPicPr>
          <p:cNvPr id="15" name="Picture 14" descr="intrinsarc-web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214284" y="6080110"/>
            <a:ext cx="1766193" cy="70647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 smtClean="0"/>
              <a:t>Evolve:</a:t>
            </a:r>
            <a:br>
              <a:rPr lang="en-GB" dirty="0" smtClean="0"/>
            </a:br>
            <a:r>
              <a:rPr lang="en-GB" dirty="0" smtClean="0"/>
              <a:t>Tool Support for Architecture Evolution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GB" dirty="0" smtClean="0"/>
          </a:p>
          <a:p>
            <a:r>
              <a:rPr lang="en-GB" dirty="0" smtClean="0"/>
              <a:t>			...or...</a:t>
            </a:r>
          </a:p>
          <a:p>
            <a:r>
              <a:rPr lang="en-GB" dirty="0" smtClean="0"/>
              <a:t>	“evolution as </a:t>
            </a:r>
            <a:r>
              <a:rPr lang="en-GB" dirty="0" smtClean="0"/>
              <a:t>intrinsic </a:t>
            </a:r>
            <a:r>
              <a:rPr lang="en-GB" dirty="0" smtClean="0"/>
              <a:t>to</a:t>
            </a:r>
          </a:p>
          <a:p>
            <a:r>
              <a:rPr lang="en-GB" dirty="0" smtClean="0"/>
              <a:t>architecture definition</a:t>
            </a:r>
            <a:r>
              <a:rPr lang="en-GB" dirty="0" smtClean="0"/>
              <a:t>”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4737754"/>
            <a:ext cx="2786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Andrew McVeigh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Jeff Magee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Jeff Kramer</a:t>
            </a:r>
          </a:p>
          <a:p>
            <a:r>
              <a:rPr lang="en-GB" b="1" dirty="0" smtClean="0">
                <a:solidFill>
                  <a:schemeClr val="bg1"/>
                </a:solidFill>
              </a:rPr>
              <a:t>Imperial College, London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42844" y="1428736"/>
            <a:ext cx="9001156" cy="53578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123" name="Picture 3" descr="C:\Users\andrew\Desktop\peop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9058" y="5072074"/>
            <a:ext cx="1357322" cy="1194444"/>
          </a:xfrm>
          <a:prstGeom prst="rect">
            <a:avLst/>
          </a:prstGeom>
          <a:noFill/>
        </p:spPr>
      </p:pic>
      <p:pic>
        <p:nvPicPr>
          <p:cNvPr id="6" name="Picture 3" descr="C:\Users\andrew\Desktop\peop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7356" y="3143248"/>
            <a:ext cx="1357322" cy="1194444"/>
          </a:xfrm>
          <a:prstGeom prst="rect">
            <a:avLst/>
          </a:prstGeom>
          <a:noFill/>
        </p:spPr>
      </p:pic>
      <p:pic>
        <p:nvPicPr>
          <p:cNvPr id="7" name="Picture 3" descr="C:\Users\andrew\Desktop\peop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57884" y="3143248"/>
            <a:ext cx="1357322" cy="1194444"/>
          </a:xfrm>
          <a:prstGeom prst="rect">
            <a:avLst/>
          </a:prstGeom>
          <a:noFill/>
        </p:spPr>
      </p:pic>
      <p:pic>
        <p:nvPicPr>
          <p:cNvPr id="8" name="Picture 3" descr="C:\Users\andrew\Desktop\peop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7620" y="1428736"/>
            <a:ext cx="1357322" cy="1194444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143240" y="6215082"/>
            <a:ext cx="3500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Developers of base system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14282" y="3538839"/>
            <a:ext cx="1701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Developer X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7228290" y="3500438"/>
            <a:ext cx="1691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Developer Y</a:t>
            </a:r>
            <a:endParaRPr lang="en-GB" sz="2400" dirty="0"/>
          </a:p>
        </p:txBody>
      </p:sp>
      <p:sp>
        <p:nvSpPr>
          <p:cNvPr id="17" name="Down Arrow 16"/>
          <p:cNvSpPr/>
          <p:nvPr/>
        </p:nvSpPr>
        <p:spPr>
          <a:xfrm rot="18311194" flipV="1">
            <a:off x="5513978" y="2193941"/>
            <a:ext cx="642942" cy="1000132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Down Arrow 17"/>
          <p:cNvSpPr/>
          <p:nvPr/>
        </p:nvSpPr>
        <p:spPr>
          <a:xfrm rot="2950314" flipV="1">
            <a:off x="2842431" y="2211590"/>
            <a:ext cx="642942" cy="1009656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Down Arrow 18"/>
          <p:cNvSpPr/>
          <p:nvPr/>
        </p:nvSpPr>
        <p:spPr>
          <a:xfrm rot="18437078" flipV="1">
            <a:off x="2842875" y="4559206"/>
            <a:ext cx="642942" cy="1000132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Down Arrow 19"/>
          <p:cNvSpPr/>
          <p:nvPr/>
        </p:nvSpPr>
        <p:spPr>
          <a:xfrm rot="2469793" flipV="1">
            <a:off x="5539206" y="4587391"/>
            <a:ext cx="642942" cy="1009656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140" y="142852"/>
            <a:ext cx="8025388" cy="928686"/>
          </a:xfrm>
        </p:spPr>
        <p:txBody>
          <a:bodyPr>
            <a:normAutofit/>
          </a:bodyPr>
          <a:lstStyle/>
          <a:p>
            <a:r>
              <a:rPr lang="en-GB" dirty="0" smtClean="0"/>
              <a:t>Motivating extension scenario...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Extensibility Requirements...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None/>
            </a:pPr>
            <a:r>
              <a:rPr lang="en-GB" b="1" dirty="0" smtClean="0">
                <a:solidFill>
                  <a:srgbClr val="FF0000"/>
                </a:solidFill>
              </a:rPr>
              <a:t>ALTER</a:t>
            </a:r>
            <a:br>
              <a:rPr lang="en-GB" b="1" dirty="0" smtClean="0">
                <a:solidFill>
                  <a:srgbClr val="FF0000"/>
                </a:solidFill>
              </a:rPr>
            </a:br>
            <a:r>
              <a:rPr lang="en-GB" dirty="0" smtClean="0"/>
              <a:t>Must allow any possible </a:t>
            </a:r>
            <a:r>
              <a:rPr lang="en-GB" dirty="0" smtClean="0"/>
              <a:t>extension even if unplanned</a:t>
            </a:r>
            <a:endParaRPr lang="en-GB" dirty="0" smtClean="0"/>
          </a:p>
          <a:p>
            <a:pPr lvl="1">
              <a:buNone/>
            </a:pPr>
            <a:r>
              <a:rPr lang="en-GB" b="1" dirty="0" smtClean="0">
                <a:solidFill>
                  <a:srgbClr val="FF0000"/>
                </a:solidFill>
              </a:rPr>
              <a:t>NO_IMPACT</a:t>
            </a:r>
            <a:br>
              <a:rPr lang="en-GB" b="1" dirty="0" smtClean="0">
                <a:solidFill>
                  <a:srgbClr val="FF0000"/>
                </a:solidFill>
              </a:rPr>
            </a:br>
            <a:r>
              <a:rPr lang="en-GB" dirty="0" smtClean="0"/>
              <a:t>Others should not be impacted by extensions they don’t want</a:t>
            </a:r>
          </a:p>
          <a:p>
            <a:pPr lvl="1">
              <a:buNone/>
            </a:pPr>
            <a:r>
              <a:rPr lang="en-GB" b="1" dirty="0" smtClean="0">
                <a:solidFill>
                  <a:srgbClr val="FF0000"/>
                </a:solidFill>
              </a:rPr>
              <a:t>COMBINE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Extensions / upgrades can be combined, problems rectified</a:t>
            </a:r>
          </a:p>
          <a:p>
            <a:pPr lvl="1">
              <a:buNone/>
            </a:pPr>
            <a:r>
              <a:rPr lang="en-GB" b="1" dirty="0" smtClean="0">
                <a:solidFill>
                  <a:srgbClr val="FF0000"/>
                </a:solidFill>
              </a:rPr>
              <a:t>DECENTRALIZED</a:t>
            </a:r>
            <a:r>
              <a:rPr lang="en-GB" dirty="0" smtClean="0">
                <a:solidFill>
                  <a:srgbClr val="FF0000"/>
                </a:solidFill>
              </a:rPr>
              <a:t/>
            </a:r>
            <a:br>
              <a:rPr lang="en-GB" dirty="0" smtClean="0">
                <a:solidFill>
                  <a:srgbClr val="FF0000"/>
                </a:solidFill>
              </a:rPr>
            </a:br>
            <a:r>
              <a:rPr lang="en-GB" dirty="0" smtClean="0"/>
              <a:t>Support a fully decentralized environment with many parties</a:t>
            </a:r>
          </a:p>
          <a:p>
            <a:pPr lvl="1">
              <a:buNone/>
            </a:pPr>
            <a:r>
              <a:rPr lang="en-GB" b="1" dirty="0" smtClean="0">
                <a:solidFill>
                  <a:srgbClr val="FF0000"/>
                </a:solidFill>
              </a:rPr>
              <a:t>NO_SOURCE</a:t>
            </a:r>
            <a:br>
              <a:rPr lang="en-GB" b="1" dirty="0" smtClean="0">
                <a:solidFill>
                  <a:srgbClr val="FF0000"/>
                </a:solidFill>
              </a:rPr>
            </a:br>
            <a:r>
              <a:rPr lang="en-GB" dirty="0" smtClean="0"/>
              <a:t>Must work even without source code!</a:t>
            </a:r>
          </a:p>
          <a:p>
            <a:pPr lvl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-32" y="6000792"/>
            <a:ext cx="2143108" cy="857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Evolve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82442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Add 3 concepts to a Darwin/ROOM-like ADL</a:t>
            </a:r>
          </a:p>
          <a:p>
            <a:pPr>
              <a:buNone/>
            </a:pPr>
            <a:endParaRPr lang="en-GB" dirty="0" smtClean="0"/>
          </a:p>
        </p:txBody>
      </p:sp>
      <p:grpSp>
        <p:nvGrpSpPr>
          <p:cNvPr id="7" name="Group 80"/>
          <p:cNvGrpSpPr/>
          <p:nvPr/>
        </p:nvGrpSpPr>
        <p:grpSpPr>
          <a:xfrm>
            <a:off x="1357290" y="2214554"/>
            <a:ext cx="7465107" cy="1237600"/>
            <a:chOff x="1357290" y="2214554"/>
            <a:chExt cx="7465107" cy="1237600"/>
          </a:xfrm>
        </p:grpSpPr>
        <p:sp>
          <p:nvSpPr>
            <p:cNvPr id="4" name="Rectangle 3"/>
            <p:cNvSpPr/>
            <p:nvPr/>
          </p:nvSpPr>
          <p:spPr>
            <a:xfrm>
              <a:off x="1357290" y="2309146"/>
              <a:ext cx="1285884" cy="11430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509690" y="2675860"/>
              <a:ext cx="347666" cy="2762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071670" y="3023526"/>
              <a:ext cx="347666" cy="2762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" name="Straight Connector 7"/>
            <p:cNvCxnSpPr>
              <a:endCxn id="5" idx="1"/>
            </p:cNvCxnSpPr>
            <p:nvPr/>
          </p:nvCxnSpPr>
          <p:spPr>
            <a:xfrm>
              <a:off x="1357290" y="2809212"/>
              <a:ext cx="152400" cy="4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5" idx="2"/>
              <a:endCxn id="6" idx="1"/>
            </p:cNvCxnSpPr>
            <p:nvPr/>
          </p:nvCxnSpPr>
          <p:spPr>
            <a:xfrm rot="16200000" flipH="1">
              <a:off x="1772820" y="2862790"/>
              <a:ext cx="209552" cy="3881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4000496" y="2309146"/>
              <a:ext cx="1285884" cy="11430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52896" y="2675860"/>
              <a:ext cx="347666" cy="2762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714876" y="3023526"/>
              <a:ext cx="347666" cy="2762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Straight Connector 13"/>
            <p:cNvCxnSpPr>
              <a:endCxn id="12" idx="1"/>
            </p:cNvCxnSpPr>
            <p:nvPr/>
          </p:nvCxnSpPr>
          <p:spPr>
            <a:xfrm>
              <a:off x="4000496" y="2809212"/>
              <a:ext cx="152400" cy="4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2" idx="2"/>
              <a:endCxn id="13" idx="1"/>
            </p:cNvCxnSpPr>
            <p:nvPr/>
          </p:nvCxnSpPr>
          <p:spPr>
            <a:xfrm rot="16200000" flipH="1">
              <a:off x="4416026" y="2862790"/>
              <a:ext cx="209552" cy="3881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Left Arrow 15"/>
            <p:cNvSpPr/>
            <p:nvPr/>
          </p:nvSpPr>
          <p:spPr>
            <a:xfrm>
              <a:off x="2786050" y="2666336"/>
              <a:ext cx="978408" cy="484632"/>
            </a:xfrm>
            <a:prstGeom prst="leftArrow">
              <a:avLst>
                <a:gd name="adj1" fmla="val 33593"/>
                <a:gd name="adj2" fmla="val 8281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714876" y="2594898"/>
              <a:ext cx="347666" cy="27622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" name="Straight Connector 19"/>
            <p:cNvCxnSpPr>
              <a:stCxn id="17" idx="2"/>
              <a:endCxn id="13" idx="0"/>
            </p:cNvCxnSpPr>
            <p:nvPr/>
          </p:nvCxnSpPr>
          <p:spPr>
            <a:xfrm rot="5400000">
              <a:off x="4812509" y="2947326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785918" y="2237708"/>
              <a:ext cx="393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/>
                <a:t>A</a:t>
              </a:r>
              <a:endParaRPr lang="en-GB" sz="28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357686" y="2214554"/>
              <a:ext cx="3802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/>
                <a:t>B</a:t>
              </a:r>
              <a:endParaRPr lang="en-GB" sz="28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715008" y="2500306"/>
              <a:ext cx="310738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/>
                <a:t>1. Resemblance:</a:t>
              </a:r>
            </a:p>
            <a:p>
              <a:r>
                <a:rPr lang="en-GB" sz="2400" dirty="0" smtClean="0"/>
                <a:t>	</a:t>
              </a:r>
              <a:r>
                <a:rPr lang="en-GB" sz="2400" dirty="0" smtClean="0"/>
                <a:t>Reuse </a:t>
              </a:r>
              <a:r>
                <a:rPr lang="en-GB" sz="2400" dirty="0" smtClean="0"/>
                <a:t>via deltas</a:t>
              </a:r>
              <a:endParaRPr lang="en-GB" sz="2400" dirty="0"/>
            </a:p>
          </p:txBody>
        </p:sp>
      </p:grpSp>
      <p:grpSp>
        <p:nvGrpSpPr>
          <p:cNvPr id="9" name="Group 76"/>
          <p:cNvGrpSpPr/>
          <p:nvPr/>
        </p:nvGrpSpPr>
        <p:grpSpPr>
          <a:xfrm>
            <a:off x="1357290" y="3714752"/>
            <a:ext cx="7834824" cy="1237600"/>
            <a:chOff x="1357290" y="3714752"/>
            <a:chExt cx="7834824" cy="1237600"/>
          </a:xfrm>
        </p:grpSpPr>
        <p:sp>
          <p:nvSpPr>
            <p:cNvPr id="36" name="Rectangle 35"/>
            <p:cNvSpPr/>
            <p:nvPr/>
          </p:nvSpPr>
          <p:spPr>
            <a:xfrm>
              <a:off x="1357290" y="3809344"/>
              <a:ext cx="1285884" cy="11430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509690" y="4176058"/>
              <a:ext cx="347666" cy="2762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071670" y="4523724"/>
              <a:ext cx="347666" cy="2762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Connector 38"/>
            <p:cNvCxnSpPr>
              <a:endCxn id="37" idx="1"/>
            </p:cNvCxnSpPr>
            <p:nvPr/>
          </p:nvCxnSpPr>
          <p:spPr>
            <a:xfrm>
              <a:off x="1357290" y="4309410"/>
              <a:ext cx="152400" cy="4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7" idx="2"/>
              <a:endCxn id="38" idx="1"/>
            </p:cNvCxnSpPr>
            <p:nvPr/>
          </p:nvCxnSpPr>
          <p:spPr>
            <a:xfrm rot="16200000" flipH="1">
              <a:off x="1772820" y="4362988"/>
              <a:ext cx="209552" cy="3881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4000496" y="3809344"/>
              <a:ext cx="1285884" cy="11430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785918" y="3737906"/>
              <a:ext cx="393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/>
                <a:t>A</a:t>
              </a:r>
              <a:endParaRPr lang="en-GB" sz="28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357686" y="3714752"/>
              <a:ext cx="3802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/>
                <a:t>B</a:t>
              </a:r>
              <a:endParaRPr lang="en-GB" sz="28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928926" y="4309410"/>
              <a:ext cx="857256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Chevron 51"/>
            <p:cNvSpPr/>
            <p:nvPr/>
          </p:nvSpPr>
          <p:spPr>
            <a:xfrm flipH="1">
              <a:off x="2786050" y="4166534"/>
              <a:ext cx="285752" cy="428628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715008" y="3857628"/>
              <a:ext cx="347710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/>
                <a:t>2. Replacement:</a:t>
              </a:r>
            </a:p>
            <a:p>
              <a:r>
                <a:rPr lang="en-GB" sz="2400" dirty="0" smtClean="0"/>
                <a:t>	Global substitution</a:t>
              </a:r>
              <a:endParaRPr lang="en-GB" sz="2400" dirty="0"/>
            </a:p>
          </p:txBody>
        </p:sp>
      </p:grpSp>
      <p:grpSp>
        <p:nvGrpSpPr>
          <p:cNvPr id="19" name="Group 85"/>
          <p:cNvGrpSpPr/>
          <p:nvPr/>
        </p:nvGrpSpPr>
        <p:grpSpPr>
          <a:xfrm>
            <a:off x="2714612" y="3714752"/>
            <a:ext cx="6429388" cy="1380476"/>
            <a:chOff x="2714612" y="3714752"/>
            <a:chExt cx="6357982" cy="1380476"/>
          </a:xfrm>
        </p:grpSpPr>
        <p:grpSp>
          <p:nvGrpSpPr>
            <p:cNvPr id="21" name="Group 79"/>
            <p:cNvGrpSpPr/>
            <p:nvPr/>
          </p:nvGrpSpPr>
          <p:grpSpPr>
            <a:xfrm>
              <a:off x="2714612" y="3714752"/>
              <a:ext cx="2714644" cy="1380476"/>
              <a:chOff x="8072462" y="334012"/>
              <a:chExt cx="2714644" cy="1380476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8072462" y="357166"/>
                <a:ext cx="2714644" cy="13573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2" name="Group 77"/>
              <p:cNvGrpSpPr/>
              <p:nvPr/>
            </p:nvGrpSpPr>
            <p:grpSpPr>
              <a:xfrm>
                <a:off x="8072462" y="334012"/>
                <a:ext cx="2571768" cy="1237600"/>
                <a:chOff x="8072462" y="334012"/>
                <a:chExt cx="2571768" cy="1237600"/>
              </a:xfrm>
            </p:grpSpPr>
            <p:sp>
              <p:nvSpPr>
                <p:cNvPr id="53" name="Chevron 52"/>
                <p:cNvSpPr/>
                <p:nvPr/>
              </p:nvSpPr>
              <p:spPr>
                <a:xfrm flipH="1">
                  <a:off x="8072462" y="759290"/>
                  <a:ext cx="428628" cy="428628"/>
                </a:xfrm>
                <a:prstGeom prst="chevron">
                  <a:avLst>
                    <a:gd name="adj" fmla="val 74734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Left Arrow 67"/>
                <p:cNvSpPr/>
                <p:nvPr/>
              </p:nvSpPr>
              <p:spPr>
                <a:xfrm>
                  <a:off x="8308500" y="729790"/>
                  <a:ext cx="906970" cy="484632"/>
                </a:xfrm>
                <a:prstGeom prst="leftArrow">
                  <a:avLst>
                    <a:gd name="adj1" fmla="val 33593"/>
                    <a:gd name="adj2" fmla="val 82814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9358346" y="428604"/>
                  <a:ext cx="1285884" cy="114300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9510746" y="795318"/>
                  <a:ext cx="347666" cy="27622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10072726" y="1142984"/>
                  <a:ext cx="347666" cy="27622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72" name="Straight Connector 71"/>
                <p:cNvCxnSpPr>
                  <a:endCxn id="70" idx="1"/>
                </p:cNvCxnSpPr>
                <p:nvPr/>
              </p:nvCxnSpPr>
              <p:spPr>
                <a:xfrm>
                  <a:off x="9358346" y="928670"/>
                  <a:ext cx="152400" cy="476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>
                  <a:stCxn id="70" idx="2"/>
                  <a:endCxn id="71" idx="1"/>
                </p:cNvCxnSpPr>
                <p:nvPr/>
              </p:nvCxnSpPr>
              <p:spPr>
                <a:xfrm rot="16200000" flipH="1">
                  <a:off x="9773876" y="982248"/>
                  <a:ext cx="209552" cy="3881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Rectangle 73"/>
                <p:cNvSpPr/>
                <p:nvPr/>
              </p:nvSpPr>
              <p:spPr>
                <a:xfrm>
                  <a:off x="10072726" y="714356"/>
                  <a:ext cx="347666" cy="276228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75" name="Straight Connector 74"/>
                <p:cNvCxnSpPr>
                  <a:stCxn id="74" idx="2"/>
                  <a:endCxn id="71" idx="0"/>
                </p:cNvCxnSpPr>
                <p:nvPr/>
              </p:nvCxnSpPr>
              <p:spPr>
                <a:xfrm rot="5400000">
                  <a:off x="10170359" y="1066784"/>
                  <a:ext cx="152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TextBox 75"/>
                <p:cNvSpPr txBox="1"/>
                <p:nvPr/>
              </p:nvSpPr>
              <p:spPr>
                <a:xfrm>
                  <a:off x="9715536" y="334012"/>
                  <a:ext cx="47160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800" dirty="0" smtClean="0"/>
                    <a:t>A’</a:t>
                  </a:r>
                  <a:endParaRPr lang="en-GB" sz="2800" dirty="0"/>
                </a:p>
              </p:txBody>
            </p:sp>
          </p:grpSp>
        </p:grpSp>
        <p:grpSp>
          <p:nvGrpSpPr>
            <p:cNvPr id="23" name="Group 84"/>
            <p:cNvGrpSpPr/>
            <p:nvPr/>
          </p:nvGrpSpPr>
          <p:grpSpPr>
            <a:xfrm>
              <a:off x="5572164" y="3786190"/>
              <a:ext cx="3500430" cy="1071570"/>
              <a:chOff x="6858016" y="285728"/>
              <a:chExt cx="3500430" cy="1071570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6858016" y="285728"/>
                <a:ext cx="3500430" cy="10715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7072330" y="428604"/>
                <a:ext cx="326191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smtClean="0"/>
                  <a:t>2. Evolution:</a:t>
                </a:r>
              </a:p>
              <a:p>
                <a:r>
                  <a:rPr lang="en-GB" sz="2400" dirty="0" smtClean="0"/>
                  <a:t>	Delta adjustment</a:t>
                </a:r>
                <a:endParaRPr lang="en-GB" sz="2400" dirty="0"/>
              </a:p>
            </p:txBody>
          </p:sp>
        </p:grpSp>
      </p:grpSp>
      <p:grpSp>
        <p:nvGrpSpPr>
          <p:cNvPr id="66" name="Group 65"/>
          <p:cNvGrpSpPr/>
          <p:nvPr/>
        </p:nvGrpSpPr>
        <p:grpSpPr>
          <a:xfrm>
            <a:off x="1353562" y="5437408"/>
            <a:ext cx="7838496" cy="1080406"/>
            <a:chOff x="1353562" y="5437408"/>
            <a:chExt cx="7838496" cy="1080406"/>
          </a:xfrm>
        </p:grpSpPr>
        <p:grpSp>
          <p:nvGrpSpPr>
            <p:cNvPr id="18" name="Group 66"/>
            <p:cNvGrpSpPr/>
            <p:nvPr/>
          </p:nvGrpSpPr>
          <p:grpSpPr>
            <a:xfrm>
              <a:off x="1353562" y="5437408"/>
              <a:ext cx="7838496" cy="1080406"/>
              <a:chOff x="1353562" y="5437408"/>
              <a:chExt cx="7838496" cy="1080406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1353562" y="5769474"/>
                <a:ext cx="1503926" cy="73136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357290" y="5437408"/>
                <a:ext cx="736540" cy="3225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786446" y="5500702"/>
                <a:ext cx="340561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smtClean="0"/>
                  <a:t>3. Stratum:</a:t>
                </a:r>
              </a:p>
              <a:p>
                <a:r>
                  <a:rPr lang="en-GB" sz="2400" dirty="0" smtClean="0"/>
                  <a:t>	</a:t>
                </a:r>
                <a:r>
                  <a:rPr lang="en-GB" sz="2400" dirty="0" smtClean="0"/>
                  <a:t>Groups definitions</a:t>
                </a:r>
                <a:endParaRPr lang="en-GB" sz="2400" dirty="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021822" y="5786454"/>
                <a:ext cx="1503926" cy="73136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4012298" y="5467640"/>
                <a:ext cx="736540" cy="3225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4" name="Straight Arrow Connector 63"/>
              <p:cNvCxnSpPr/>
              <p:nvPr/>
            </p:nvCxnSpPr>
            <p:spPr>
              <a:xfrm rot="10800000">
                <a:off x="3000364" y="6072206"/>
                <a:ext cx="857256" cy="1588"/>
              </a:xfrm>
              <a:prstGeom prst="straightConnector1">
                <a:avLst/>
              </a:prstGeom>
              <a:ln w="25400"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TextBox 62"/>
            <p:cNvSpPr txBox="1"/>
            <p:nvPr/>
          </p:nvSpPr>
          <p:spPr>
            <a:xfrm>
              <a:off x="1643042" y="5929330"/>
              <a:ext cx="7184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200" dirty="0" smtClean="0"/>
                <a:t>base</a:t>
              </a:r>
              <a:endParaRPr lang="en-GB" sz="2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143372" y="5929330"/>
              <a:ext cx="129548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200" dirty="0" smtClean="0"/>
                <a:t>extension</a:t>
              </a:r>
              <a:endParaRPr lang="en-GB" sz="2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6000768"/>
            <a:ext cx="2143108" cy="857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0349" y="4058495"/>
            <a:ext cx="3925431" cy="26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472" y="4000504"/>
            <a:ext cx="8063300" cy="26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5720" y="0"/>
            <a:ext cx="8572528" cy="6769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1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5720" y="24356"/>
            <a:ext cx="8572528" cy="6833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0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5720" y="0"/>
            <a:ext cx="868405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000768"/>
            <a:ext cx="2143108" cy="857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Expanded Resemblance Graph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214414" y="5214950"/>
            <a:ext cx="1643074" cy="10001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Server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14414" y="2571744"/>
            <a:ext cx="1643074" cy="10001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Managed</a:t>
            </a:r>
          </a:p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Server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6215074" y="3286124"/>
            <a:ext cx="1000132" cy="571504"/>
          </a:xfrm>
          <a:prstGeom prst="downArrow">
            <a:avLst>
              <a:gd name="adj1" fmla="val 2302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929322" y="5715016"/>
            <a:ext cx="1643074" cy="10001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Server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29322" y="2214554"/>
            <a:ext cx="1643074" cy="10001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Managed</a:t>
            </a:r>
          </a:p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Server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1500166" y="3714752"/>
            <a:ext cx="1000132" cy="1428760"/>
          </a:xfrm>
          <a:prstGeom prst="downArrow">
            <a:avLst>
              <a:gd name="adj1" fmla="val 2302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5929322" y="3929066"/>
            <a:ext cx="1643074" cy="1000132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Server’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6215074" y="5000636"/>
            <a:ext cx="1000132" cy="642942"/>
          </a:xfrm>
          <a:prstGeom prst="downArrow">
            <a:avLst>
              <a:gd name="adj1" fmla="val 2302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857224" y="1643050"/>
            <a:ext cx="2289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u="sng" dirty="0" smtClean="0"/>
              <a:t>Base perspective</a:t>
            </a:r>
            <a:endParaRPr lang="en-GB" sz="2400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5300245" y="1643050"/>
            <a:ext cx="2915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u="sng" dirty="0" smtClean="0"/>
              <a:t>Extension perspective</a:t>
            </a:r>
            <a:endParaRPr lang="en-GB" sz="2400" u="sng" dirty="0"/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1821637" y="4107661"/>
            <a:ext cx="507209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Demonstration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Outcome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929222"/>
          </a:xfrm>
        </p:spPr>
        <p:txBody>
          <a:bodyPr>
            <a:normAutofit fontScale="92500" lnSpcReduction="20000"/>
          </a:bodyPr>
          <a:lstStyle/>
          <a:p>
            <a:pPr lvl="1">
              <a:buNone/>
            </a:pPr>
            <a:endParaRPr lang="en-GB" dirty="0" smtClean="0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GB" sz="2600" dirty="0" smtClean="0">
                <a:sym typeface="Wingdings" pitchFamily="2" charset="2"/>
              </a:rPr>
              <a:t>Added support for evolution into core component language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GB" sz="2400" dirty="0" smtClean="0">
                <a:sym typeface="Wingdings" pitchFamily="2" charset="2"/>
              </a:rPr>
              <a:t>As </a:t>
            </a:r>
            <a:r>
              <a:rPr lang="en-GB" sz="2400" dirty="0" smtClean="0">
                <a:sym typeface="Wingdings" pitchFamily="2" charset="2"/>
              </a:rPr>
              <a:t>opposed to adding ADL concepts to a CM </a:t>
            </a:r>
            <a:r>
              <a:rPr lang="en-GB" sz="2400" dirty="0" smtClean="0">
                <a:sym typeface="Wingdings" pitchFamily="2" charset="2"/>
              </a:rPr>
              <a:t>system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GB" sz="2400" dirty="0" smtClean="0">
                <a:sym typeface="Wingdings" pitchFamily="2" charset="2"/>
              </a:rPr>
              <a:t>Starting from first principles creates a minimal </a:t>
            </a:r>
            <a:r>
              <a:rPr lang="en-GB" sz="2400" b="1" dirty="0" smtClean="0">
                <a:sym typeface="Wingdings" pitchFamily="2" charset="2"/>
              </a:rPr>
              <a:t>distributed</a:t>
            </a:r>
            <a:r>
              <a:rPr lang="en-GB" sz="2400" dirty="0" smtClean="0">
                <a:sym typeface="Wingdings" pitchFamily="2" charset="2"/>
              </a:rPr>
              <a:t> CM system </a:t>
            </a:r>
            <a:r>
              <a:rPr lang="en-GB" sz="2400" dirty="0" smtClean="0">
                <a:sym typeface="Wingdings" pitchFamily="2" charset="2"/>
              </a:rPr>
              <a:t>deeply based on architectural concepts</a:t>
            </a:r>
            <a:endParaRPr lang="en-GB" sz="2400" dirty="0" smtClean="0">
              <a:sym typeface="Wingdings" pitchFamily="2" charset="2"/>
            </a:endParaRPr>
          </a:p>
          <a:p>
            <a:pPr lvl="1"/>
            <a:endParaRPr lang="en-GB" dirty="0" smtClean="0">
              <a:sym typeface="Wingdings" pitchFamily="2" charset="2"/>
            </a:endParaRPr>
          </a:p>
          <a:p>
            <a:r>
              <a:rPr lang="en-GB" dirty="0" smtClean="0">
                <a:sym typeface="Wingdings" pitchFamily="2" charset="2"/>
              </a:rPr>
              <a:t>Mapping onto CM &amp; design concepts</a:t>
            </a:r>
          </a:p>
          <a:p>
            <a:pPr lvl="1"/>
            <a:r>
              <a:rPr lang="en-GB" dirty="0" smtClean="0"/>
              <a:t>Resemblance </a:t>
            </a:r>
            <a:r>
              <a:rPr lang="en-GB" dirty="0" smtClean="0">
                <a:sym typeface="Wingdings" pitchFamily="2" charset="2"/>
              </a:rPr>
              <a:t> structural inheritance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Evolution  delta change to existing components</a:t>
            </a:r>
          </a:p>
          <a:p>
            <a:pPr lvl="1"/>
            <a:endParaRPr lang="en-GB" dirty="0" smtClean="0">
              <a:sym typeface="Wingdings" pitchFamily="2" charset="2"/>
            </a:endParaRPr>
          </a:p>
          <a:p>
            <a:r>
              <a:rPr lang="en-GB" dirty="0" smtClean="0"/>
              <a:t>Stratum combines module </a:t>
            </a:r>
            <a:r>
              <a:rPr lang="en-GB" b="1" dirty="0" smtClean="0"/>
              <a:t>and</a:t>
            </a:r>
            <a:r>
              <a:rPr lang="en-GB" dirty="0" smtClean="0"/>
              <a:t> </a:t>
            </a:r>
            <a:r>
              <a:rPr lang="en-GB" dirty="0" err="1" smtClean="0"/>
              <a:t>changeset</a:t>
            </a:r>
            <a:endParaRPr lang="en-GB" dirty="0" smtClean="0"/>
          </a:p>
          <a:p>
            <a:pPr lvl="1"/>
            <a:r>
              <a:rPr lang="en-GB" dirty="0" smtClean="0"/>
              <a:t>Unit of ownership and distribution</a:t>
            </a:r>
          </a:p>
          <a:p>
            <a:pPr lvl="1"/>
            <a:r>
              <a:rPr lang="en-GB" dirty="0" smtClean="0"/>
              <a:t>Multiple strata with same parent </a:t>
            </a:r>
            <a:r>
              <a:rPr lang="en-GB" dirty="0" smtClean="0">
                <a:sym typeface="Wingdings" pitchFamily="2" charset="2"/>
              </a:rPr>
              <a:t> branches</a:t>
            </a:r>
          </a:p>
          <a:p>
            <a:pPr lvl="1"/>
            <a:r>
              <a:rPr lang="en-GB" dirty="0" smtClean="0"/>
              <a:t>Stratum with 2 parents </a:t>
            </a:r>
            <a:r>
              <a:rPr lang="en-GB" dirty="0" smtClean="0">
                <a:sym typeface="Wingdings" pitchFamily="2" charset="2"/>
              </a:rPr>
              <a:t> </a:t>
            </a:r>
            <a:r>
              <a:rPr lang="en-GB" dirty="0" smtClean="0"/>
              <a:t>merge + automated conflict detection</a:t>
            </a:r>
            <a:endParaRPr lang="en-GB" dirty="0" smtClean="0"/>
          </a:p>
          <a:p>
            <a:pPr lvl="1">
              <a:buNone/>
            </a:pP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5143512"/>
          </a:xfrm>
        </p:spPr>
        <p:txBody>
          <a:bodyPr>
            <a:normAutofit lnSpcReduction="10000"/>
          </a:bodyPr>
          <a:lstStyle/>
          <a:p>
            <a:r>
              <a:rPr lang="en-GB" dirty="0" smtClean="0">
                <a:sym typeface="Wingdings" pitchFamily="2" charset="2"/>
              </a:rPr>
              <a:t>Evolution </a:t>
            </a:r>
            <a:r>
              <a:rPr lang="en-GB" dirty="0" smtClean="0">
                <a:sym typeface="Wingdings" pitchFamily="2" charset="2"/>
              </a:rPr>
              <a:t>is intrinsic to the ADL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Allows us to integrate evolution and design concepts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Supports </a:t>
            </a:r>
            <a:r>
              <a:rPr lang="en-GB" dirty="0" smtClean="0">
                <a:sym typeface="Wingdings" pitchFamily="2" charset="2"/>
              </a:rPr>
              <a:t>evolution with no </a:t>
            </a:r>
            <a:r>
              <a:rPr lang="en-GB" dirty="0" smtClean="0">
                <a:sym typeface="Wingdings" pitchFamily="2" charset="2"/>
              </a:rPr>
              <a:t>central </a:t>
            </a:r>
            <a:r>
              <a:rPr lang="en-GB" dirty="0" smtClean="0">
                <a:sym typeface="Wingdings" pitchFamily="2" charset="2"/>
              </a:rPr>
              <a:t>design authority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Complementary with existing CM </a:t>
            </a:r>
            <a:r>
              <a:rPr lang="en-GB" dirty="0" smtClean="0">
                <a:sym typeface="Wingdings" pitchFamily="2" charset="2"/>
              </a:rPr>
              <a:t>systems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Implementation mappings subject to evolution also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Supports import of existing Java components / beans</a:t>
            </a:r>
            <a:endParaRPr lang="en-GB" dirty="0" smtClean="0">
              <a:sym typeface="Wingdings" pitchFamily="2" charset="2"/>
            </a:endParaRPr>
          </a:p>
          <a:p>
            <a:pPr lvl="1">
              <a:buNone/>
            </a:pPr>
            <a:endParaRPr lang="en-GB" dirty="0" smtClean="0"/>
          </a:p>
          <a:p>
            <a:r>
              <a:rPr lang="en-GB" dirty="0" smtClean="0">
                <a:sym typeface="Wingdings" pitchFamily="2" charset="2"/>
              </a:rPr>
              <a:t>Allows a more agile approach to architecture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Variance / extension points not needed in advance</a:t>
            </a:r>
          </a:p>
          <a:p>
            <a:pPr lvl="1"/>
            <a:r>
              <a:rPr lang="en-GB" dirty="0" smtClean="0"/>
              <a:t>Design for current requirements</a:t>
            </a:r>
          </a:p>
          <a:p>
            <a:pPr lvl="1"/>
            <a:endParaRPr lang="en-GB" dirty="0" smtClean="0"/>
          </a:p>
          <a:p>
            <a:pPr>
              <a:buNone/>
            </a:pPr>
            <a:r>
              <a:rPr lang="en-GB" b="1" dirty="0" smtClean="0"/>
              <a:t>					http://www.intrinsarc.com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7033</TotalTime>
  <Words>446</Words>
  <Application>Microsoft Office PowerPoint</Application>
  <PresentationFormat>On-screen Show (4:3)</PresentationFormat>
  <Paragraphs>102</Paragraphs>
  <Slides>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Evolve: Tool Support for Architecture Evolution</vt:lpstr>
      <vt:lpstr>Motivating extension scenario...</vt:lpstr>
      <vt:lpstr>Extensibility Requirements...</vt:lpstr>
      <vt:lpstr>The Evolve Approach</vt:lpstr>
      <vt:lpstr>Slide 5</vt:lpstr>
      <vt:lpstr>The Expanded Resemblance Graph</vt:lpstr>
      <vt:lpstr>Demonstration</vt:lpstr>
      <vt:lpstr>The Outcome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Support for Evolution to an ADL</dc:title>
  <dc:creator>Andrew</dc:creator>
  <cp:lastModifiedBy>Andrew</cp:lastModifiedBy>
  <cp:revision>486</cp:revision>
  <dcterms:created xsi:type="dcterms:W3CDTF">2011-01-19T08:09:01Z</dcterms:created>
  <dcterms:modified xsi:type="dcterms:W3CDTF">2011-05-28T04:58:57Z</dcterms:modified>
</cp:coreProperties>
</file>