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2412" autoAdjust="0"/>
  </p:normalViewPr>
  <p:slideViewPr>
    <p:cSldViewPr>
      <p:cViewPr varScale="1">
        <p:scale>
          <a:sx n="64" d="100"/>
          <a:sy n="64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9" cy="354965"/>
          </a:xfrm>
          <a:prstGeom prst="rect">
            <a:avLst/>
          </a:prstGeom>
        </p:spPr>
        <p:txBody>
          <a:bodyPr vert="horz" lIns="99024" tIns="49513" rIns="99024" bIns="49513" rtlCol="0"/>
          <a:lstStyle>
            <a:lvl1pPr algn="l">
              <a:defRPr sz="14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840" y="2"/>
            <a:ext cx="4434999" cy="354965"/>
          </a:xfrm>
          <a:prstGeom prst="rect">
            <a:avLst/>
          </a:prstGeom>
        </p:spPr>
        <p:txBody>
          <a:bodyPr vert="horz" lIns="99024" tIns="49513" rIns="99024" bIns="49513" rtlCol="0"/>
          <a:lstStyle>
            <a:lvl1pPr algn="r">
              <a:defRPr sz="1400"/>
            </a:lvl1pPr>
          </a:lstStyle>
          <a:p>
            <a:fld id="{B6BF5781-D761-4167-99CB-6914CE4B8D0D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2693"/>
            <a:ext cx="4434999" cy="354965"/>
          </a:xfrm>
          <a:prstGeom prst="rect">
            <a:avLst/>
          </a:prstGeom>
        </p:spPr>
        <p:txBody>
          <a:bodyPr vert="horz" lIns="99024" tIns="49513" rIns="99024" bIns="49513" rtlCol="0" anchor="b"/>
          <a:lstStyle>
            <a:lvl1pPr algn="l">
              <a:defRPr sz="14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840" y="6742693"/>
            <a:ext cx="4434999" cy="354965"/>
          </a:xfrm>
          <a:prstGeom prst="rect">
            <a:avLst/>
          </a:prstGeom>
        </p:spPr>
        <p:txBody>
          <a:bodyPr vert="horz" lIns="99024" tIns="49513" rIns="99024" bIns="49513" rtlCol="0" anchor="b"/>
          <a:lstStyle>
            <a:lvl1pPr algn="r">
              <a:defRPr sz="1400"/>
            </a:lvl1pPr>
          </a:lstStyle>
          <a:p>
            <a:fld id="{163667EC-65A2-4A1E-B47D-FB6C6D60C7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9" cy="354965"/>
          </a:xfrm>
          <a:prstGeom prst="rect">
            <a:avLst/>
          </a:prstGeom>
        </p:spPr>
        <p:txBody>
          <a:bodyPr vert="horz" lIns="99024" tIns="49513" rIns="99024" bIns="49513" rtlCol="0"/>
          <a:lstStyle>
            <a:lvl1pPr algn="l">
              <a:defRPr sz="14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2"/>
            <a:ext cx="4434999" cy="354965"/>
          </a:xfrm>
          <a:prstGeom prst="rect">
            <a:avLst/>
          </a:prstGeom>
        </p:spPr>
        <p:txBody>
          <a:bodyPr vert="horz" lIns="99024" tIns="49513" rIns="99024" bIns="49513" rtlCol="0"/>
          <a:lstStyle>
            <a:lvl1pPr algn="r">
              <a:defRPr sz="1400"/>
            </a:lvl1pPr>
          </a:lstStyle>
          <a:p>
            <a:fld id="{CC899B31-23B7-41FA-A7A8-47EAF8E80A0A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147638"/>
            <a:ext cx="5913437" cy="443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24" tIns="49513" rIns="99024" bIns="495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883" y="4658925"/>
            <a:ext cx="9914851" cy="2144594"/>
          </a:xfrm>
          <a:prstGeom prst="rect">
            <a:avLst/>
          </a:prstGeom>
        </p:spPr>
        <p:txBody>
          <a:bodyPr vert="horz" lIns="99024" tIns="49513" rIns="99024" bIns="4951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3106"/>
            <a:ext cx="4434999" cy="354965"/>
          </a:xfrm>
          <a:prstGeom prst="rect">
            <a:avLst/>
          </a:prstGeom>
        </p:spPr>
        <p:txBody>
          <a:bodyPr vert="horz" lIns="99024" tIns="49513" rIns="99024" bIns="49513" rtlCol="0" anchor="b"/>
          <a:lstStyle>
            <a:lvl1pPr algn="l">
              <a:defRPr sz="14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6"/>
            <a:ext cx="4434999" cy="354965"/>
          </a:xfrm>
          <a:prstGeom prst="rect">
            <a:avLst/>
          </a:prstGeom>
        </p:spPr>
        <p:txBody>
          <a:bodyPr vert="horz" lIns="99024" tIns="49513" rIns="99024" bIns="49513" rtlCol="0" anchor="b"/>
          <a:lstStyle>
            <a:lvl1pPr algn="r">
              <a:defRPr sz="14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588" y="147638"/>
            <a:ext cx="5913437" cy="4437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Show slide on other projector of decentralized team environment.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ALTER – commensurate pushed us in the direction of hierarchical components which support multiple levels of abstraction.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NO_IMPACT means we can’t directly amend the base architecture for a new requirement.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These requirements basically pushed us directly into providing full evolution support from an architectural perspective, with many characteristics of a distributed CM system like Mercurial.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Decentralized: no common CM system, lots of ways of distributing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588" y="147638"/>
            <a:ext cx="5913437" cy="4437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Talk through</a:t>
            </a:r>
            <a:r>
              <a:rPr lang="en-GB" baseline="0" dirty="0" smtClean="0"/>
              <a:t> original motivation for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588" y="147638"/>
            <a:ext cx="5913437" cy="4437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- version control can be treated orthogonally (2 axes): time based evolution and system variation: pragmatic</a:t>
            </a:r>
          </a:p>
          <a:p>
            <a:r>
              <a:rPr lang="en-GB" baseline="0" dirty="0" smtClean="0"/>
              <a:t>-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730-B28B-4293-938B-A508842901A8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730-B28B-4293-938B-A508842901A8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730-B28B-4293-938B-A508842901A8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730-B28B-4293-938B-A508842901A8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730-B28B-4293-938B-A508842901A8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730-B28B-4293-938B-A508842901A8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730-B28B-4293-938B-A508842901A8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730-B28B-4293-938B-A508842901A8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5730-B28B-4293-938B-A508842901A8}" type="datetimeFigureOut">
              <a:rPr lang="en-US" smtClean="0"/>
              <a:pPr/>
              <a:t>5/27/2011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5/27/2011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0" name="Picture 9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8786842" cy="1428760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Evolve:</a:t>
            </a:r>
            <a:br>
              <a:rPr lang="en-GB" sz="4000" dirty="0" smtClean="0"/>
            </a:br>
            <a:r>
              <a:rPr lang="en-GB" sz="4000" dirty="0" smtClean="0"/>
              <a:t>Tool Support for Architecture Evolution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00430" y="6211693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Andrew McVeigh, Jeff Magee, Jeff Kramer</a:t>
            </a:r>
            <a:br>
              <a:rPr lang="en-GB" dirty="0" smtClean="0"/>
            </a:br>
            <a:r>
              <a:rPr lang="en-GB" b="1" dirty="0" smtClean="0"/>
              <a:t>Imperial College, London</a:t>
            </a:r>
          </a:p>
        </p:txBody>
      </p:sp>
      <p:pic>
        <p:nvPicPr>
          <p:cNvPr id="5" name="Picture 4" descr="evolu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225242"/>
            <a:ext cx="4071966" cy="34611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214554"/>
            <a:ext cx="469729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Extensibility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ALTER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dirty="0" smtClean="0"/>
              <a:t>Must allow any possible </a:t>
            </a:r>
            <a:r>
              <a:rPr lang="en-GB" dirty="0" smtClean="0"/>
              <a:t>extension even if unplanned</a:t>
            </a:r>
            <a:endParaRPr lang="en-GB" dirty="0" smtClean="0"/>
          </a:p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NO_IMPACT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dirty="0" smtClean="0"/>
              <a:t>Others should not be impacted by extensions they don’t want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COMBINE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Extensions / upgrades can be combined, problems rectified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DECENTRALIZED</a:t>
            </a:r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/>
              <a:t>Support a fully decentralized environment with many parties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FF0000"/>
                </a:solidFill>
              </a:rPr>
              <a:t>NO_SOURCE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dirty="0" smtClean="0"/>
              <a:t>Must work even without source code!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-32" y="6000792"/>
            <a:ext cx="2143108" cy="857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Evolve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Add 3 concepts to a Darwin/ROOM-like ADL</a:t>
            </a:r>
          </a:p>
          <a:p>
            <a:pPr>
              <a:buNone/>
            </a:pPr>
            <a:endParaRPr lang="en-GB" dirty="0" smtClean="0"/>
          </a:p>
        </p:txBody>
      </p:sp>
      <p:grpSp>
        <p:nvGrpSpPr>
          <p:cNvPr id="7" name="Group 80"/>
          <p:cNvGrpSpPr/>
          <p:nvPr/>
        </p:nvGrpSpPr>
        <p:grpSpPr>
          <a:xfrm>
            <a:off x="1357290" y="2214554"/>
            <a:ext cx="7465107" cy="1237600"/>
            <a:chOff x="1357290" y="2214554"/>
            <a:chExt cx="7465107" cy="1237600"/>
          </a:xfrm>
        </p:grpSpPr>
        <p:sp>
          <p:nvSpPr>
            <p:cNvPr id="4" name="Rectangle 3"/>
            <p:cNvSpPr/>
            <p:nvPr/>
          </p:nvSpPr>
          <p:spPr>
            <a:xfrm>
              <a:off x="1357290" y="2309146"/>
              <a:ext cx="1285884" cy="1143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9690" y="2675860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71670" y="3023526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>
              <a:endCxn id="5" idx="1"/>
            </p:cNvCxnSpPr>
            <p:nvPr/>
          </p:nvCxnSpPr>
          <p:spPr>
            <a:xfrm>
              <a:off x="1357290" y="2809212"/>
              <a:ext cx="15240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2"/>
              <a:endCxn id="6" idx="1"/>
            </p:cNvCxnSpPr>
            <p:nvPr/>
          </p:nvCxnSpPr>
          <p:spPr>
            <a:xfrm rot="16200000" flipH="1">
              <a:off x="1772820" y="2862790"/>
              <a:ext cx="209552" cy="3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000496" y="2309146"/>
              <a:ext cx="1285884" cy="1143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52896" y="2675860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14876" y="3023526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/>
            <p:cNvCxnSpPr>
              <a:endCxn id="12" idx="1"/>
            </p:cNvCxnSpPr>
            <p:nvPr/>
          </p:nvCxnSpPr>
          <p:spPr>
            <a:xfrm>
              <a:off x="4000496" y="2809212"/>
              <a:ext cx="15240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2"/>
              <a:endCxn id="13" idx="1"/>
            </p:cNvCxnSpPr>
            <p:nvPr/>
          </p:nvCxnSpPr>
          <p:spPr>
            <a:xfrm rot="16200000" flipH="1">
              <a:off x="4416026" y="2862790"/>
              <a:ext cx="209552" cy="3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Arrow 15"/>
            <p:cNvSpPr/>
            <p:nvPr/>
          </p:nvSpPr>
          <p:spPr>
            <a:xfrm>
              <a:off x="2786050" y="2666336"/>
              <a:ext cx="978408" cy="484632"/>
            </a:xfrm>
            <a:prstGeom prst="leftArrow">
              <a:avLst>
                <a:gd name="adj1" fmla="val 33593"/>
                <a:gd name="adj2" fmla="val 828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14876" y="2594898"/>
              <a:ext cx="347666" cy="276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7" idx="2"/>
              <a:endCxn id="13" idx="0"/>
            </p:cNvCxnSpPr>
            <p:nvPr/>
          </p:nvCxnSpPr>
          <p:spPr>
            <a:xfrm rot="5400000">
              <a:off x="4812509" y="294732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85918" y="223770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A</a:t>
              </a:r>
              <a:endParaRPr lang="en-GB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7686" y="221455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B</a:t>
              </a:r>
              <a:endParaRPr lang="en-GB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15008" y="2500306"/>
              <a:ext cx="31073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1. Resemblance:</a:t>
              </a:r>
            </a:p>
            <a:p>
              <a:r>
                <a:rPr lang="en-GB" sz="2400" dirty="0" smtClean="0"/>
                <a:t>	</a:t>
              </a:r>
              <a:r>
                <a:rPr lang="en-GB" sz="2400" dirty="0" smtClean="0"/>
                <a:t>Reuse </a:t>
              </a:r>
              <a:r>
                <a:rPr lang="en-GB" sz="2400" dirty="0" smtClean="0"/>
                <a:t>via deltas</a:t>
              </a:r>
              <a:endParaRPr lang="en-GB" sz="2400" dirty="0"/>
            </a:p>
          </p:txBody>
        </p:sp>
      </p:grpSp>
      <p:grpSp>
        <p:nvGrpSpPr>
          <p:cNvPr id="9" name="Group 76"/>
          <p:cNvGrpSpPr/>
          <p:nvPr/>
        </p:nvGrpSpPr>
        <p:grpSpPr>
          <a:xfrm>
            <a:off x="1357290" y="3714752"/>
            <a:ext cx="7786710" cy="1569660"/>
            <a:chOff x="1357290" y="3714752"/>
            <a:chExt cx="7786710" cy="1569660"/>
          </a:xfrm>
        </p:grpSpPr>
        <p:sp>
          <p:nvSpPr>
            <p:cNvPr id="36" name="Rectangle 35"/>
            <p:cNvSpPr/>
            <p:nvPr/>
          </p:nvSpPr>
          <p:spPr>
            <a:xfrm>
              <a:off x="1357290" y="3809344"/>
              <a:ext cx="1285884" cy="1143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09690" y="4176058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71670" y="4523724"/>
              <a:ext cx="347666" cy="2762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/>
            <p:cNvCxnSpPr>
              <a:endCxn id="37" idx="1"/>
            </p:cNvCxnSpPr>
            <p:nvPr/>
          </p:nvCxnSpPr>
          <p:spPr>
            <a:xfrm>
              <a:off x="1357290" y="4309410"/>
              <a:ext cx="152400" cy="4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2"/>
              <a:endCxn id="38" idx="1"/>
            </p:cNvCxnSpPr>
            <p:nvPr/>
          </p:nvCxnSpPr>
          <p:spPr>
            <a:xfrm rot="16200000" flipH="1">
              <a:off x="1772820" y="4362988"/>
              <a:ext cx="209552" cy="388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000496" y="3809344"/>
              <a:ext cx="1285884" cy="1143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85918" y="373790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A</a:t>
              </a:r>
              <a:endParaRPr lang="en-GB" sz="2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7686" y="3714752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B</a:t>
              </a:r>
              <a:endParaRPr lang="en-GB" sz="2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28926" y="4309410"/>
              <a:ext cx="857256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hevron 51"/>
            <p:cNvSpPr/>
            <p:nvPr/>
          </p:nvSpPr>
          <p:spPr>
            <a:xfrm flipH="1">
              <a:off x="2786050" y="4166534"/>
              <a:ext cx="285752" cy="42862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66894" y="3714752"/>
              <a:ext cx="3477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2. Replacement:</a:t>
              </a:r>
            </a:p>
            <a:p>
              <a:r>
                <a:rPr lang="en-GB" sz="2400" dirty="0" smtClean="0"/>
                <a:t>	Global </a:t>
              </a:r>
              <a:r>
                <a:rPr lang="en-GB" sz="2400" dirty="0" smtClean="0"/>
                <a:t>substitution</a:t>
              </a:r>
              <a:br>
                <a:rPr lang="en-GB" sz="2400" dirty="0" smtClean="0"/>
              </a:br>
              <a:r>
                <a:rPr lang="en-GB" sz="2400" dirty="0" smtClean="0"/>
                <a:t>(replacement +</a:t>
              </a:r>
            </a:p>
            <a:p>
              <a:r>
                <a:rPr lang="en-GB" sz="2400" dirty="0" smtClean="0"/>
                <a:t>resemblance = evolution)</a:t>
              </a:r>
              <a:endParaRPr lang="en-GB" sz="2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353562" y="5437408"/>
            <a:ext cx="7838496" cy="1080406"/>
            <a:chOff x="1353562" y="5437408"/>
            <a:chExt cx="7838496" cy="1080406"/>
          </a:xfrm>
        </p:grpSpPr>
        <p:grpSp>
          <p:nvGrpSpPr>
            <p:cNvPr id="18" name="Group 66"/>
            <p:cNvGrpSpPr/>
            <p:nvPr/>
          </p:nvGrpSpPr>
          <p:grpSpPr>
            <a:xfrm>
              <a:off x="1353562" y="5437408"/>
              <a:ext cx="7838496" cy="1080406"/>
              <a:chOff x="1353562" y="5437408"/>
              <a:chExt cx="7838496" cy="108040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353562" y="5769474"/>
                <a:ext cx="1503926" cy="731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57290" y="5437408"/>
                <a:ext cx="736540" cy="322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6446" y="5500702"/>
                <a:ext cx="34056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3. Stratum:</a:t>
                </a:r>
              </a:p>
              <a:p>
                <a:r>
                  <a:rPr lang="en-GB" sz="2400" dirty="0" smtClean="0"/>
                  <a:t>	</a:t>
                </a:r>
                <a:r>
                  <a:rPr lang="en-GB" sz="2400" dirty="0" smtClean="0"/>
                  <a:t>Groups definitions</a:t>
                </a:r>
                <a:endParaRPr lang="en-GB" sz="24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21822" y="5786454"/>
                <a:ext cx="1503926" cy="731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012298" y="5467640"/>
                <a:ext cx="736540" cy="322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rot="10800000">
                <a:off x="3000364" y="6072206"/>
                <a:ext cx="857256" cy="1588"/>
              </a:xfrm>
              <a:prstGeom prst="straightConnector1">
                <a:avLst/>
              </a:prstGeom>
              <a:ln w="25400"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1643042" y="5929330"/>
              <a:ext cx="718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 smtClean="0"/>
                <a:t>base</a:t>
              </a:r>
              <a:endParaRPr lang="en-GB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43372" y="5929330"/>
              <a:ext cx="12954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 smtClean="0"/>
                <a:t>extension</a:t>
              </a:r>
              <a:endParaRPr lang="en-GB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endParaRPr lang="en-GB" dirty="0" smtClean="0"/>
          </a:p>
          <a:p>
            <a:r>
              <a:rPr lang="en-GB" dirty="0" smtClean="0">
                <a:sym typeface="Wingdings" pitchFamily="2" charset="2"/>
              </a:rPr>
              <a:t>Evolution is intrinsic to the ADL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Allows us to integrate evolution and design concepts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Supports </a:t>
            </a:r>
            <a:r>
              <a:rPr lang="en-GB" dirty="0" smtClean="0">
                <a:sym typeface="Wingdings" pitchFamily="2" charset="2"/>
              </a:rPr>
              <a:t>evolution with no </a:t>
            </a:r>
            <a:r>
              <a:rPr lang="en-GB" dirty="0" smtClean="0">
                <a:sym typeface="Wingdings" pitchFamily="2" charset="2"/>
              </a:rPr>
              <a:t>central </a:t>
            </a:r>
            <a:r>
              <a:rPr lang="en-GB" dirty="0" smtClean="0">
                <a:sym typeface="Wingdings" pitchFamily="2" charset="2"/>
              </a:rPr>
              <a:t>design authority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Complementary with existing CM </a:t>
            </a:r>
            <a:r>
              <a:rPr lang="en-GB" dirty="0" smtClean="0">
                <a:sym typeface="Wingdings" pitchFamily="2" charset="2"/>
              </a:rPr>
              <a:t>systems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Supports import of existing Java components / beans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Implementation mappings subject to evolution </a:t>
            </a:r>
            <a:r>
              <a:rPr lang="en-GB" dirty="0" smtClean="0">
                <a:sym typeface="Wingdings" pitchFamily="2" charset="2"/>
              </a:rPr>
              <a:t>also</a:t>
            </a:r>
            <a:endParaRPr lang="en-GB" dirty="0" smtClean="0">
              <a:sym typeface="Wingdings" pitchFamily="2" charset="2"/>
            </a:endParaRP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>
                <a:sym typeface="Wingdings" pitchFamily="2" charset="2"/>
              </a:rPr>
              <a:t>Allows a more agile approach to architecture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Variance / extension points not needed in advance</a:t>
            </a:r>
          </a:p>
          <a:p>
            <a:pPr lvl="1"/>
            <a:r>
              <a:rPr lang="en-GB" dirty="0" smtClean="0"/>
              <a:t>Design for current requirements</a:t>
            </a:r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/>
              <a:t>					http://www.intrinsarc.com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6270</TotalTime>
  <Words>214</Words>
  <Application>Microsoft Office PowerPoint</Application>
  <PresentationFormat>On-screen Show (4:3)</PresentationFormat>
  <Paragraphs>52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Evolve: Tool Support for Architecture Evolution</vt:lpstr>
      <vt:lpstr>Extensibility Requirements...</vt:lpstr>
      <vt:lpstr>The Evolve Approach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466</cp:revision>
  <dcterms:created xsi:type="dcterms:W3CDTF">2011-01-19T08:09:01Z</dcterms:created>
  <dcterms:modified xsi:type="dcterms:W3CDTF">2011-05-27T17:16:51Z</dcterms:modified>
</cp:coreProperties>
</file>