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3"/>
  </p:notesMasterIdLst>
  <p:sldIdLst>
    <p:sldId id="256" r:id="rId2"/>
    <p:sldId id="283" r:id="rId3"/>
    <p:sldId id="282" r:id="rId4"/>
    <p:sldId id="302" r:id="rId5"/>
    <p:sldId id="303" r:id="rId6"/>
    <p:sldId id="304" r:id="rId7"/>
    <p:sldId id="305" r:id="rId8"/>
    <p:sldId id="286" r:id="rId9"/>
    <p:sldId id="289" r:id="rId10"/>
    <p:sldId id="290" r:id="rId11"/>
    <p:sldId id="292" r:id="rId12"/>
    <p:sldId id="293" r:id="rId13"/>
    <p:sldId id="294" r:id="rId14"/>
    <p:sldId id="287" r:id="rId15"/>
    <p:sldId id="288" r:id="rId16"/>
    <p:sldId id="297" r:id="rId17"/>
    <p:sldId id="296" r:id="rId18"/>
    <p:sldId id="301" r:id="rId19"/>
    <p:sldId id="298" r:id="rId20"/>
    <p:sldId id="299" r:id="rId21"/>
    <p:sldId id="300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Strata are about packaging,</a:t>
            </a:r>
            <a:r>
              <a:rPr lang="en-GB" baseline="0" dirty="0" smtClean="0"/>
              <a:t> and also controlling visibility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</a:t>
            </a:r>
            <a:r>
              <a:rPr lang="en-GB" baseline="0" dirty="0" smtClean="0"/>
              <a:t> only allows model structures to be discussed in overview – the core is how strata, resemblance and replacement interact.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Forming an expanded resemblance graph per stratum, for each element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Core ideas are the</a:t>
            </a:r>
            <a:r>
              <a:rPr lang="en-GB" baseline="0" dirty="0" smtClean="0"/>
              <a:t> interplay between resemblance and replacement in a resemblance graph.</a:t>
            </a:r>
          </a:p>
          <a:p>
            <a:r>
              <a:rPr lang="en-GB" baseline="0" dirty="0" smtClean="0"/>
              <a:t>Expanded resemblance graph is formed for each stratum perspective, using strata dependencies to order.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 design is one application of these concepts.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NB: layers in code are identical to layers in formal model – we expanded resemblance and replacement for each stratum perspective and then apply deltas.  Then, the rules preventing bad composition pick up any changes from perspective of each stratum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hierarchical</a:t>
            </a:r>
            <a:r>
              <a:rPr lang="en-GB" baseline="0" dirty="0" smtClean="0"/>
              <a:t> </a:t>
            </a:r>
            <a:r>
              <a:rPr lang="en-GB" dirty="0" smtClean="0"/>
              <a:t>nesting.</a:t>
            </a:r>
          </a:p>
          <a:p>
            <a:endParaRPr lang="en-GB" dirty="0" smtClean="0"/>
          </a:p>
          <a:p>
            <a:r>
              <a:rPr lang="en-GB" dirty="0" smtClean="0"/>
              <a:t>Explain</a:t>
            </a:r>
            <a:r>
              <a:rPr lang="en-GB" baseline="0" dirty="0" smtClean="0"/>
              <a:t> module hiding behaviour: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Can export nested</a:t>
            </a:r>
            <a:r>
              <a:rPr lang="en-GB" baseline="0" dirty="0" smtClean="0"/>
              <a:t> strata which makes them visible to your dependents.</a:t>
            </a:r>
          </a:p>
          <a:p>
            <a:r>
              <a:rPr lang="en-GB" baseline="0" dirty="0" smtClean="0"/>
              <a:t>-Alternatively, we can “reach in” and depend directly on a stratum – preserves intent of hiding but allows us to bypass it.</a:t>
            </a:r>
          </a:p>
          <a:p>
            <a:r>
              <a:rPr lang="en-GB" baseline="0" dirty="0" smtClean="0"/>
              <a:t>-Removes some tension between extensibility and hiding – e.g.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“requirement-bundle” option to auto-export all packages, bypassing hiding in eclipse.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Concrete</a:t>
            </a:r>
            <a:r>
              <a:rPr lang="en-GB" baseline="0" dirty="0" smtClean="0"/>
              <a:t> elements have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apply this to the</a:t>
            </a:r>
            <a:r>
              <a:rPr lang="en-GB" baseline="0" dirty="0" smtClean="0"/>
              <a:t> ADL...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Components are made up of ports, parts etc.</a:t>
            </a:r>
          </a:p>
          <a:p>
            <a:endParaRPr lang="en-GB" dirty="0" smtClean="0"/>
          </a:p>
          <a:p>
            <a:r>
              <a:rPr lang="en-GB" dirty="0" smtClean="0"/>
              <a:t>Interfaces are made up of operations – removal or</a:t>
            </a:r>
            <a:r>
              <a:rPr lang="en-GB" baseline="0" dirty="0" smtClean="0"/>
              <a:t> replacement breaks </a:t>
            </a:r>
            <a:r>
              <a:rPr lang="en-GB" baseline="0" dirty="0" err="1" smtClean="0"/>
              <a:t>subtyping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do it because it allows a local change</a:t>
            </a:r>
            <a:r>
              <a:rPr lang="en-GB" baseline="0" dirty="0" smtClean="0"/>
              <a:t> to propagate globally automatically, without further deltas.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about links summarising internal connections of leaves</a:t>
            </a:r>
          </a:p>
          <a:p>
            <a:endParaRPr lang="en-GB" dirty="0" smtClean="0"/>
          </a:p>
          <a:p>
            <a:r>
              <a:rPr lang="en-GB" dirty="0" smtClean="0"/>
              <a:t>Allows</a:t>
            </a:r>
            <a:r>
              <a:rPr lang="en-GB" baseline="0" dirty="0" smtClean="0"/>
              <a:t> complex frameworks to accept a provided interface on one port, and propagate this to the another 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is much</a:t>
            </a:r>
            <a:r>
              <a:rPr lang="en-GB" baseline="0" dirty="0" smtClean="0"/>
              <a:t> less constrained than in OO</a:t>
            </a:r>
          </a:p>
          <a:p>
            <a:r>
              <a:rPr lang="en-GB" baseline="0" dirty="0" smtClean="0"/>
              <a:t>Point out explicit transitions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 of older system is proportional to</a:t>
            </a:r>
            <a:r>
              <a:rPr lang="en-GB" baseline="0" dirty="0" smtClean="0"/>
              <a:t> 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929198"/>
            <a:ext cx="2554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Cutting </a:t>
            </a:r>
            <a:r>
              <a:rPr lang="en-GB" dirty="0" smtClean="0"/>
              <a:t>through the hierarchy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Hyperports</a:t>
            </a:r>
            <a:r>
              <a:rPr lang="en-GB" dirty="0" smtClean="0"/>
              <a:t> are auto-connected down the hierarchy</a:t>
            </a:r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ore general and flexible than singleton</a:t>
            </a: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Components with lazily instantiated insides [DARWIN]</a:t>
            </a:r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Can be nested arbitrarily</a:t>
            </a:r>
          </a:p>
          <a:p>
            <a:pPr lvl="1"/>
            <a:r>
              <a:rPr lang="en-GB" dirty="0" smtClean="0"/>
              <a:t>Dynamic architecture in static description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variant of state pattern</a:t>
            </a:r>
            <a:endParaRPr lang="en-GB" dirty="0" smtClean="0"/>
          </a:p>
          <a:p>
            <a:pPr lvl="1"/>
            <a:r>
              <a:rPr lang="en-GB" dirty="0" smtClean="0"/>
              <a:t>Big </a:t>
            </a:r>
            <a:r>
              <a:rPr lang="en-GB" dirty="0" smtClean="0"/>
              <a:t>switch</a:t>
            </a:r>
            <a:endParaRPr lang="en-GB" dirty="0" smtClean="0"/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Combine with conventional components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Advantages over OO </a:t>
            </a:r>
            <a:r>
              <a:rPr lang="en-GB" dirty="0" smtClean="0"/>
              <a:t>approach</a:t>
            </a:r>
          </a:p>
          <a:p>
            <a:pPr lvl="1"/>
            <a:r>
              <a:rPr lang="en-GB" dirty="0" smtClean="0"/>
              <a:t>Don’t </a:t>
            </a:r>
            <a:r>
              <a:rPr lang="en-GB" dirty="0" smtClean="0"/>
              <a:t>get me started!</a:t>
            </a:r>
            <a:endParaRPr lang="en-GB" dirty="0" smtClean="0"/>
          </a:p>
          <a:p>
            <a:pPr lvl="1"/>
            <a:r>
              <a:rPr lang="en-GB" dirty="0" smtClean="0"/>
              <a:t>Explicit transitions</a:t>
            </a:r>
          </a:p>
          <a:p>
            <a:pPr lvl="1"/>
            <a:r>
              <a:rPr lang="en-GB" dirty="0" smtClean="0"/>
              <a:t>Extensible for states and transitions</a:t>
            </a:r>
          </a:p>
          <a:p>
            <a:pPr lvl="1"/>
            <a:r>
              <a:rPr lang="en-GB" dirty="0" smtClean="0"/>
              <a:t>Rich context available for each state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Show...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Evolve Toolset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Evolve in practice...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stuff</a:t>
            </a:r>
          </a:p>
          <a:p>
            <a:r>
              <a:rPr lang="en-GB" dirty="0" smtClean="0"/>
              <a:t>Difference creation &amp; browser</a:t>
            </a:r>
          </a:p>
          <a:p>
            <a:r>
              <a:rPr lang="en-GB" dirty="0" smtClean="0"/>
              <a:t>Combination checking</a:t>
            </a:r>
          </a:p>
          <a:p>
            <a:r>
              <a:rPr lang="en-GB" dirty="0" smtClean="0"/>
              <a:t>Importing and exporting models</a:t>
            </a:r>
          </a:p>
          <a:p>
            <a:r>
              <a:rPr lang="en-GB" dirty="0" smtClean="0"/>
              <a:t>Importing beans</a:t>
            </a:r>
          </a:p>
          <a:p>
            <a:r>
              <a:rPr lang="en-GB" dirty="0" smtClean="0"/>
              <a:t>Generating Java code + fwd engineering (2 types)</a:t>
            </a:r>
          </a:p>
          <a:p>
            <a:r>
              <a:rPr lang="en-GB" dirty="0" smtClean="0"/>
              <a:t>Model scalability – lessons from UML tools</a:t>
            </a:r>
          </a:p>
          <a:p>
            <a:r>
              <a:rPr lang="en-GB" dirty="0" smtClean="0"/>
              <a:t>Team edition</a:t>
            </a:r>
          </a:p>
          <a:p>
            <a:r>
              <a:rPr lang="en-GB" dirty="0" smtClean="0"/>
              <a:t>Internal architecture, interaction with Backbone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Capabilities and challenges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protocols [</a:t>
            </a:r>
            <a:r>
              <a:rPr lang="en-GB" dirty="0" err="1" smtClean="0"/>
              <a:t>plasil</a:t>
            </a:r>
            <a:r>
              <a:rPr lang="en-GB" dirty="0" smtClean="0"/>
              <a:t>]</a:t>
            </a:r>
          </a:p>
          <a:p>
            <a:r>
              <a:rPr lang="en-GB" dirty="0" smtClean="0"/>
              <a:t>Aim: allow extension to enforce semantic guarantees</a:t>
            </a:r>
          </a:p>
          <a:p>
            <a:r>
              <a:rPr lang="en-GB" dirty="0" smtClean="0"/>
              <a:t>Sequence diagram, ports are actors</a:t>
            </a:r>
          </a:p>
          <a:p>
            <a:pPr lvl="1"/>
            <a:r>
              <a:rPr lang="en-GB" dirty="0" smtClean="0"/>
              <a:t>Convert to LTS or another state transition system</a:t>
            </a:r>
          </a:p>
          <a:p>
            <a:pPr lvl="1"/>
            <a:r>
              <a:rPr lang="en-GB" dirty="0" smtClean="0"/>
              <a:t>Need to find a way to allow extension to “extend”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Backwards 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dependencies</a:t>
            </a:r>
          </a:p>
          <a:p>
            <a:pPr lvl="1"/>
            <a:r>
              <a:rPr lang="en-GB" dirty="0" smtClean="0"/>
              <a:t>Compresses deltas</a:t>
            </a:r>
          </a:p>
          <a:p>
            <a:pPr lvl="1"/>
            <a:r>
              <a:rPr lang="en-GB" dirty="0" smtClean="0"/>
              <a:t>Older systems are now deltas against newer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Brief o</a:t>
            </a:r>
            <a:r>
              <a:rPr lang="en-GB" dirty="0" smtClean="0"/>
              <a:t>verview </a:t>
            </a:r>
            <a:r>
              <a:rPr lang="en-GB" dirty="0" smtClean="0"/>
              <a:t>of the formal </a:t>
            </a:r>
            <a:r>
              <a:rPr lang="en-GB" dirty="0" smtClean="0"/>
              <a:t>model structures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alphanumeric indices, factories, state </a:t>
            </a:r>
            <a:r>
              <a:rPr lang="en-GB" dirty="0" smtClean="0"/>
              <a:t>machines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Evolve toolset</a:t>
            </a:r>
          </a:p>
          <a:p>
            <a:endParaRPr lang="en-GB" dirty="0" smtClean="0"/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to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</a:t>
            </a:r>
            <a:r>
              <a:rPr lang="en-GB" dirty="0" smtClean="0"/>
              <a:t>of the</a:t>
            </a:r>
            <a:br>
              <a:rPr lang="en-GB" dirty="0" smtClean="0"/>
            </a:br>
            <a:r>
              <a:rPr lang="en-GB" dirty="0" smtClean="0"/>
              <a:t>Formal Model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is described in the Alloy logic language [MIT]</a:t>
            </a:r>
            <a:endParaRPr lang="en-GB" dirty="0" smtClean="0"/>
          </a:p>
          <a:p>
            <a:r>
              <a:rPr lang="en-GB" dirty="0" smtClean="0"/>
              <a:t>Built up in layers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4546" y="5429264"/>
            <a:ext cx="4429156" cy="1214446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Stratum, resemblance, replacement, deltas</a:t>
            </a:r>
            <a:endParaRPr lang="en-GB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4143380"/>
            <a:ext cx="4429156" cy="1214446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Components &amp; interfaces</a:t>
            </a:r>
            <a:endParaRPr lang="en-GB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14546" y="2857496"/>
            <a:ext cx="4429156" cy="1214446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Structural rules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49481"/>
            <a:ext cx="628651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sig Stratum</a:t>
            </a:r>
          </a:p>
          <a:p>
            <a:r>
              <a:rPr lang="en-GB" sz="2800" dirty="0" smtClean="0"/>
              <a:t>{</a:t>
            </a:r>
            <a:endParaRPr lang="en-GB" sz="2800" b="1" dirty="0" smtClean="0"/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dependsOn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nestedStrata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</a:t>
            </a:r>
            <a:r>
              <a:rPr lang="en-GB" sz="2800" b="1" dirty="0" smtClean="0"/>
              <a:t>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exportsStrata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ownedElements</a:t>
            </a:r>
            <a:r>
              <a:rPr lang="en-GB" sz="2800" dirty="0" smtClean="0"/>
              <a:t>: </a:t>
            </a:r>
            <a:r>
              <a:rPr lang="en-GB" sz="2800" b="1" dirty="0" smtClean="0"/>
              <a:t>set Element,</a:t>
            </a:r>
          </a:p>
          <a:p>
            <a:r>
              <a:rPr lang="en-GB" sz="2800" b="1" dirty="0" smtClean="0"/>
              <a:t>	</a:t>
            </a:r>
            <a:r>
              <a:rPr lang="en-GB" sz="2800" b="1" dirty="0" smtClean="0"/>
              <a:t>...</a:t>
            </a:r>
            <a:endParaRPr lang="en-GB" sz="2800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718" y="4073"/>
            <a:ext cx="4786314" cy="42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95811"/>
            <a:ext cx="6429388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abstract sig Element</a:t>
            </a:r>
          </a:p>
          <a:p>
            <a:r>
              <a:rPr lang="en-GB" sz="2200" dirty="0" smtClean="0"/>
              <a:t>{</a:t>
            </a:r>
          </a:p>
          <a:p>
            <a:r>
              <a:rPr lang="en-GB" sz="2200" dirty="0" smtClean="0"/>
              <a:t>	</a:t>
            </a:r>
            <a:r>
              <a:rPr lang="en-GB" sz="2200" dirty="0" smtClean="0"/>
              <a:t>home: </a:t>
            </a:r>
            <a:r>
              <a:rPr lang="en-GB" sz="2200" b="1" dirty="0" smtClean="0"/>
              <a:t>Stratum,</a:t>
            </a:r>
            <a:endParaRPr lang="en-GB" sz="2200" b="1" dirty="0" smtClean="0"/>
          </a:p>
          <a:p>
            <a:r>
              <a:rPr lang="en-GB" sz="2200" dirty="0" smtClean="0"/>
              <a:t>	replaces</a:t>
            </a:r>
            <a:r>
              <a:rPr lang="en-GB" sz="2200" dirty="0" smtClean="0"/>
              <a:t>: </a:t>
            </a:r>
            <a:r>
              <a:rPr lang="en-GB" sz="2200" b="1" dirty="0" smtClean="0"/>
              <a:t>lone Element,</a:t>
            </a:r>
          </a:p>
          <a:p>
            <a:r>
              <a:rPr lang="en-GB" sz="2200" dirty="0" smtClean="0"/>
              <a:t>	resembles</a:t>
            </a:r>
            <a:r>
              <a:rPr lang="en-GB" sz="2200" dirty="0" smtClean="0"/>
              <a:t>: </a:t>
            </a:r>
            <a:r>
              <a:rPr lang="en-GB" sz="2200" b="1" dirty="0" smtClean="0"/>
              <a:t>set Element</a:t>
            </a:r>
            <a:r>
              <a:rPr lang="en-GB" sz="2200" b="1" dirty="0" smtClean="0"/>
              <a:t>,</a:t>
            </a:r>
            <a:endParaRPr lang="en-GB" sz="2200" dirty="0" smtClean="0"/>
          </a:p>
          <a:p>
            <a:r>
              <a:rPr lang="en-GB" sz="2200" dirty="0" smtClean="0"/>
              <a:t>	</a:t>
            </a:r>
            <a:r>
              <a:rPr lang="en-GB" sz="2200" dirty="0" err="1" smtClean="0"/>
              <a:t>resembles_e</a:t>
            </a:r>
            <a:r>
              <a:rPr lang="en-GB" sz="2200" dirty="0" smtClean="0"/>
              <a:t>: Element -&gt; Stratum</a:t>
            </a:r>
            <a:r>
              <a:rPr lang="en-GB" sz="2200" dirty="0" smtClean="0"/>
              <a:t>,</a:t>
            </a:r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	</a:t>
            </a:r>
            <a:r>
              <a:rPr lang="en-GB" sz="2200" b="1" dirty="0" smtClean="0"/>
              <a:t>...</a:t>
            </a:r>
            <a:endParaRPr lang="en-GB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and Resemblance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5" y="1571612"/>
            <a:ext cx="534727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571612"/>
            <a:ext cx="5929322" cy="37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&amp; 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0034" y="1714488"/>
            <a:ext cx="75009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Component extends </a:t>
            </a:r>
            <a:r>
              <a:rPr lang="en-GB" sz="2200" b="1" dirty="0" smtClean="0"/>
              <a:t>Element </a:t>
            </a:r>
            <a:r>
              <a:rPr lang="en-GB" sz="2200" dirty="0" smtClean="0"/>
              <a:t>{</a:t>
            </a:r>
            <a:endParaRPr lang="en-GB" sz="2200" dirty="0" smtClean="0"/>
          </a:p>
          <a:p>
            <a:r>
              <a:rPr lang="en-GB" sz="2200" dirty="0" smtClean="0"/>
              <a:t>	parts</a:t>
            </a:r>
            <a:r>
              <a:rPr lang="en-GB" sz="2200" dirty="0" smtClean="0"/>
              <a:t>: </a:t>
            </a:r>
            <a:r>
              <a:rPr lang="en-GB" sz="2200" b="1" dirty="0" smtClean="0"/>
              <a:t>lone Parts/Deltas,</a:t>
            </a:r>
          </a:p>
          <a:p>
            <a:r>
              <a:rPr lang="en-GB" sz="2200" dirty="0" smtClean="0"/>
              <a:t>	ports</a:t>
            </a:r>
            <a:r>
              <a:rPr lang="en-GB" sz="2200" dirty="0" smtClean="0"/>
              <a:t>: </a:t>
            </a:r>
            <a:r>
              <a:rPr lang="en-GB" sz="2200" b="1" dirty="0" smtClean="0"/>
              <a:t>lone Ports/Deltas,</a:t>
            </a:r>
          </a:p>
          <a:p>
            <a:r>
              <a:rPr lang="en-GB" sz="2200" dirty="0" smtClean="0"/>
              <a:t>	connectors</a:t>
            </a:r>
            <a:r>
              <a:rPr lang="en-GB" sz="2200" dirty="0" smtClean="0"/>
              <a:t>: </a:t>
            </a:r>
            <a:r>
              <a:rPr lang="en-GB" sz="2200" b="1" dirty="0" smtClean="0"/>
              <a:t>lone Connectors/Deltas,</a:t>
            </a:r>
          </a:p>
          <a:p>
            <a:r>
              <a:rPr lang="en-GB" sz="2200" dirty="0" smtClean="0"/>
              <a:t>	attributes</a:t>
            </a:r>
            <a:r>
              <a:rPr lang="en-GB" sz="2200" dirty="0" smtClean="0"/>
              <a:t>: </a:t>
            </a:r>
            <a:r>
              <a:rPr lang="en-GB" sz="2200" b="1" dirty="0" smtClean="0"/>
              <a:t>lone Attributes/Deltas,</a:t>
            </a:r>
          </a:p>
          <a:p>
            <a:r>
              <a:rPr lang="en-GB" sz="2200" dirty="0" smtClean="0"/>
              <a:t>	implementation</a:t>
            </a:r>
            <a:r>
              <a:rPr lang="en-GB" sz="2200" dirty="0" smtClean="0"/>
              <a:t>: </a:t>
            </a:r>
            <a:r>
              <a:rPr lang="en-GB" sz="2200" b="1" dirty="0" smtClean="0"/>
              <a:t>lone </a:t>
            </a:r>
            <a:r>
              <a:rPr lang="en-GB" sz="2200" b="1" dirty="0" smtClean="0"/>
              <a:t>Implementation/Deltas</a:t>
            </a:r>
            <a:r>
              <a:rPr lang="en-GB" sz="2200" b="1" dirty="0" smtClean="0"/>
              <a:t>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428596" y="4549676"/>
            <a:ext cx="87154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Interface extends </a:t>
            </a:r>
            <a:r>
              <a:rPr lang="en-GB" sz="2200" b="1" dirty="0" smtClean="0"/>
              <a:t>Element </a:t>
            </a:r>
            <a:r>
              <a:rPr lang="en-GB" sz="2200" dirty="0" smtClean="0"/>
              <a:t>{</a:t>
            </a:r>
            <a:endParaRPr lang="en-GB" sz="2200" dirty="0" smtClean="0"/>
          </a:p>
          <a:p>
            <a:r>
              <a:rPr lang="en-GB" sz="2200" dirty="0" smtClean="0"/>
              <a:t>	operations</a:t>
            </a:r>
            <a:r>
              <a:rPr lang="en-GB" sz="2200" dirty="0" smtClean="0"/>
              <a:t>: </a:t>
            </a:r>
            <a:r>
              <a:rPr lang="en-GB" sz="2200" b="1" dirty="0" smtClean="0"/>
              <a:t>lone Operations/Deltas,</a:t>
            </a:r>
          </a:p>
          <a:p>
            <a:r>
              <a:rPr lang="en-GB" sz="2200" dirty="0" smtClean="0"/>
              <a:t>	implementation</a:t>
            </a:r>
            <a:r>
              <a:rPr lang="en-GB" sz="2200" dirty="0" smtClean="0"/>
              <a:t>: </a:t>
            </a:r>
            <a:r>
              <a:rPr lang="en-GB" sz="2200" b="1" dirty="0" smtClean="0"/>
              <a:t>lone Implementation/Deltas,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Extensibility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Port type inference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Hyperports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Factories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State Machines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Inferring port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Ports of all composites have their interfaces inferred</a:t>
            </a:r>
          </a:p>
          <a:p>
            <a:pPr lvl="1"/>
            <a:r>
              <a:rPr lang="en-GB" dirty="0" smtClean="0"/>
              <a:t>Propagates local changes globally without further deltas</a:t>
            </a:r>
          </a:p>
          <a:p>
            <a:pPr lvl="1"/>
            <a:r>
              <a:rPr lang="en-GB" dirty="0" smtClean="0"/>
              <a:t>Exposes interfaces on </a:t>
            </a:r>
            <a:r>
              <a:rPr lang="en-GB" dirty="0" smtClean="0"/>
              <a:t>one port </a:t>
            </a:r>
            <a:r>
              <a:rPr lang="en-GB" dirty="0" smtClean="0"/>
              <a:t>back to </a:t>
            </a:r>
            <a:r>
              <a:rPr lang="en-GB" dirty="0" smtClean="0"/>
              <a:t>surface</a:t>
            </a:r>
            <a:endParaRPr lang="en-GB" dirty="0" smtClean="0"/>
          </a:p>
          <a:p>
            <a:r>
              <a:rPr lang="en-GB" dirty="0" smtClean="0"/>
              <a:t>Why </a:t>
            </a:r>
            <a:r>
              <a:rPr lang="en-GB" dirty="0" smtClean="0"/>
              <a:t>do it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5687</TotalTime>
  <Words>651</Words>
  <Application>Microsoft Office PowerPoint</Application>
  <PresentationFormat>On-screen Show (4:3)</PresentationFormat>
  <Paragraphs>149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Evolve – Advanced Topics</vt:lpstr>
      <vt:lpstr>Contents</vt:lpstr>
      <vt:lpstr>Structures of the Formal Model</vt:lpstr>
      <vt:lpstr>Structure</vt:lpstr>
      <vt:lpstr>Strata</vt:lpstr>
      <vt:lpstr>Elements and Resemblance</vt:lpstr>
      <vt:lpstr>Components &amp; Interfaces</vt:lpstr>
      <vt:lpstr>Advanced Extensibility Features</vt:lpstr>
      <vt:lpstr>Inferring port types</vt:lpstr>
      <vt:lpstr>Cutting through the hierarchy</vt:lpstr>
      <vt:lpstr>Factories</vt:lpstr>
      <vt:lpstr>State Machines</vt:lpstr>
      <vt:lpstr>State machines (2)</vt:lpstr>
      <vt:lpstr>The Evolve Toolset</vt:lpstr>
      <vt:lpstr>Evolve</vt:lpstr>
      <vt:lpstr>Future Work</vt:lpstr>
      <vt:lpstr>Extensible protocols</vt:lpstr>
      <vt:lpstr>Extensible protocols (2)</vt:lpstr>
      <vt:lpstr>Backwards compatibility</vt:lpstr>
      <vt:lpstr>Replacement for plugin approach</vt:lpstr>
      <vt:lpstr>Applying to Android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188</cp:revision>
  <dcterms:created xsi:type="dcterms:W3CDTF">2011-01-19T08:09:01Z</dcterms:created>
  <dcterms:modified xsi:type="dcterms:W3CDTF">2011-02-03T19:56:57Z</dcterms:modified>
</cp:coreProperties>
</file>