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notesMasterIdLst>
    <p:notesMasterId r:id="rId11"/>
  </p:notesMasterIdLst>
  <p:sldIdLst>
    <p:sldId id="256" r:id="rId2"/>
    <p:sldId id="283" r:id="rId3"/>
    <p:sldId id="282" r:id="rId4"/>
    <p:sldId id="259" r:id="rId5"/>
    <p:sldId id="286" r:id="rId6"/>
    <p:sldId id="285" r:id="rId7"/>
    <p:sldId id="287" r:id="rId8"/>
    <p:sldId id="288" r:id="rId9"/>
    <p:sldId id="281" r:id="rId1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78392" autoAdjust="0"/>
  </p:normalViewPr>
  <p:slideViewPr>
    <p:cSldViewPr>
      <p:cViewPr varScale="1">
        <p:scale>
          <a:sx n="70" d="100"/>
          <a:sy n="70" d="100"/>
        </p:scale>
        <p:origin x="-131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770" y="-96"/>
      </p:cViewPr>
      <p:guideLst>
        <p:guide orient="horz" pos="2160"/>
        <p:guide pos="288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99B31-23B7-41FA-A7A8-47EAF8E80A0A}" type="datetimeFigureOut">
              <a:rPr lang="en-US" smtClean="0"/>
              <a:pPr/>
              <a:t>1/30/2011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481" y="142852"/>
            <a:ext cx="5715039" cy="428628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42844" y="4500570"/>
            <a:ext cx="8858312" cy="2071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399BD-5632-4612-98AC-0049671A534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rotWithShape="1">
          <a:gsLst>
            <a:gs pos="0">
              <a:srgbClr val="5E9EFF">
                <a:alpha val="0"/>
              </a:srgb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 baseline="0">
                <a:ln>
                  <a:noFill/>
                </a:ln>
                <a:solidFill>
                  <a:schemeClr val="accent5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605226"/>
            <a:ext cx="7854696" cy="1752600"/>
          </a:xfrm>
        </p:spPr>
        <p:txBody>
          <a:bodyPr lIns="0" rIns="18288">
            <a:normAutofit/>
          </a:bodyPr>
          <a:lstStyle>
            <a:lvl1pPr marL="0" marR="45720" indent="0" algn="r">
              <a:buNone/>
              <a:defRPr sz="2800" baseline="0">
                <a:solidFill>
                  <a:schemeClr val="bg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1/30/2011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1/30/2011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gradFill rotWithShape="1">
          <a:gsLst>
            <a:gs pos="0">
              <a:srgbClr val="8488C4">
                <a:alpha val="0"/>
              </a:srgb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3348048"/>
            <a:ext cx="7772400" cy="1509712"/>
          </a:xfrm>
        </p:spPr>
        <p:txBody>
          <a:bodyPr lIns="45720" rIns="45720" anchor="t">
            <a:normAutofit/>
          </a:bodyPr>
          <a:lstStyle>
            <a:lvl1pPr marL="0" indent="0">
              <a:buNone/>
              <a:defRPr sz="2800" baseline="0">
                <a:solidFill>
                  <a:schemeClr val="bg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1/30/2011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1/30/2011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8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1" y="2514601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1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1/30/2011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1/30/2011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1/30/2011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1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1/30/2011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5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7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1/30/2011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609600" cy="365125"/>
          </a:xfrm>
        </p:spPr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6" y="5816601"/>
            <a:ext cx="916305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1" y="6219826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928686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714488"/>
            <a:ext cx="8229600" cy="4610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1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-19017" y="-142900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pic>
        <p:nvPicPr>
          <p:cNvPr id="15" name="Picture 14" descr="intrinsarc-web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214284" y="6080110"/>
            <a:ext cx="1766193" cy="70647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 smtClean="0"/>
              <a:t>Evolve – Advanced Topics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dirty="0" smtClean="0"/>
              <a:t>			</a:t>
            </a:r>
            <a:r>
              <a:rPr lang="en-GB" dirty="0" smtClean="0"/>
              <a:t>Overview of formal </a:t>
            </a:r>
            <a:r>
              <a:rPr lang="en-GB" dirty="0" smtClean="0"/>
              <a:t>model</a:t>
            </a:r>
          </a:p>
          <a:p>
            <a:r>
              <a:rPr lang="en-GB" dirty="0" smtClean="0"/>
              <a:t>&amp; advanced features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Overview of the formal </a:t>
            </a:r>
            <a:r>
              <a:rPr lang="en-GB" dirty="0" smtClean="0"/>
              <a:t>model</a:t>
            </a:r>
          </a:p>
          <a:p>
            <a:endParaRPr lang="en-GB" dirty="0" smtClean="0"/>
          </a:p>
          <a:p>
            <a:r>
              <a:rPr lang="en-GB" dirty="0" smtClean="0"/>
              <a:t>Advanced extensibility features</a:t>
            </a:r>
          </a:p>
          <a:p>
            <a:pPr lvl="1"/>
            <a:r>
              <a:rPr lang="en-GB" dirty="0" smtClean="0"/>
              <a:t>Port type inference</a:t>
            </a:r>
          </a:p>
          <a:p>
            <a:pPr lvl="1"/>
            <a:r>
              <a:rPr lang="en-GB" dirty="0" err="1" smtClean="0"/>
              <a:t>Hyperports</a:t>
            </a:r>
            <a:r>
              <a:rPr lang="en-GB" dirty="0" smtClean="0"/>
              <a:t>, alphanumeric indices, factories, state machines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The Evolve Toolset</a:t>
            </a:r>
          </a:p>
          <a:p>
            <a:pPr lvl="1"/>
            <a:r>
              <a:rPr lang="en-GB" dirty="0" smtClean="0"/>
              <a:t>Creating Java programs with Evolve</a:t>
            </a:r>
          </a:p>
          <a:p>
            <a:pPr lvl="1"/>
            <a:r>
              <a:rPr lang="en-GB" dirty="0" smtClean="0"/>
              <a:t>Handling large models</a:t>
            </a:r>
          </a:p>
          <a:p>
            <a:pPr lvl="1"/>
            <a:r>
              <a:rPr lang="en-GB" dirty="0" smtClean="0"/>
              <a:t>A team approach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Future work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 of the</a:t>
            </a:r>
            <a:br>
              <a:rPr lang="en-GB" dirty="0" smtClean="0"/>
            </a:br>
            <a:r>
              <a:rPr lang="en-GB" dirty="0" smtClean="0"/>
              <a:t>Formal Model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...or...</a:t>
            </a:r>
          </a:p>
          <a:p>
            <a:r>
              <a:rPr lang="en-GB" dirty="0" smtClean="0"/>
              <a:t>How stratum, resemblance and replacement interact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Expanded Resemblance Graph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[explain that graph can be reworked at any level because elements are inserted into the expanded graph – maybe 3 slides + 1 alloy</a:t>
            </a:r>
            <a:r>
              <a:rPr lang="en-GB" dirty="0" smtClean="0"/>
              <a:t>]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Core is very simple</a:t>
            </a:r>
          </a:p>
          <a:p>
            <a:pPr>
              <a:buNone/>
            </a:pPr>
            <a:r>
              <a:rPr lang="en-GB" dirty="0" smtClean="0"/>
              <a:t>Structural rules</a:t>
            </a:r>
          </a:p>
          <a:p>
            <a:pPr>
              <a:buNone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Advanced Extensibility Features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0352" y="3348048"/>
            <a:ext cx="7772400" cy="2867034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 Port type inference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</a:t>
            </a:r>
            <a:r>
              <a:rPr lang="en-GB" dirty="0" err="1" smtClean="0"/>
              <a:t>Hyperports</a:t>
            </a:r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Alphanumeric Indices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Factories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State Machines</a:t>
            </a:r>
          </a:p>
          <a:p>
            <a:endParaRPr lang="en-GB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Importing beans</a:t>
            </a:r>
          </a:p>
          <a:p>
            <a:r>
              <a:rPr lang="en-GB" dirty="0" smtClean="0"/>
              <a:t>Associating implementation classes + interfaces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Evolve Toolset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Evolve in practice...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Evolve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Creating stuff</a:t>
            </a:r>
          </a:p>
          <a:p>
            <a:r>
              <a:rPr lang="en-GB" dirty="0" smtClean="0"/>
              <a:t>Difference creation</a:t>
            </a:r>
          </a:p>
          <a:p>
            <a:r>
              <a:rPr lang="en-GB" dirty="0" smtClean="0"/>
              <a:t>Browser</a:t>
            </a:r>
          </a:p>
          <a:p>
            <a:r>
              <a:rPr lang="en-GB" dirty="0" smtClean="0"/>
              <a:t>Combination checking</a:t>
            </a:r>
          </a:p>
          <a:p>
            <a:r>
              <a:rPr lang="en-GB" dirty="0" smtClean="0"/>
              <a:t>Importing and exporting models</a:t>
            </a:r>
          </a:p>
          <a:p>
            <a:r>
              <a:rPr lang="en-GB" dirty="0" smtClean="0"/>
              <a:t>Importing beans</a:t>
            </a:r>
          </a:p>
          <a:p>
            <a:r>
              <a:rPr lang="en-GB" dirty="0" smtClean="0"/>
              <a:t>Generating Java code + fwd engineering</a:t>
            </a:r>
          </a:p>
          <a:p>
            <a:r>
              <a:rPr lang="en-GB" dirty="0" smtClean="0"/>
              <a:t>Model s</a:t>
            </a:r>
            <a:r>
              <a:rPr lang="en-GB" dirty="0" smtClean="0"/>
              <a:t>calability </a:t>
            </a:r>
            <a:r>
              <a:rPr lang="en-GB" smtClean="0"/>
              <a:t>– lessons from UML tools</a:t>
            </a:r>
            <a:endParaRPr lang="en-GB" dirty="0" smtClean="0"/>
          </a:p>
          <a:p>
            <a:r>
              <a:rPr lang="en-GB" dirty="0" smtClean="0"/>
              <a:t>Team edition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Extensible protocols [</a:t>
            </a:r>
            <a:r>
              <a:rPr lang="en-GB" dirty="0" err="1" smtClean="0"/>
              <a:t>plasil</a:t>
            </a:r>
            <a:r>
              <a:rPr lang="en-GB" dirty="0" smtClean="0"/>
              <a:t>] + goal checking</a:t>
            </a:r>
          </a:p>
          <a:p>
            <a:pPr lvl="1"/>
            <a:r>
              <a:rPr lang="en-GB" dirty="0" smtClean="0"/>
              <a:t>Does extension violate behavioural assumptions?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Backwards compatibility: </a:t>
            </a:r>
            <a:r>
              <a:rPr lang="en-GB" smtClean="0"/>
              <a:t>reversing dependencies</a:t>
            </a:r>
            <a:endParaRPr lang="en-GB" dirty="0" smtClean="0"/>
          </a:p>
          <a:p>
            <a:pPr lvl="1"/>
            <a:endParaRPr lang="en-GB" dirty="0" smtClean="0"/>
          </a:p>
          <a:p>
            <a:r>
              <a:rPr lang="en-GB" dirty="0" smtClean="0"/>
              <a:t>Replacement for </a:t>
            </a:r>
            <a:r>
              <a:rPr lang="en-GB" dirty="0" err="1" smtClean="0"/>
              <a:t>Plugin</a:t>
            </a:r>
            <a:r>
              <a:rPr lang="en-GB" dirty="0" smtClean="0"/>
              <a:t> Approach</a:t>
            </a:r>
          </a:p>
          <a:p>
            <a:pPr lvl="1"/>
            <a:r>
              <a:rPr lang="en-GB" dirty="0" smtClean="0"/>
              <a:t>Internet-based distribution</a:t>
            </a:r>
          </a:p>
          <a:p>
            <a:pPr lvl="1"/>
            <a:r>
              <a:rPr lang="en-GB" dirty="0" smtClean="0"/>
              <a:t>Runtime application + state transfer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Team version of Evolve</a:t>
            </a:r>
          </a:p>
          <a:p>
            <a:pPr lvl="1"/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3531</TotalTime>
  <Words>186</Words>
  <Application>Microsoft Office PowerPoint</Application>
  <PresentationFormat>On-screen Show (4:3)</PresentationFormat>
  <Paragraphs>58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Evolve – Advanced Topics</vt:lpstr>
      <vt:lpstr>Contents</vt:lpstr>
      <vt:lpstr>Overview of the Formal Model</vt:lpstr>
      <vt:lpstr>The Expanded Resemblance Graph</vt:lpstr>
      <vt:lpstr>Advanced Extensibility Features</vt:lpstr>
      <vt:lpstr>Slide 6</vt:lpstr>
      <vt:lpstr>The Evolve Toolset</vt:lpstr>
      <vt:lpstr>Evolve</vt:lpstr>
      <vt:lpstr>Future 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Support for Evolution to an ADL</dc:title>
  <dc:creator>Andrew</dc:creator>
  <cp:lastModifiedBy>andrew</cp:lastModifiedBy>
  <cp:revision>120</cp:revision>
  <dcterms:created xsi:type="dcterms:W3CDTF">2011-01-19T08:09:01Z</dcterms:created>
  <dcterms:modified xsi:type="dcterms:W3CDTF">2011-01-30T22:25:06Z</dcterms:modified>
</cp:coreProperties>
</file>