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70" r:id="rId15"/>
    <p:sldId id="271" r:id="rId16"/>
    <p:sldId id="272" r:id="rId17"/>
    <p:sldId id="274" r:id="rId18"/>
    <p:sldId id="275" r:id="rId19"/>
    <p:sldId id="280" r:id="rId20"/>
    <p:sldId id="276" r:id="rId21"/>
    <p:sldId id="277" r:id="rId22"/>
    <p:sldId id="278" r:id="rId23"/>
    <p:sldId id="282" r:id="rId24"/>
    <p:sldId id="285" r:id="rId25"/>
    <p:sldId id="279" r:id="rId26"/>
    <p:sldId id="273" r:id="rId27"/>
    <p:sldId id="281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580" autoAdjust="0"/>
  </p:normalViewPr>
  <p:slideViewPr>
    <p:cSldViewPr>
      <p:cViewPr varScale="1">
        <p:scale>
          <a:sx n="70" d="100"/>
          <a:sy n="70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how this differs from evolution</a:t>
            </a:r>
            <a:r>
              <a:rPr lang="en-GB" baseline="0" dirty="0" smtClean="0"/>
              <a:t> - the two seem to get closer all the time... Particularly with the contraction idea.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hyper/J doesn’t suffer</a:t>
            </a:r>
            <a:r>
              <a:rPr lang="en-GB" baseline="0" dirty="0" smtClean="0"/>
              <a:t> from secondary versus primary.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product line languages such as AHEAD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Specifically mention Darwin</a:t>
            </a:r>
            <a:r>
              <a:rPr lang="en-GB" baseline="0" dirty="0" smtClean="0"/>
              <a:t> and SOFA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Stress that this is the “base”</a:t>
            </a:r>
            <a:r>
              <a:rPr lang="en-GB" baseline="0" dirty="0" smtClean="0"/>
              <a:t> system.</a:t>
            </a:r>
            <a:endParaRPr lang="en-GB" dirty="0" smtClean="0"/>
          </a:p>
          <a:p>
            <a:r>
              <a:rPr lang="en-GB" dirty="0" smtClean="0"/>
              <a:t>Explain tie in to Java</a:t>
            </a:r>
            <a:r>
              <a:rPr lang="en-GB" baseline="0" dirty="0" smtClean="0"/>
              <a:t> – each leaf class is a </a:t>
            </a:r>
            <a:r>
              <a:rPr lang="en-GB" baseline="0" dirty="0" err="1" smtClean="0"/>
              <a:t>JavaBean</a:t>
            </a:r>
            <a:r>
              <a:rPr lang="en-GB" baseline="0" dirty="0" smtClean="0"/>
              <a:t>!  This is a better way of </a:t>
            </a:r>
            <a:r>
              <a:rPr lang="en-GB" baseline="0" smtClean="0"/>
              <a:t>joining beans!</a:t>
            </a:r>
            <a:endParaRPr lang="en-GB" dirty="0" smtClean="0"/>
          </a:p>
          <a:p>
            <a:r>
              <a:rPr lang="en-GB" dirty="0" smtClean="0"/>
              <a:t>Mention about hierarchy</a:t>
            </a:r>
            <a:r>
              <a:rPr lang="en-GB" baseline="0" dirty="0" smtClean="0"/>
              <a:t> and how mixer is 2 levels deep.</a:t>
            </a:r>
          </a:p>
          <a:p>
            <a:r>
              <a:rPr lang="en-GB" baseline="0" dirty="0" smtClean="0"/>
              <a:t>Backbone is a textual language, use UML2 composite structure diagrams for graphical view.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connectors also.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Want to have an intuitive way of designing...  We will now introduce 3 concepts that unify reuse and extension.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is a module which</a:t>
            </a:r>
            <a:r>
              <a:rPr lang="en-GB" baseline="0" dirty="0" smtClean="0"/>
              <a:t> </a:t>
            </a:r>
            <a:r>
              <a:rPr lang="en-GB" dirty="0" smtClean="0"/>
              <a:t>is explicit</a:t>
            </a:r>
            <a:r>
              <a:rPr lang="en-GB" baseline="0" dirty="0" smtClean="0"/>
              <a:t> about dependencies on other strata.</a:t>
            </a:r>
          </a:p>
          <a:p>
            <a:endParaRPr lang="en-GB" baseline="0" dirty="0"/>
          </a:p>
          <a:p>
            <a:r>
              <a:rPr lang="en-GB" baseline="0" dirty="0" smtClean="0"/>
              <a:t>Ownership means that others cannot modify it, but can express deltas against it to alter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import / export rules – designed to provide hiding &amp; intent, but allow reaching in if needed.</a:t>
            </a:r>
          </a:p>
          <a:p>
            <a:r>
              <a:rPr lang="en-GB" baseline="0" dirty="0" smtClean="0"/>
              <a:t>- Full nesting</a:t>
            </a:r>
          </a:p>
          <a:p>
            <a:r>
              <a:rPr lang="en-GB" baseline="0" dirty="0" smtClean="0"/>
              <a:t>- A bit like UML2 packages, but with different nesting rules to suit extensibility better</a:t>
            </a:r>
          </a:p>
          <a:p>
            <a:r>
              <a:rPr lang="en-GB" baseline="0" dirty="0" smtClean="0"/>
              <a:t>	-- i.e. Children cannot see definitions in parents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</a:t>
            </a:r>
            <a:r>
              <a:rPr lang="en-GB" baseline="0" dirty="0" smtClean="0"/>
              <a:t> that we work with the fully expanded structure at all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Creates deltas really...  But so does initial creation.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Specifically mention UUIDs -- means this is not lexically fragile.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multiple resemblance possible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Explain how this adds</a:t>
            </a:r>
            <a:r>
              <a:rPr lang="en-GB" baseline="0" dirty="0" smtClean="0"/>
              <a:t> replacement to the existing reuse/resemblance concept... Gives evolutions rather than just reuse.</a:t>
            </a:r>
          </a:p>
          <a:p>
            <a:pPr algn="l"/>
            <a:r>
              <a:rPr lang="en-GB" baseline="0" dirty="0" smtClean="0"/>
              <a:t>Mention renaming! – just a human construct...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 level deep; apply at multiple levels for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perspective</a:t>
            </a:r>
            <a:r>
              <a:rPr lang="en-GB" baseline="0" dirty="0" smtClean="0"/>
              <a:t> = what system looks like from each stratum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</a:t>
            </a:r>
            <a:r>
              <a:rPr lang="en-GB" baseline="0" dirty="0" smtClean="0"/>
              <a:t> affects resemblance graph for existing elements – i.e. If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resembled Desk and an extension introduces Desk`, then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will resemble the evolved desk.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i.e. Ability to affect inheritance of features, and to correct structural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 customising a set of plans for a house</a:t>
            </a:r>
            <a:r>
              <a:rPr lang="en-GB" baseline="0" dirty="0" smtClean="0"/>
              <a:t> – add rooms, remove them, relocate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stratum contains definitions</a:t>
            </a:r>
            <a:r>
              <a:rPr lang="en-GB" baseline="0" dirty="0" smtClean="0"/>
              <a:t>, resemblance and evolutions</a:t>
            </a:r>
          </a:p>
          <a:p>
            <a:pPr>
              <a:buFontTx/>
              <a:buChar char="-"/>
            </a:pPr>
            <a:r>
              <a:rPr lang="en-GB" baseline="0" dirty="0" smtClean="0"/>
              <a:t>They work on the system as if they own it, deltas created behind the scenes</a:t>
            </a:r>
          </a:p>
          <a:p>
            <a:pPr>
              <a:buFontTx/>
              <a:buChar char="-"/>
            </a:pPr>
            <a:r>
              <a:rPr lang="en-GB" baseline="0" dirty="0" smtClean="0"/>
              <a:t>Supports combining deltas (like merge)</a:t>
            </a:r>
          </a:p>
          <a:p>
            <a:pPr>
              <a:buFontTx/>
              <a:buChar char="-"/>
            </a:pPr>
            <a:r>
              <a:rPr lang="en-GB" baseline="0" dirty="0" smtClean="0"/>
              <a:t>A bit like branches of a version control system</a:t>
            </a:r>
          </a:p>
          <a:p>
            <a:pPr>
              <a:buFontTx/>
              <a:buChar char="-"/>
            </a:pPr>
            <a:r>
              <a:rPr lang="en-GB" baseline="0" dirty="0" smtClean="0"/>
              <a:t>Structural checks from each “perspective”</a:t>
            </a:r>
          </a:p>
          <a:p>
            <a:pPr>
              <a:buFontTx/>
              <a:buChar char="-"/>
            </a:pPr>
            <a:r>
              <a:rPr lang="en-GB" baseline="0" dirty="0" smtClean="0"/>
              <a:t>Mention notion of a </a:t>
            </a:r>
            <a:r>
              <a:rPr lang="en-GB" baseline="0" smtClean="0"/>
              <a:t>“version”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Actual research question: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Can </a:t>
            </a:r>
            <a:r>
              <a:rPr lang="en-GB" sz="1200" dirty="0" smtClean="0"/>
              <a:t>we devise an architectural approach to software that naturally builds extensibility into a system as it is constructed, which also respects the underlying forces and constraints between extension and base application developers?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i.e. Why not do it properly?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NB:</a:t>
            </a:r>
            <a:r>
              <a:rPr lang="en-GB" baseline="0" dirty="0" smtClean="0"/>
              <a:t> can easily be made to work with existing OO environments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“versioning” and how a version is a (deeply) immutable stratum stamped with something that guarantees this</a:t>
            </a:r>
          </a:p>
          <a:p>
            <a:r>
              <a:rPr lang="en-GB" baseline="0" dirty="0" smtClean="0"/>
              <a:t>	- discuss how it is perhaps odd we haven’t addressed so far given topic</a:t>
            </a:r>
          </a:p>
          <a:p>
            <a:r>
              <a:rPr lang="en-GB" baseline="0" dirty="0" smtClean="0"/>
              <a:t>	- version control can be treated orthogonally (2 axes)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</a:t>
            </a:r>
            <a:r>
              <a:rPr lang="en-GB" baseline="0" dirty="0" smtClean="0"/>
              <a:t>sequence diagram protocols, translated into LTS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retrofitting approach onto LTSA</a:t>
            </a:r>
          </a:p>
          <a:p>
            <a:endParaRPr lang="en-GB" dirty="0" smtClean="0"/>
          </a:p>
          <a:p>
            <a:r>
              <a:rPr lang="en-GB" dirty="0" smtClean="0"/>
              <a:t>Finally, contention is that structure should be graphical and separated</a:t>
            </a:r>
            <a:r>
              <a:rPr lang="en-GB" baseline="0" dirty="0" smtClean="0"/>
              <a:t> from code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Challenges: difficult to educate developers; why handle the learning complexity? How to make it compelling?  Not a complexity thing – consider how much complexity J2EE/EJB developers have coped with...  Is it a hype thing?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need to evolve we move straight</a:t>
            </a:r>
            <a:r>
              <a:rPr lang="en-GB" baseline="0" dirty="0" smtClean="0"/>
              <a:t> into version control – tends to be text based and not aligned with our creation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E-commerce framework</a:t>
            </a:r>
            <a:r>
              <a:rPr lang="en-GB" baseline="0" dirty="0" smtClean="0"/>
              <a:t> at large investment bank – forked for sales &amp; research each.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I’ve added ARCHITECTURE,</a:t>
            </a:r>
            <a:r>
              <a:rPr lang="en-GB" baseline="0" dirty="0" smtClean="0"/>
              <a:t> although it’s not strictly a requirement for extensibility.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approaches do not focus on architecture,</a:t>
            </a:r>
            <a:r>
              <a:rPr lang="en-GB" baseline="0" dirty="0" smtClean="0"/>
              <a:t> they are more module-based.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about frameworks and threads of control,</a:t>
            </a:r>
            <a:r>
              <a:rPr lang="en-GB" baseline="0" dirty="0" smtClean="0"/>
              <a:t> difficult to combine multiple.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Competing demands from 2 different groups will cause conflict = forking.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Eclipse, </a:t>
            </a:r>
            <a:r>
              <a:rPr lang="en-GB" dirty="0" err="1" smtClean="0"/>
              <a:t>firefox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netbeans</a:t>
            </a:r>
            <a:r>
              <a:rPr lang="en-GB" baseline="0" dirty="0" smtClean="0"/>
              <a:t> are prominent examples of this approach.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</a:t>
            </a:r>
            <a:r>
              <a:rPr lang="en-GB" baseline="0" dirty="0" err="1" smtClean="0"/>
              <a:t>plugin</a:t>
            </a:r>
            <a:r>
              <a:rPr lang="en-GB" baseline="0" dirty="0" smtClean="0"/>
              <a:t> is a bit like a module, but usually combined with a component model.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Components inside are “opaque” – architecture not shown.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An Architectural Approach to</a:t>
            </a:r>
            <a:br>
              <a:rPr lang="en-GB" dirty="0" smtClean="0"/>
            </a:br>
            <a:r>
              <a:rPr lang="en-GB" dirty="0" smtClean="0"/>
              <a:t>Extensible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“towards making system </a:t>
            </a:r>
            <a:r>
              <a:rPr lang="en-GB" i="1" dirty="0" smtClean="0"/>
              <a:t>evolution</a:t>
            </a:r>
            <a:endParaRPr lang="en-GB" dirty="0" smtClean="0"/>
          </a:p>
          <a:p>
            <a:r>
              <a:rPr lang="en-GB" dirty="0" smtClean="0"/>
              <a:t>as natural as </a:t>
            </a:r>
            <a:r>
              <a:rPr lang="en-GB" i="1" dirty="0" smtClean="0"/>
              <a:t>creation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737754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</a:t>
            </a:r>
            <a:r>
              <a:rPr lang="en-GB" b="1" dirty="0" smtClean="0">
                <a:solidFill>
                  <a:schemeClr val="bg1"/>
                </a:solidFill>
              </a:rPr>
              <a:t>London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February 2011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 key requirements... and one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Detect conflict between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*. ARCHITECTURE</a:t>
            </a:r>
          </a:p>
          <a:p>
            <a:pPr lvl="1"/>
            <a:r>
              <a:rPr lang="en-GB" dirty="0" smtClean="0"/>
              <a:t>System structure should be explicit; capabilities clear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</a:t>
            </a:r>
          </a:p>
          <a:p>
            <a:r>
              <a:rPr lang="en-GB" dirty="0" smtClean="0"/>
              <a:t>  handle extensibility?</a:t>
            </a:r>
            <a:endParaRPr lang="en-GB" dirty="0"/>
          </a:p>
        </p:txBody>
      </p:sp>
      <p:pic>
        <p:nvPicPr>
          <p:cNvPr id="1026" name="Picture 2" descr="C:\Users\andrew\Desktop\1-crazy-house-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757182" cy="3952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62160"/>
            <a:ext cx="5257808" cy="1323964"/>
          </a:xfrm>
        </p:spPr>
        <p:txBody>
          <a:bodyPr>
            <a:normAutofit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7818" y="3929066"/>
            <a:ext cx="3500462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2700" h="88900" prst="relaxedInset"/>
            <a:bevelB w="12700" h="88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1358900" cy="1511300"/>
          </a:xfrm>
          <a:prstGeom prst="rect">
            <a:avLst/>
          </a:prstGeom>
          <a:noFill/>
        </p:spPr>
      </p:pic>
      <p:pic>
        <p:nvPicPr>
          <p:cNvPr id="9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429388" y="4214818"/>
            <a:ext cx="1358900" cy="1511300"/>
          </a:xfrm>
          <a:prstGeom prst="rect">
            <a:avLst/>
          </a:prstGeom>
          <a:noFill/>
        </p:spPr>
      </p:pic>
      <p:pic>
        <p:nvPicPr>
          <p:cNvPr id="11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58082" y="1643050"/>
            <a:ext cx="1358900" cy="15113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107917" y="3536157"/>
            <a:ext cx="857256" cy="35719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43768" y="3500438"/>
            <a:ext cx="857256" cy="428628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1448" y="3848104"/>
            <a:ext cx="5257808" cy="272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Explosion of options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= union of features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of works within 1 organisation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7115196" cy="2214578"/>
          </a:xfrm>
        </p:spPr>
        <p:txBody>
          <a:bodyPr>
            <a:normAutofit/>
          </a:bodyPr>
          <a:lstStyle/>
          <a:p>
            <a:r>
              <a:rPr lang="en-GB" dirty="0" smtClean="0"/>
              <a:t>Takes framework approach several steps further</a:t>
            </a:r>
          </a:p>
          <a:p>
            <a:pPr lvl="1"/>
            <a:r>
              <a:rPr lang="en-GB" dirty="0" smtClean="0"/>
              <a:t>Everything is a </a:t>
            </a:r>
            <a:r>
              <a:rPr lang="en-GB" dirty="0" err="1" smtClean="0"/>
              <a:t>plugin</a:t>
            </a:r>
            <a:endParaRPr lang="en-GB" dirty="0" smtClean="0"/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for </a:t>
            </a:r>
            <a:r>
              <a:rPr lang="en-GB" dirty="0" err="1" smtClean="0"/>
              <a:t>plugins</a:t>
            </a:r>
            <a:endParaRPr lang="en-GB" dirty="0" smtClean="0"/>
          </a:p>
        </p:txBody>
      </p:sp>
      <p:pic>
        <p:nvPicPr>
          <p:cNvPr id="1027" name="Picture 3" descr="C:\Users\andrew\Desktop\jigs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746500" cy="17145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667148"/>
            <a:ext cx="7115196" cy="290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Deals well with planned change but...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 manually checked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“flat, coarse-grained” architectures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WSAD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 &amp; weaving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143140"/>
          </a:xfrm>
        </p:spPr>
        <p:txBody>
          <a:bodyPr>
            <a:normAutofit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endParaRPr lang="en-GB" dirty="0" smtClean="0"/>
          </a:p>
          <a:p>
            <a:r>
              <a:rPr lang="en-GB" dirty="0" smtClean="0"/>
              <a:t>Join points are created naturally!</a:t>
            </a:r>
          </a:p>
        </p:txBody>
      </p:sp>
      <p:pic>
        <p:nvPicPr>
          <p:cNvPr id="3075" name="Picture 3" descr="C:\Users\andrew\Desktop\weav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3062397" cy="371477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071942"/>
            <a:ext cx="8229600" cy="23336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versus primary axis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fragility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restricted, COMBINE poor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113614" cy="1362456"/>
          </a:xfrm>
        </p:spPr>
        <p:txBody>
          <a:bodyPr/>
          <a:lstStyle/>
          <a:p>
            <a:r>
              <a:rPr lang="en-GB" dirty="0" smtClean="0"/>
              <a:t>An Architectural Approach</a:t>
            </a:r>
            <a:endParaRPr lang="en-GB" dirty="0"/>
          </a:p>
        </p:txBody>
      </p:sp>
      <p:pic>
        <p:nvPicPr>
          <p:cNvPr id="4098" name="Picture 2" descr="C:\Users\andrew\Desktop\evol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876"/>
            <a:ext cx="2143140" cy="224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1472" y="1500174"/>
            <a:ext cx="7715304" cy="4857784"/>
            <a:chOff x="428596" y="1500174"/>
            <a:chExt cx="7715304" cy="4857784"/>
          </a:xfrm>
        </p:grpSpPr>
        <p:sp>
          <p:nvSpPr>
            <p:cNvPr id="9" name="Rectangle 8"/>
            <p:cNvSpPr/>
            <p:nvPr/>
          </p:nvSpPr>
          <p:spPr>
            <a:xfrm>
              <a:off x="428596" y="1500174"/>
              <a:ext cx="7715304" cy="485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1857364"/>
              <a:ext cx="6906947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42910" y="1500174"/>
            <a:ext cx="7643866" cy="48320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r>
              <a:rPr lang="en-GB" sz="2200" dirty="0" smtClean="0"/>
              <a:t> Mixer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attributes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: </a:t>
            </a:r>
            <a:r>
              <a:rPr lang="en-GB" sz="2200" dirty="0" err="1" smtClean="0"/>
              <a:t>int</a:t>
            </a:r>
            <a:r>
              <a:rPr lang="en-GB" sz="2200" dirty="0" smtClean="0"/>
              <a:t> = 100;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input;</a:t>
            </a:r>
          </a:p>
          <a:p>
            <a:r>
              <a:rPr lang="en-GB" sz="2200" dirty="0" smtClean="0"/>
              <a:t>            output;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c: Combiner</a:t>
            </a:r>
          </a:p>
          <a:p>
            <a:r>
              <a:rPr lang="en-GB" sz="2200" dirty="0" smtClean="0"/>
              <a:t>                </a:t>
            </a:r>
            <a:r>
              <a:rPr lang="en-GB" sz="2200" b="1" dirty="0" smtClean="0"/>
              <a:t>set</a:t>
            </a:r>
            <a:r>
              <a:rPr lang="en-GB" sz="2200" dirty="0" smtClean="0"/>
              <a:t> volume (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);</a:t>
            </a:r>
          </a:p>
          <a:p>
            <a:r>
              <a:rPr lang="en-GB" sz="2200" dirty="0" smtClean="0"/>
              <a:t>            e: Equaliser;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mixer1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out@c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eqIn@e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mixer2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eqOut@e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output;</a:t>
            </a:r>
          </a:p>
          <a:p>
            <a:r>
              <a:rPr lang="en-GB" sz="2200" dirty="0" smtClean="0"/>
              <a:t>            d </a:t>
            </a:r>
            <a:r>
              <a:rPr lang="en-GB" sz="2200" b="1" dirty="0" smtClean="0"/>
              <a:t>delegates-from </a:t>
            </a:r>
            <a:r>
              <a:rPr lang="en-GB" sz="2200" dirty="0" err="1" smtClean="0"/>
              <a:t>in@c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input;    }</a:t>
            </a:r>
            <a:endParaRPr lang="en-GB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Extending the structure...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building layers (and burying abstractions)</a:t>
            </a:r>
          </a:p>
          <a:p>
            <a:r>
              <a:rPr lang="en-GB" dirty="0" smtClean="0"/>
              <a:t>Operate on the hierarchical structure via deltas?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2353" y="2928934"/>
            <a:ext cx="7727365" cy="2967041"/>
            <a:chOff x="1202353" y="2928934"/>
            <a:chExt cx="7727365" cy="2967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353" y="2928934"/>
              <a:ext cx="6655795" cy="296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Arrow 4"/>
            <p:cNvSpPr/>
            <p:nvPr/>
          </p:nvSpPr>
          <p:spPr>
            <a:xfrm rot="1863483" flipH="1">
              <a:off x="4388378" y="5196165"/>
              <a:ext cx="8572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5214950"/>
              <a:ext cx="3643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can we add a turntable that requires cueing audio?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844" y="2928934"/>
            <a:ext cx="8858280" cy="3071834"/>
            <a:chOff x="285720" y="2928934"/>
            <a:chExt cx="8858280" cy="30718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20" y="2928934"/>
              <a:ext cx="870968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Isosceles Triangle 8"/>
            <p:cNvSpPr/>
            <p:nvPr/>
          </p:nvSpPr>
          <p:spPr>
            <a:xfrm>
              <a:off x="1428728" y="3786190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5720" y="5072074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00826" y="3857628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C00000"/>
                </a:solidFill>
              </a:rPr>
              <a:t>If we could adjust the compositional structure via deltas,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we could make any change *and*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  still preserve the original application.</a:t>
            </a:r>
          </a:p>
          <a:p>
            <a:pPr lvl="1"/>
            <a:endParaRPr lang="en-GB" dirty="0" smtClean="0"/>
          </a:p>
        </p:txBody>
      </p:sp>
      <p:sp>
        <p:nvSpPr>
          <p:cNvPr id="12" name="Isosceles Triangle 11"/>
          <p:cNvSpPr/>
          <p:nvPr/>
        </p:nvSpPr>
        <p:spPr>
          <a:xfrm>
            <a:off x="3500430" y="3286124"/>
            <a:ext cx="642942" cy="571504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14612" y="5429264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Base application</a:t>
            </a:r>
            <a:endParaRPr lang="en-GB" sz="2400" dirty="0"/>
          </a:p>
        </p:txBody>
      </p:sp>
      <p:sp>
        <p:nvSpPr>
          <p:cNvPr id="17" name="Isosceles Triangle 16"/>
          <p:cNvSpPr/>
          <p:nvPr/>
        </p:nvSpPr>
        <p:spPr>
          <a:xfrm>
            <a:off x="3857620" y="3357562"/>
            <a:ext cx="642942" cy="57150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3786182" y="3714752"/>
            <a:ext cx="642942" cy="57150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3286116" y="4385588"/>
            <a:ext cx="928694" cy="928694"/>
          </a:xfrm>
          <a:prstGeom prst="curvedConnector3">
            <a:avLst>
              <a:gd name="adj1" fmla="val 3476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4357694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An important question</a:t>
            </a:r>
          </a:p>
          <a:p>
            <a:endParaRPr lang="en-GB" sz="2400" u="sng" dirty="0" smtClean="0"/>
          </a:p>
          <a:p>
            <a:r>
              <a:rPr lang="en-GB" sz="2400" dirty="0" smtClean="0"/>
              <a:t>How do we make this a satisfying design experience? 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1934" y="5000636"/>
            <a:ext cx="1000132" cy="1000132"/>
            <a:chOff x="4071934" y="5000636"/>
            <a:chExt cx="1000132" cy="1000132"/>
          </a:xfrm>
        </p:grpSpPr>
        <p:sp>
          <p:nvSpPr>
            <p:cNvPr id="10" name="Isosceles Triangle 9"/>
            <p:cNvSpPr/>
            <p:nvPr/>
          </p:nvSpPr>
          <p:spPr>
            <a:xfrm>
              <a:off x="4071934" y="5000636"/>
              <a:ext cx="642942" cy="57150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29124" y="5072074"/>
              <a:ext cx="642942" cy="57150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57686" y="5429264"/>
              <a:ext cx="642942" cy="57150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152" y="1643050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3614734" cy="4610112"/>
          </a:xfrm>
        </p:spPr>
        <p:txBody>
          <a:bodyPr>
            <a:normAutofit/>
          </a:bodyPr>
          <a:lstStyle/>
          <a:p>
            <a:r>
              <a:rPr lang="en-GB" dirty="0" smtClean="0"/>
              <a:t>A module that holds definitions</a:t>
            </a:r>
          </a:p>
          <a:p>
            <a:r>
              <a:rPr lang="en-GB" dirty="0" smtClean="0"/>
              <a:t>Keeps deltas separate from the “base”</a:t>
            </a:r>
          </a:p>
          <a:p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57364"/>
            <a:ext cx="7546028" cy="4610136"/>
            <a:chOff x="457200" y="1857364"/>
            <a:chExt cx="7546028" cy="4610136"/>
          </a:xfrm>
        </p:grpSpPr>
        <p:grpSp>
          <p:nvGrpSpPr>
            <p:cNvPr id="12" name="Group 11"/>
            <p:cNvGrpSpPr/>
            <p:nvPr/>
          </p:nvGrpSpPr>
          <p:grpSpPr>
            <a:xfrm>
              <a:off x="1643042" y="1857364"/>
              <a:ext cx="6360186" cy="4595186"/>
              <a:chOff x="1643042" y="1857364"/>
              <a:chExt cx="6360186" cy="4595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3042" y="3857628"/>
                <a:ext cx="37061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X</a:t>
                </a:r>
                <a:endParaRPr lang="en-GB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857628"/>
                <a:ext cx="35939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Y</a:t>
                </a:r>
                <a:endParaRPr lang="en-GB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074" y="1857364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4974" y="3857628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29058" y="3857628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5929330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57200" y="5000636"/>
              <a:ext cx="3614734" cy="14668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Pct val="95000"/>
                <a:buFont typeface="Wingdings 2"/>
                <a:buChar char=""/>
                <a:tabLst/>
                <a:defRPr/>
              </a:pP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Ownership of parties</a:t>
              </a:r>
              <a:r>
                <a:rPr kumimoji="0" lang="en-GB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reflects</a:t>
              </a: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extension scenario interplay</a:t>
              </a:r>
              <a:endPara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</a:t>
            </a:r>
            <a:r>
              <a:rPr lang="en-GB" i="1" dirty="0" smtClean="0"/>
              <a:t>[Par78]</a:t>
            </a:r>
          </a:p>
          <a:p>
            <a:pPr lvl="1"/>
            <a:r>
              <a:rPr lang="en-GB" dirty="0" smtClean="0"/>
              <a:t>No guarantee of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another’s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8001056" cy="4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14282" y="2571744"/>
            <a:ext cx="8929718" cy="4286256"/>
            <a:chOff x="214282" y="2571744"/>
            <a:chExt cx="8929718" cy="42862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71744"/>
              <a:ext cx="5786446" cy="421484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 </a:t>
              </a:r>
              <a:r>
                <a:rPr lang="en-GB" sz="2200" b="1" dirty="0" smtClean="0"/>
                <a:t>component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ExtendedDesk</a:t>
              </a:r>
              <a:endParaRPr lang="en-GB" sz="2200" dirty="0" smtClean="0"/>
            </a:p>
            <a:p>
              <a:r>
                <a:rPr lang="en-GB" sz="2200" dirty="0" smtClean="0"/>
                <a:t>         resembles Desk</a:t>
              </a:r>
            </a:p>
            <a:p>
              <a:r>
                <a:rPr lang="en-GB" sz="2200" dirty="0" smtClean="0"/>
                <a:t>    {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ports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replace-parts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m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cm: </a:t>
              </a:r>
              <a:r>
                <a:rPr lang="en-GB" sz="2200" dirty="0" err="1" smtClean="0"/>
                <a:t>CuingMixer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m2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t: </a:t>
              </a:r>
              <a:r>
                <a:rPr lang="en-GB" sz="2200" dirty="0" err="1" smtClean="0"/>
                <a:t>TurntableDevice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connectors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cueOutput@m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iconn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cue@m2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cueInput@m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}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2571744"/>
              <a:ext cx="3143240" cy="42862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dirty="0" smtClean="0">
                  <a:sym typeface="Wingdings" pitchFamily="2" charset="2"/>
                </a:rPr>
                <a:t></a:t>
              </a:r>
            </a:p>
            <a:p>
              <a:r>
                <a:rPr lang="en-GB" sz="2400" dirty="0" smtClean="0"/>
                <a:t>Like an advanced form of structural inheritance... [SGW94]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3: Evolution =</a:t>
            </a:r>
            <a:br>
              <a:rPr lang="en-GB" dirty="0" smtClean="0"/>
            </a:br>
            <a:r>
              <a:rPr lang="en-GB" dirty="0" smtClean="0"/>
              <a:t>	resemblance + replacement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“replacement” to “resemblance”</a:t>
            </a:r>
          </a:p>
          <a:p>
            <a:pPr lvl="1"/>
            <a:r>
              <a:rPr lang="en-GB" dirty="0" smtClean="0"/>
              <a:t>Allows our new incremental definition to supersede the previous one...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928934"/>
            <a:ext cx="4429156" cy="37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43214"/>
            <a:ext cx="4609445" cy="38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429388" y="5572140"/>
            <a:ext cx="1071570" cy="100013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57586" y="2643158"/>
            <a:ext cx="5786446" cy="421484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endParaRPr lang="en-GB" sz="2200" dirty="0" smtClean="0"/>
          </a:p>
          <a:p>
            <a:r>
              <a:rPr lang="en-GB" sz="2200" dirty="0" smtClean="0"/>
              <a:t>         resembles Desk </a:t>
            </a:r>
            <a:r>
              <a:rPr lang="en-GB" sz="2200" b="1" i="1" dirty="0" smtClean="0"/>
              <a:t>replaces Desk</a:t>
            </a:r>
          </a:p>
          <a:p>
            <a:r>
              <a:rPr lang="en-GB" sz="2200" dirty="0" smtClean="0"/>
              <a:t>   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replace-parts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 </a:t>
            </a:r>
            <a:r>
              <a:rPr lang="en-GB" sz="2200" b="1" dirty="0" smtClean="0"/>
              <a:t>becomes</a:t>
            </a:r>
            <a:r>
              <a:rPr lang="en-GB" sz="2200" dirty="0" smtClean="0"/>
              <a:t> cm: </a:t>
            </a:r>
            <a:r>
              <a:rPr lang="en-GB" sz="2200" dirty="0" err="1" smtClean="0"/>
              <a:t>CuingMixer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m2 </a:t>
            </a:r>
            <a:r>
              <a:rPr lang="en-GB" sz="2200" b="1" dirty="0" smtClean="0"/>
              <a:t>becomes</a:t>
            </a:r>
            <a:r>
              <a:rPr lang="en-GB" sz="2200" dirty="0" smtClean="0"/>
              <a:t> t: </a:t>
            </a:r>
            <a:r>
              <a:rPr lang="en-GB" sz="2200" dirty="0" err="1" smtClean="0"/>
              <a:t>TurntableDevice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cueOutput@m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iconn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cue@m2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cueInput@m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}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Merging different extensions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57158" y="1857364"/>
            <a:ext cx="8786842" cy="4723153"/>
            <a:chOff x="357158" y="1857364"/>
            <a:chExt cx="8786842" cy="4723153"/>
          </a:xfrm>
        </p:grpSpPr>
        <p:pic>
          <p:nvPicPr>
            <p:cNvPr id="4" name="Picture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588" y="3286124"/>
              <a:ext cx="7012412" cy="3294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57158" y="1857364"/>
              <a:ext cx="27824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Add a CD extension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720" y="1643050"/>
            <a:ext cx="8858280" cy="4929222"/>
            <a:chOff x="2786050" y="-2000288"/>
            <a:chExt cx="8858280" cy="4929222"/>
          </a:xfrm>
        </p:grpSpPr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1709" y="-2000288"/>
              <a:ext cx="7102621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86050" y="-1714536"/>
              <a:ext cx="40140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Merge using another stratum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5720" y="1643050"/>
            <a:ext cx="8858280" cy="4929222"/>
            <a:chOff x="285720" y="1785926"/>
            <a:chExt cx="8858280" cy="4929222"/>
          </a:xfrm>
        </p:grpSpPr>
        <p:pic>
          <p:nvPicPr>
            <p:cNvPr id="6" name="Picture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1378" y="1785926"/>
              <a:ext cx="7102622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85720" y="2000240"/>
              <a:ext cx="38576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Correct using an evolution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143644"/>
            <a:ext cx="1714480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up for each perspective...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94448"/>
            <a:ext cx="4286280" cy="43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26094"/>
            <a:ext cx="4572032" cy="453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285968"/>
            <a:ext cx="722476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2214554"/>
            <a:ext cx="7215238" cy="456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Revisiting the extension scenario</a:t>
            </a:r>
            <a:endParaRPr lang="en-GB" dirty="0"/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357298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4143372" y="2243126"/>
            <a:ext cx="5000660" cy="1614502"/>
          </a:xfrm>
          <a:prstGeom prst="wedgeRoundRectCallout">
            <a:avLst>
              <a:gd name="adj1" fmla="val -42008"/>
              <a:gd name="adj2" fmla="val 7473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Deltas allow combining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Combinations checked automatically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UUIDs avoid lexical fragility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43340" y="2071678"/>
            <a:ext cx="5000660" cy="1357322"/>
          </a:xfrm>
          <a:prstGeom prst="wedgeRoundRectCallout">
            <a:avLst>
              <a:gd name="adj1" fmla="val -54416"/>
              <a:gd name="adj2" fmla="val 62500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No source required, only structural description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UPGRADE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	ARCHITECTURE</a:t>
            </a:r>
          </a:p>
          <a:p>
            <a:pPr lvl="1"/>
            <a:endParaRPr lang="en-GB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071934" y="2357430"/>
            <a:ext cx="5000660" cy="1357322"/>
          </a:xfrm>
          <a:prstGeom prst="wedgeRoundRectCallout">
            <a:avLst>
              <a:gd name="adj1" fmla="val -30906"/>
              <a:gd name="adj2" fmla="val 13227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Upgrades are also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Check existing extensions with upgrade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00496" y="2000240"/>
            <a:ext cx="5000660" cy="1357322"/>
          </a:xfrm>
          <a:prstGeom prst="wedgeRoundRectCallout">
            <a:avLst>
              <a:gd name="adj1" fmla="val -69001"/>
              <a:gd name="adj2" fmla="val 27212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Only see changes if extension stratum included!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Combine using dependencies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00496" y="1785926"/>
            <a:ext cx="5000660" cy="1571636"/>
          </a:xfrm>
          <a:prstGeom prst="wedgeRoundRectCallout">
            <a:avLst>
              <a:gd name="adj1" fmla="val -88593"/>
              <a:gd name="adj2" fmla="val -1930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Make any structural changes required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Granularity of components determines cost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Automatically creates extension points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2500306"/>
            <a:ext cx="5000660" cy="1357322"/>
          </a:xfrm>
          <a:prstGeom prst="wedgeRoundRectCallout">
            <a:avLst>
              <a:gd name="adj1" fmla="val -6961"/>
              <a:gd name="adj2" fmla="val 17718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Full focus on architecture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Explicit architecture helps extension developers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9" grpId="1" build="allAtOnce" animBg="1"/>
      <p:bldP spid="8" grpId="0" build="allAtOnce" animBg="1"/>
      <p:bldP spid="8" grpId="1" build="allAtOnce" animBg="1"/>
      <p:bldP spid="10" grpId="0" build="allAtOnce" animBg="1"/>
      <p:bldP spid="10" grpId="1" build="allAtOnce" animBg="1"/>
      <p:bldP spid="7" grpId="0" build="allAtOnce" animBg="1"/>
      <p:bldP spid="7" grpId="1" build="allAtOnce" animBg="1"/>
      <p:bldP spid="5" grpId="0" build="allAtOnce" animBg="1"/>
      <p:bldP spid="5" grpId="1" build="allAtOnce" animBg="1"/>
      <p:bldP spid="11" grpId="0" build="allAtOnce" animBg="1"/>
      <p:bldP spid="11" grpI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928958"/>
          </a:xfrm>
        </p:spPr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day”?</a:t>
            </a:r>
          </a:p>
          <a:p>
            <a:pPr>
              <a:buNone/>
            </a:pPr>
            <a:r>
              <a:rPr lang="en-GB" dirty="0" smtClean="0"/>
              <a:t>	[MDEK95] – Darwin, [PBJ98] – SOFA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962556"/>
            <a:ext cx="8229600" cy="16811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OO techniques are moving gradually in this direction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practice is composition rather than class inheritance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Spring/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/EJB3 are simple component systems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Architecture / structure is always explicit</a:t>
            </a:r>
          </a:p>
          <a:p>
            <a:pPr lvl="1"/>
            <a:r>
              <a:rPr lang="en-GB" dirty="0" smtClean="0"/>
              <a:t>Encodes 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help each other</a:t>
            </a:r>
          </a:p>
          <a:p>
            <a:pPr lvl="1"/>
            <a:r>
              <a:rPr lang="en-GB" dirty="0" smtClean="0"/>
              <a:t>Creation does not limit extensibility – creates extension pts</a:t>
            </a:r>
          </a:p>
          <a:p>
            <a:pPr lvl="1"/>
            <a:r>
              <a:rPr lang="en-GB" dirty="0" smtClean="0"/>
              <a:t>Extensibility does not compromise further creation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Unifies reuse and evolution concepts at design stage</a:t>
            </a:r>
          </a:p>
          <a:p>
            <a:pPr lvl="1"/>
            <a:r>
              <a:rPr lang="en-GB" dirty="0" smtClean="0"/>
              <a:t>Hard to “let go” of designing in extension points</a:t>
            </a:r>
          </a:p>
          <a:p>
            <a:pPr lvl="1"/>
            <a:r>
              <a:rPr lang="en-GB" dirty="0" smtClean="0"/>
              <a:t>Slightly “uncanny” feeling – agile architecture!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Evolve is aimed at industry developers!</a:t>
            </a:r>
          </a:p>
          <a:p>
            <a:pPr lvl="1">
              <a:buNone/>
            </a:pPr>
            <a:r>
              <a:rPr lang="en-GB" b="1" dirty="0" smtClean="0"/>
              <a:t>	http://www.intrinsarc.com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semantic or behavioural guarantees after extension</a:t>
            </a:r>
          </a:p>
          <a:p>
            <a:pPr lvl="1"/>
            <a:r>
              <a:rPr lang="en-GB" dirty="0" smtClean="0"/>
              <a:t>Future work aimed at behavioural protocols &amp; goals</a:t>
            </a:r>
            <a:br>
              <a:rPr lang="en-GB" dirty="0" smtClean="0"/>
            </a:br>
            <a:r>
              <a:rPr lang="en-GB" dirty="0" smtClean="0"/>
              <a:t>[PV02] [MK06]</a:t>
            </a:r>
          </a:p>
          <a:p>
            <a:pPr lvl="1"/>
            <a:r>
              <a:rPr lang="en-GB" dirty="0" smtClean="0"/>
              <a:t>Extensions will be able to alter these descriptions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Cost of change not always proportional to desired change</a:t>
            </a:r>
          </a:p>
          <a:p>
            <a:pPr lvl="1"/>
            <a:r>
              <a:rPr lang="en-GB" dirty="0" smtClean="0"/>
              <a:t>Granularity of components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Alien approach to many industry developers</a:t>
            </a:r>
          </a:p>
          <a:p>
            <a:pPr lvl="1"/>
            <a:r>
              <a:rPr lang="en-GB" dirty="0" smtClean="0"/>
              <a:t>Moving beyond a textual description!</a:t>
            </a:r>
          </a:p>
          <a:p>
            <a:pPr lvl="1"/>
            <a:r>
              <a:rPr lang="en-GB" dirty="0" smtClean="0"/>
              <a:t>Teach composition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 smtClean="0"/>
              <a:t>[KF98]- Toward a Formal Theory of Extensible Software</a:t>
            </a:r>
          </a:p>
          <a:p>
            <a:pPr lvl="1"/>
            <a:r>
              <a:rPr lang="en-GB" sz="1200" dirty="0" err="1" smtClean="0"/>
              <a:t>Shriram</a:t>
            </a:r>
            <a:r>
              <a:rPr lang="en-GB" sz="1200" dirty="0" smtClean="0"/>
              <a:t> </a:t>
            </a:r>
            <a:r>
              <a:rPr lang="en-GB" sz="1200" dirty="0" err="1" smtClean="0"/>
              <a:t>Krishnamurthi</a:t>
            </a:r>
            <a:r>
              <a:rPr lang="en-GB" sz="1200" dirty="0" smtClean="0"/>
              <a:t>, Matthias </a:t>
            </a:r>
            <a:r>
              <a:rPr lang="en-GB" sz="1200" dirty="0" err="1" smtClean="0"/>
              <a:t>Felleisen</a:t>
            </a:r>
            <a:r>
              <a:rPr lang="en-GB" sz="1200" dirty="0" smtClean="0"/>
              <a:t>, </a:t>
            </a:r>
            <a:r>
              <a:rPr lang="en-GB" sz="1200" u="sng" dirty="0" smtClean="0"/>
              <a:t>SIGSOFT '98/FSE-6</a:t>
            </a:r>
          </a:p>
          <a:p>
            <a:r>
              <a:rPr lang="en-GB" sz="1200" dirty="0" smtClean="0"/>
              <a:t>[Par78] - Designing Software for Ease of Extension and Contraction</a:t>
            </a:r>
          </a:p>
          <a:p>
            <a:pPr lvl="1"/>
            <a:r>
              <a:rPr lang="en-GB" sz="1200" dirty="0" smtClean="0"/>
              <a:t>David </a:t>
            </a:r>
            <a:r>
              <a:rPr lang="en-GB" sz="1200" dirty="0" err="1" smtClean="0"/>
              <a:t>Parnas</a:t>
            </a:r>
            <a:r>
              <a:rPr lang="en-GB" sz="1200" dirty="0" smtClean="0"/>
              <a:t>, </a:t>
            </a:r>
            <a:r>
              <a:rPr lang="en-GB" sz="1200" u="sng" dirty="0" smtClean="0"/>
              <a:t>ICSE ’78</a:t>
            </a:r>
          </a:p>
          <a:p>
            <a:r>
              <a:rPr lang="en-GB" sz="1200" dirty="0" smtClean="0"/>
              <a:t>[BBHL04] - Software Evolution</a:t>
            </a:r>
          </a:p>
          <a:p>
            <a:pPr lvl="1"/>
            <a:r>
              <a:rPr lang="en-GB" sz="1200" dirty="0" smtClean="0"/>
              <a:t>Keith Bennett, David </a:t>
            </a:r>
            <a:r>
              <a:rPr lang="en-GB" sz="1200" dirty="0" err="1" smtClean="0"/>
              <a:t>Budgen</a:t>
            </a:r>
            <a:r>
              <a:rPr lang="en-GB" sz="1200" dirty="0" smtClean="0"/>
              <a:t>, Tony Hoare, Paul </a:t>
            </a:r>
            <a:r>
              <a:rPr lang="en-GB" sz="1200" dirty="0" err="1" smtClean="0"/>
              <a:t>Layzell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u="sng" dirty="0" smtClean="0"/>
              <a:t>Grand Challenges for Computing, 2004</a:t>
            </a:r>
          </a:p>
          <a:p>
            <a:r>
              <a:rPr lang="en-GB" sz="1200" dirty="0" smtClean="0"/>
              <a:t>[Ben03] - The software maintenance of large software systems: Management, methods and tools</a:t>
            </a:r>
          </a:p>
          <a:p>
            <a:pPr lvl="1"/>
            <a:r>
              <a:rPr lang="en-GB" sz="1200" dirty="0" smtClean="0"/>
              <a:t>Keith Bennett, </a:t>
            </a:r>
            <a:r>
              <a:rPr lang="en-GB" sz="1200" u="sng" dirty="0" smtClean="0"/>
              <a:t>Reliability, Engineering and System Safety 1991</a:t>
            </a:r>
          </a:p>
          <a:p>
            <a:r>
              <a:rPr lang="en-GB" sz="1200" dirty="0" smtClean="0"/>
              <a:t>[SGW94] – Real-Time Object Oriented </a:t>
            </a:r>
            <a:r>
              <a:rPr lang="en-GB" sz="1200" dirty="0" err="1" smtClean="0"/>
              <a:t>Modeling</a:t>
            </a:r>
            <a:endParaRPr lang="en-GB" sz="1200" dirty="0" smtClean="0"/>
          </a:p>
          <a:p>
            <a:pPr lvl="1"/>
            <a:r>
              <a:rPr lang="en-GB" sz="1200" dirty="0" smtClean="0"/>
              <a:t>B. </a:t>
            </a:r>
            <a:r>
              <a:rPr lang="en-GB" sz="1200" dirty="0" err="1" smtClean="0"/>
              <a:t>Selic</a:t>
            </a:r>
            <a:r>
              <a:rPr lang="en-GB" sz="1200" dirty="0" smtClean="0"/>
              <a:t>, </a:t>
            </a:r>
            <a:r>
              <a:rPr lang="en-GB" sz="1200" dirty="0" err="1" smtClean="0"/>
              <a:t>G.Gullekson</a:t>
            </a:r>
            <a:r>
              <a:rPr lang="en-GB" sz="1200" dirty="0" smtClean="0"/>
              <a:t>, P. Ward, </a:t>
            </a:r>
            <a:r>
              <a:rPr lang="en-GB" sz="1200" u="sng" dirty="0" smtClean="0"/>
              <a:t>John Wiley &amp; Sons, 1994</a:t>
            </a:r>
          </a:p>
          <a:p>
            <a:r>
              <a:rPr lang="en-GB" sz="1200" u="sng" dirty="0" smtClean="0"/>
              <a:t>[MDEK95] - Specifying Distributed Software Architectures</a:t>
            </a:r>
          </a:p>
          <a:p>
            <a:pPr lvl="1"/>
            <a:r>
              <a:rPr lang="en-GB" sz="1200" dirty="0" smtClean="0"/>
              <a:t>Jeff Magee, </a:t>
            </a:r>
            <a:r>
              <a:rPr lang="en-GB" sz="1200" dirty="0" err="1" smtClean="0"/>
              <a:t>Naranker</a:t>
            </a:r>
            <a:r>
              <a:rPr lang="en-GB" sz="1200" dirty="0" smtClean="0"/>
              <a:t> </a:t>
            </a:r>
            <a:r>
              <a:rPr lang="en-GB" sz="1200" dirty="0" err="1" smtClean="0"/>
              <a:t>Dulay</a:t>
            </a:r>
            <a:r>
              <a:rPr lang="en-GB" sz="1200" dirty="0" smtClean="0"/>
              <a:t>, Susan </a:t>
            </a:r>
            <a:r>
              <a:rPr lang="en-GB" sz="1200" dirty="0" err="1" smtClean="0"/>
              <a:t>Eisenbach</a:t>
            </a:r>
            <a:r>
              <a:rPr lang="en-GB" sz="1200" dirty="0" smtClean="0"/>
              <a:t>, Jeff Kramer, ESEC 1995</a:t>
            </a:r>
          </a:p>
          <a:p>
            <a:r>
              <a:rPr lang="en-GB" sz="1200" u="sng" dirty="0" smtClean="0"/>
              <a:t>[PBJ98] - </a:t>
            </a:r>
            <a:r>
              <a:rPr lang="en-GB" sz="1200" dirty="0" smtClean="0"/>
              <a:t>SOFA/DCUP: Architecture for Component Trading and Dynamic Updating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 F., </a:t>
            </a:r>
            <a:r>
              <a:rPr lang="en-GB" sz="1200" dirty="0" err="1" smtClean="0"/>
              <a:t>Balek</a:t>
            </a:r>
            <a:r>
              <a:rPr lang="en-GB" sz="1200" dirty="0" smtClean="0"/>
              <a:t>, D., </a:t>
            </a:r>
            <a:r>
              <a:rPr lang="en-GB" sz="1200" dirty="0" err="1" smtClean="0"/>
              <a:t>Janecek</a:t>
            </a:r>
            <a:r>
              <a:rPr lang="en-GB" sz="1200" dirty="0" smtClean="0"/>
              <a:t>, R., ICCDS 1995</a:t>
            </a:r>
          </a:p>
          <a:p>
            <a:r>
              <a:rPr lang="en-GB" sz="1200" dirty="0" smtClean="0"/>
              <a:t>[PV02] - </a:t>
            </a:r>
            <a:r>
              <a:rPr lang="en-GB" sz="1200" dirty="0" err="1" smtClean="0"/>
              <a:t>Behavior</a:t>
            </a:r>
            <a:r>
              <a:rPr lang="en-GB" sz="1200" dirty="0" smtClean="0"/>
              <a:t> Protocols for Software Components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, F. and </a:t>
            </a:r>
            <a:r>
              <a:rPr lang="en-GB" sz="1200" dirty="0" err="1" smtClean="0"/>
              <a:t>Visnovsky</a:t>
            </a:r>
            <a:r>
              <a:rPr lang="en-GB" sz="1200" dirty="0" smtClean="0"/>
              <a:t>, S., </a:t>
            </a:r>
            <a:r>
              <a:rPr lang="en-GB" sz="1200" u="sng" dirty="0" smtClean="0"/>
              <a:t>IEEE Transactions on Software Engineering 2002</a:t>
            </a:r>
          </a:p>
          <a:p>
            <a:r>
              <a:rPr lang="en-GB" sz="1200" dirty="0" smtClean="0"/>
              <a:t>[MK06] - Concurrency (State Models and Java Programs)</a:t>
            </a:r>
          </a:p>
          <a:p>
            <a:pPr lvl="1"/>
            <a:r>
              <a:rPr lang="en-GB" sz="1200" dirty="0" smtClean="0"/>
              <a:t>Magee, J. and Kramer, J., </a:t>
            </a:r>
            <a:r>
              <a:rPr lang="en-GB" sz="1200" u="sng" dirty="0" smtClean="0"/>
              <a:t>John Wiley and Sons Ltd 2006</a:t>
            </a:r>
          </a:p>
          <a:p>
            <a:pPr lvl="1"/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an application</a:t>
            </a:r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Scalable ecosystem – better for end users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1027" name="Picture 3" descr="C:\Users\andrew\Desktop\hou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633801"/>
            <a:ext cx="4203713" cy="315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000504"/>
            <a:ext cx="8229600" cy="232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nb-N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fully plan for all changes...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Someone will want to make unanticipated changes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design decision will limit some extensibility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extension mechanism we build in limit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>
              <a:buNone/>
            </a:pPr>
            <a:r>
              <a:rPr lang="en-GB" dirty="0" smtClean="0"/>
              <a:t>... but this is strange, as we know that ...</a:t>
            </a:r>
          </a:p>
          <a:p>
            <a:pPr lvl="1"/>
            <a:r>
              <a:rPr lang="en-GB" dirty="0" smtClean="0"/>
              <a:t>Evolution and maintenance can be the largest part of a system’s entire effort </a:t>
            </a:r>
            <a:r>
              <a:rPr lang="en-GB" i="1" dirty="0" smtClean="0"/>
              <a:t>[Ben03]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scen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808833" cy="5070492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42844" y="1428736"/>
            <a:ext cx="9001156" cy="5357826"/>
            <a:chOff x="142844" y="1428736"/>
            <a:chExt cx="9001156" cy="5357826"/>
          </a:xfrm>
        </p:grpSpPr>
        <p:sp>
          <p:nvSpPr>
            <p:cNvPr id="21" name="Rectangle 20"/>
            <p:cNvSpPr/>
            <p:nvPr/>
          </p:nvSpPr>
          <p:spPr>
            <a:xfrm>
              <a:off x="142844" y="1428736"/>
              <a:ext cx="9001156" cy="5357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3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5072074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6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7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8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805928"/>
              <a:ext cx="1357322" cy="119444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29058" y="6215082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Audiosoft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282" y="3538839"/>
              <a:ext cx="1701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X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1428736"/>
              <a:ext cx="3314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Radio Station Developers</a:t>
              </a:r>
              <a:endParaRPr lang="en-GB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8290" y="3500438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Y</a:t>
              </a:r>
              <a:endParaRPr lang="en-GB" sz="24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714876" y="3571878"/>
              <a:ext cx="642942" cy="107157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3786182" y="3571878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Down Arrow 16"/>
            <p:cNvSpPr/>
            <p:nvPr/>
          </p:nvSpPr>
          <p:spPr>
            <a:xfrm rot="18311194" flipV="1">
              <a:off x="5344533" y="2408254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2950314" flipV="1">
              <a:off x="3056745" y="2354465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18437078" flipV="1">
              <a:off x="2985750" y="4559206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 rot="2469793" flipV="1">
              <a:off x="5539206" y="4587391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3141</TotalTime>
  <Words>1930</Words>
  <Application>Microsoft Office PowerPoint</Application>
  <PresentationFormat>On-screen Show (4:3)</PresentationFormat>
  <Paragraphs>368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An Architectural Approach to Extensible Applications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requirements... and one extra</vt:lpstr>
      <vt:lpstr>Existing Extensibility Approaches</vt:lpstr>
      <vt:lpstr>Frameworks &amp; extension points</vt:lpstr>
      <vt:lpstr>Plugin architectures</vt:lpstr>
      <vt:lpstr>Aspects &amp; weaving</vt:lpstr>
      <vt:lpstr>An Architectural Approach</vt:lpstr>
      <vt:lpstr>Composing the “base”: audio desk</vt:lpstr>
      <vt:lpstr>Extending the structure...</vt:lpstr>
      <vt:lpstr>The key insight</vt:lpstr>
      <vt:lpstr>Concept 1: Stratum</vt:lpstr>
      <vt:lpstr>Concept 2: Resemblance</vt:lpstr>
      <vt:lpstr>Concept 3: Evolution =  resemblance + replacement </vt:lpstr>
      <vt:lpstr>Merging different extensions</vt:lpstr>
      <vt:lpstr>The expanded resemblance graph</vt:lpstr>
      <vt:lpstr>Revisiting the extension scenario</vt:lpstr>
      <vt:lpstr>Checking against requirements...</vt:lpstr>
      <vt:lpstr>Aside: why hierarchical components?</vt:lpstr>
      <vt:lpstr>Summary of Evolve</vt:lpstr>
      <vt:lpstr>Restrictions and Limitations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268</cp:revision>
  <dcterms:created xsi:type="dcterms:W3CDTF">2011-01-19T08:09:01Z</dcterms:created>
  <dcterms:modified xsi:type="dcterms:W3CDTF">2011-02-08T10:20:22Z</dcterms:modified>
</cp:coreProperties>
</file>