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1"/>
  </p:notesMasterIdLst>
  <p:sldIdLst>
    <p:sldId id="256" r:id="rId2"/>
    <p:sldId id="283" r:id="rId3"/>
    <p:sldId id="282" r:id="rId4"/>
    <p:sldId id="259" r:id="rId5"/>
    <p:sldId id="286" r:id="rId6"/>
    <p:sldId id="289" r:id="rId7"/>
    <p:sldId id="290" r:id="rId8"/>
    <p:sldId id="291" r:id="rId9"/>
    <p:sldId id="292" r:id="rId10"/>
    <p:sldId id="293" r:id="rId11"/>
    <p:sldId id="294" r:id="rId12"/>
    <p:sldId id="287" r:id="rId13"/>
    <p:sldId id="288" r:id="rId14"/>
    <p:sldId id="297" r:id="rId15"/>
    <p:sldId id="296" r:id="rId16"/>
    <p:sldId id="301" r:id="rId17"/>
    <p:sldId id="298" r:id="rId18"/>
    <p:sldId id="299" r:id="rId19"/>
    <p:sldId id="300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8392" autoAdjust="0"/>
  </p:normalViewPr>
  <p:slideViewPr>
    <p:cSldViewPr>
      <p:cViewPr varScale="1">
        <p:scale>
          <a:sx n="70" d="100"/>
          <a:sy n="70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9B31-23B7-41FA-A7A8-47EAF8E80A0A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481" y="142852"/>
            <a:ext cx="5715039" cy="42862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844" y="4500570"/>
            <a:ext cx="885831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99BD-5632-4612-98AC-0049671A5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Cost of older system is proportional to</a:t>
            </a:r>
            <a:r>
              <a:rPr lang="en-GB" baseline="0" dirty="0" smtClean="0"/>
              <a:t> 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 baseline="0">
                <a:ln>
                  <a:noFill/>
                </a:ln>
                <a:solidFill>
                  <a:schemeClr val="accent5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60522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rgbClr val="8488C4">
                <a:alpha val="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3348048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Picture 14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Evolve – Advanced Topics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			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4929198"/>
            <a:ext cx="2554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Andrew McVeigh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Magee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Kramer</a:t>
            </a:r>
            <a:endParaRPr lang="en-GB" b="1" dirty="0" smtClean="0">
              <a:solidFill>
                <a:schemeClr val="bg1"/>
              </a:solidFill>
            </a:endParaRPr>
          </a:p>
          <a:p>
            <a:r>
              <a:rPr lang="en-GB" b="1" dirty="0" smtClean="0">
                <a:solidFill>
                  <a:schemeClr val="bg1"/>
                </a:solidFill>
              </a:rPr>
              <a:t>Imperial College, London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Machines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components with a notion of current state</a:t>
            </a:r>
          </a:p>
          <a:p>
            <a:pPr lvl="1"/>
            <a:r>
              <a:rPr lang="en-GB" dirty="0" smtClean="0"/>
              <a:t>Big switch</a:t>
            </a:r>
          </a:p>
          <a:p>
            <a:pPr lvl="1"/>
            <a:r>
              <a:rPr lang="en-GB" dirty="0" smtClean="0"/>
              <a:t>Different graphical presentation</a:t>
            </a:r>
          </a:p>
          <a:p>
            <a:pPr lvl="1"/>
            <a:r>
              <a:rPr lang="en-GB" dirty="0" smtClean="0"/>
              <a:t>Use with resemblance and evolution</a:t>
            </a:r>
          </a:p>
          <a:p>
            <a:pPr lvl="1"/>
            <a:r>
              <a:rPr lang="en-GB" dirty="0" smtClean="0"/>
              <a:t>Combine with conventional components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Advantages over OO approach</a:t>
            </a:r>
          </a:p>
          <a:p>
            <a:pPr lvl="1"/>
            <a:r>
              <a:rPr lang="en-GB" dirty="0" smtClean="0"/>
              <a:t>Explicit transitions</a:t>
            </a:r>
          </a:p>
          <a:p>
            <a:pPr lvl="1"/>
            <a:r>
              <a:rPr lang="en-GB" dirty="0" smtClean="0"/>
              <a:t>Extensible for states and transitions</a:t>
            </a:r>
          </a:p>
          <a:p>
            <a:pPr lvl="1"/>
            <a:r>
              <a:rPr lang="en-GB" dirty="0" smtClean="0"/>
              <a:t>Rich context available for each state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machines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Show...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Evolve Toolset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Evolve in practice...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Evolve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stuff</a:t>
            </a:r>
          </a:p>
          <a:p>
            <a:r>
              <a:rPr lang="en-GB" dirty="0" smtClean="0"/>
              <a:t>Difference </a:t>
            </a:r>
            <a:r>
              <a:rPr lang="en-GB" dirty="0" smtClean="0"/>
              <a:t>creation &amp; browser</a:t>
            </a:r>
            <a:endParaRPr lang="en-GB" dirty="0" smtClean="0"/>
          </a:p>
          <a:p>
            <a:r>
              <a:rPr lang="en-GB" dirty="0" smtClean="0"/>
              <a:t>Combination </a:t>
            </a:r>
            <a:r>
              <a:rPr lang="en-GB" dirty="0" smtClean="0"/>
              <a:t>checking</a:t>
            </a:r>
          </a:p>
          <a:p>
            <a:r>
              <a:rPr lang="en-GB" dirty="0" smtClean="0"/>
              <a:t>Importing and exporting models</a:t>
            </a:r>
          </a:p>
          <a:p>
            <a:r>
              <a:rPr lang="en-GB" dirty="0" smtClean="0"/>
              <a:t>Importing beans</a:t>
            </a:r>
          </a:p>
          <a:p>
            <a:r>
              <a:rPr lang="en-GB" dirty="0" smtClean="0"/>
              <a:t>Generating Java code + fwd </a:t>
            </a:r>
            <a:r>
              <a:rPr lang="en-GB" dirty="0" smtClean="0"/>
              <a:t>engineering (2 types)</a:t>
            </a:r>
            <a:endParaRPr lang="en-GB" dirty="0" smtClean="0"/>
          </a:p>
          <a:p>
            <a:r>
              <a:rPr lang="en-GB" dirty="0" smtClean="0"/>
              <a:t>Model scalability – lessons from UML tools</a:t>
            </a:r>
          </a:p>
          <a:p>
            <a:r>
              <a:rPr lang="en-GB" dirty="0" smtClean="0"/>
              <a:t>Team </a:t>
            </a:r>
            <a:r>
              <a:rPr lang="en-GB" dirty="0" smtClean="0"/>
              <a:t>edition</a:t>
            </a:r>
          </a:p>
          <a:p>
            <a:r>
              <a:rPr lang="en-GB" dirty="0" smtClean="0"/>
              <a:t>Internal architecture, interaction with Backbone</a:t>
            </a:r>
            <a:endParaRPr lang="en-GB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Capabilities and challenges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Extensible protocols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protocols [</a:t>
            </a:r>
            <a:r>
              <a:rPr lang="en-GB" dirty="0" err="1" smtClean="0"/>
              <a:t>plasil</a:t>
            </a:r>
            <a:r>
              <a:rPr lang="en-GB" dirty="0" smtClean="0"/>
              <a:t>]</a:t>
            </a:r>
          </a:p>
          <a:p>
            <a:r>
              <a:rPr lang="en-GB" dirty="0" smtClean="0"/>
              <a:t>Aim: allow extension to enforce semantic guarantees</a:t>
            </a:r>
          </a:p>
          <a:p>
            <a:r>
              <a:rPr lang="en-GB" dirty="0" smtClean="0"/>
              <a:t>Sequence diagram, ports are actors</a:t>
            </a:r>
          </a:p>
          <a:p>
            <a:pPr lvl="1"/>
            <a:r>
              <a:rPr lang="en-GB" dirty="0" smtClean="0"/>
              <a:t>Convert to LTS or another state transition system</a:t>
            </a:r>
          </a:p>
          <a:p>
            <a:pPr lvl="1"/>
            <a:r>
              <a:rPr lang="en-GB" dirty="0" smtClean="0"/>
              <a:t>Need to find a way to allow extension to “extend”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Extensible protocols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Backwards compatibility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Reverse dependencies</a:t>
            </a:r>
          </a:p>
          <a:p>
            <a:pPr lvl="1"/>
            <a:r>
              <a:rPr lang="en-GB" dirty="0" smtClean="0"/>
              <a:t>Compresses </a:t>
            </a:r>
            <a:r>
              <a:rPr lang="en-GB" dirty="0" smtClean="0"/>
              <a:t>deltas</a:t>
            </a:r>
          </a:p>
          <a:p>
            <a:pPr lvl="1"/>
            <a:r>
              <a:rPr lang="en-GB" dirty="0" smtClean="0"/>
              <a:t>Older systems are now deltas against newer system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Replacement for </a:t>
            </a:r>
            <a:r>
              <a:rPr lang="en-GB" dirty="0" err="1" smtClean="0"/>
              <a:t>plugin</a:t>
            </a:r>
            <a:r>
              <a:rPr lang="en-GB" dirty="0" smtClean="0"/>
              <a:t>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to Android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Overview of the formal model</a:t>
            </a:r>
          </a:p>
          <a:p>
            <a:endParaRPr lang="en-GB" dirty="0" smtClean="0"/>
          </a:p>
          <a:p>
            <a:r>
              <a:rPr lang="en-GB" dirty="0" smtClean="0"/>
              <a:t>Advanced extensibility features</a:t>
            </a:r>
          </a:p>
          <a:p>
            <a:pPr lvl="1"/>
            <a:r>
              <a:rPr lang="en-GB" dirty="0" smtClean="0"/>
              <a:t>Port type inference</a:t>
            </a:r>
          </a:p>
          <a:p>
            <a:pPr lvl="1"/>
            <a:r>
              <a:rPr lang="en-GB" dirty="0" err="1" smtClean="0"/>
              <a:t>Hyperports</a:t>
            </a:r>
            <a:r>
              <a:rPr lang="en-GB" dirty="0" smtClean="0"/>
              <a:t>, alphanumeric indices, factories, state machines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Evolve toolset</a:t>
            </a:r>
          </a:p>
          <a:p>
            <a:endParaRPr lang="en-GB" dirty="0" smtClean="0"/>
          </a:p>
          <a:p>
            <a:r>
              <a:rPr lang="en-GB" dirty="0" smtClean="0"/>
              <a:t>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the</a:t>
            </a:r>
            <a:br>
              <a:rPr lang="en-GB" dirty="0" smtClean="0"/>
            </a:br>
            <a:r>
              <a:rPr lang="en-GB" dirty="0" smtClean="0"/>
              <a:t>Formal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...or...</a:t>
            </a:r>
          </a:p>
          <a:p>
            <a:r>
              <a:rPr lang="en-GB" dirty="0" smtClean="0"/>
              <a:t>How stratum, resemblance and replacement interact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Expanded Resemblance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[explain that graph can be reworked at any level because elements are inserted into the expanded graph – maybe 3 slides + 1 alloy]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Core is very simple</a:t>
            </a:r>
          </a:p>
          <a:p>
            <a:pPr>
              <a:buNone/>
            </a:pPr>
            <a:r>
              <a:rPr lang="en-GB" dirty="0" smtClean="0"/>
              <a:t>Structural rules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Extensibility Features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0352" y="3348048"/>
            <a:ext cx="7772400" cy="286703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Port type inference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</a:t>
            </a:r>
            <a:r>
              <a:rPr lang="en-GB" dirty="0" err="1" smtClean="0"/>
              <a:t>Hyperports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Alphanumeric Indices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Factories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State Machines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Inferring port types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do it?</a:t>
            </a:r>
          </a:p>
          <a:p>
            <a:pPr lvl="1"/>
            <a:r>
              <a:rPr lang="en-GB" dirty="0" smtClean="0"/>
              <a:t>Propagates local changes globally without further deltas</a:t>
            </a:r>
          </a:p>
          <a:p>
            <a:pPr lvl="1"/>
            <a:r>
              <a:rPr lang="en-GB" dirty="0" smtClean="0"/>
              <a:t>Exposes interfaces on surface back to surface</a:t>
            </a:r>
          </a:p>
          <a:p>
            <a:pPr lvl="1"/>
            <a:r>
              <a:rPr lang="en-GB" dirty="0" smtClean="0"/>
              <a:t>Intuitive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Hyperports</a:t>
            </a:r>
            <a:r>
              <a:rPr lang="en-GB" dirty="0" smtClean="0"/>
              <a:t>: Cutting through the hierarchy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Singleton can use this</a:t>
            </a:r>
          </a:p>
          <a:p>
            <a:pPr lvl="1"/>
            <a:r>
              <a:rPr lang="en-GB" dirty="0" smtClean="0"/>
              <a:t>Much more general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Alphanumeric indices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an extension to always insert between existing</a:t>
            </a:r>
          </a:p>
          <a:p>
            <a:pPr lvl="1"/>
            <a:r>
              <a:rPr lang="en-GB" dirty="0" smtClean="0"/>
              <a:t>Lexical ordering</a:t>
            </a:r>
          </a:p>
          <a:p>
            <a:pPr lvl="1"/>
            <a:r>
              <a:rPr lang="en-GB" dirty="0" smtClean="0"/>
              <a:t>Like line numbers in BASIC ;-)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Components with lazily instantiated insides [DARWIN]</a:t>
            </a:r>
          </a:p>
          <a:p>
            <a:pPr lvl="1"/>
            <a:r>
              <a:rPr lang="en-GB" dirty="0" smtClean="0"/>
              <a:t>Use with resemblance and evolution</a:t>
            </a:r>
          </a:p>
          <a:p>
            <a:pPr lvl="1"/>
            <a:r>
              <a:rPr lang="en-GB" dirty="0" smtClean="0"/>
              <a:t>Can be nested arbitrarily</a:t>
            </a:r>
          </a:p>
          <a:p>
            <a:pPr lvl="1"/>
            <a:r>
              <a:rPr lang="en-GB" dirty="0" smtClean="0"/>
              <a:t>Dynamic architecture in static description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3563</TotalTime>
  <Words>360</Words>
  <Application>Microsoft Office PowerPoint</Application>
  <PresentationFormat>On-screen Show (4:3)</PresentationFormat>
  <Paragraphs>91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Evolve – Advanced Topics</vt:lpstr>
      <vt:lpstr>Contents</vt:lpstr>
      <vt:lpstr>Overview of the Formal Model</vt:lpstr>
      <vt:lpstr>The Expanded Resemblance Graph</vt:lpstr>
      <vt:lpstr>Advanced Extensibility Features</vt:lpstr>
      <vt:lpstr>Inferring port types</vt:lpstr>
      <vt:lpstr>Hyperports: Cutting through the hierarchy</vt:lpstr>
      <vt:lpstr>Alphanumeric indices</vt:lpstr>
      <vt:lpstr>Factories</vt:lpstr>
      <vt:lpstr>State Machines</vt:lpstr>
      <vt:lpstr>State machines (2)</vt:lpstr>
      <vt:lpstr>The Evolve Toolset</vt:lpstr>
      <vt:lpstr>Evolve</vt:lpstr>
      <vt:lpstr>Future Work</vt:lpstr>
      <vt:lpstr>Extensible protocols</vt:lpstr>
      <vt:lpstr>Extensible protocols (2)</vt:lpstr>
      <vt:lpstr>Backwards compatibility</vt:lpstr>
      <vt:lpstr>Replacement for plugin approach</vt:lpstr>
      <vt:lpstr>Applying to Android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156</cp:revision>
  <dcterms:created xsi:type="dcterms:W3CDTF">2011-01-19T08:09:01Z</dcterms:created>
  <dcterms:modified xsi:type="dcterms:W3CDTF">2011-02-01T08:59:39Z</dcterms:modified>
</cp:coreProperties>
</file>