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2" r:id="rId27"/>
    <p:sldId id="281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61" d="100"/>
          <a:sy n="61" d="100"/>
        </p:scale>
        <p:origin x="-16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Explain tie in to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1/21/2011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 Rigorous,</a:t>
            </a:r>
            <a:br>
              <a:rPr lang="en-GB" dirty="0" smtClean="0"/>
            </a:br>
            <a:r>
              <a:rPr lang="en-GB" dirty="0" smtClean="0"/>
              <a:t>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“making system extension and evolution</a:t>
            </a:r>
          </a:p>
          <a:p>
            <a:r>
              <a:rPr lang="en-GB" dirty="0" smtClean="0"/>
              <a:t>as natural as initial creation”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Want to combine independently developed extensions on common base</a:t>
            </a:r>
          </a:p>
          <a:p>
            <a:pPr lvl="1"/>
            <a:r>
              <a:rPr lang="en-GB" dirty="0" smtClean="0"/>
              <a:t>Detect conflict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 handle extensibility?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5472123" cy="46101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/>
            <a:r>
              <a:rPr lang="en-GB" dirty="0" smtClean="0"/>
              <a:t>Over time, add in all features for all extensions as optional extension points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Leads to a “generic mess”: explosion of options</a:t>
            </a:r>
          </a:p>
          <a:p>
            <a:pPr lvl="1"/>
            <a:r>
              <a:rPr lang="en-GB" dirty="0" smtClean="0"/>
              <a:t>“Sort of” works within 1 organisation</a:t>
            </a:r>
          </a:p>
          <a:p>
            <a:pPr lvl="1"/>
            <a:r>
              <a:rPr lang="en-GB" dirty="0" smtClean="0"/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Take framework approach several steps further</a:t>
            </a:r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can have </a:t>
            </a:r>
            <a:r>
              <a:rPr lang="en-GB" dirty="0" err="1" smtClean="0"/>
              <a:t>plugins</a:t>
            </a:r>
            <a:endParaRPr lang="en-GB" dirty="0" smtClean="0"/>
          </a:p>
          <a:p>
            <a:pPr lvl="1"/>
            <a:r>
              <a:rPr lang="en-GB" dirty="0" smtClean="0"/>
              <a:t>Eclipse, </a:t>
            </a:r>
            <a:r>
              <a:rPr lang="en-GB" dirty="0" err="1" smtClean="0"/>
              <a:t>Netbeans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 Firefox, others</a:t>
            </a:r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Deals well with planned change but...</a:t>
            </a:r>
          </a:p>
          <a:p>
            <a:pPr lvl="1"/>
            <a:r>
              <a:rPr lang="en-GB" dirty="0" smtClean="0"/>
              <a:t>ALTER restricted, COMBINE manually checked</a:t>
            </a:r>
          </a:p>
          <a:p>
            <a:pPr lvl="1"/>
            <a:r>
              <a:rPr lang="en-GB" dirty="0" smtClean="0"/>
              <a:t>Leads to “flat, coarse-grained” architectures. E.g. WSAD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lines and families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 line architectures</a:t>
            </a:r>
          </a:p>
          <a:p>
            <a:pPr lvl="1"/>
            <a:r>
              <a:rPr lang="en-GB" dirty="0" smtClean="0"/>
              <a:t>AHEAD [</a:t>
            </a:r>
            <a:r>
              <a:rPr lang="en-GB" dirty="0" err="1" smtClean="0"/>
              <a:t>Batory</a:t>
            </a:r>
            <a:r>
              <a:rPr lang="en-GB" dirty="0" smtClean="0"/>
              <a:t> et al]</a:t>
            </a:r>
          </a:p>
          <a:p>
            <a:pPr lvl="1"/>
            <a:r>
              <a:rPr lang="en-GB" dirty="0" smtClean="0"/>
              <a:t>[picture]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err="1" smtClean="0"/>
              <a:t>tbd</a:t>
            </a:r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ALTER restricted, COMBINE poor, </a:t>
            </a:r>
          </a:p>
          <a:p>
            <a:r>
              <a:rPr lang="en-GB" dirty="0" smtClean="0"/>
              <a:t>Secondary versus primary axis</a:t>
            </a:r>
          </a:p>
          <a:p>
            <a:r>
              <a:rPr lang="en-GB" dirty="0" smtClean="0"/>
              <a:t>But, helpfully, join points are created naturally!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Evolve’s</a:t>
            </a:r>
            <a:r>
              <a:rPr lang="en-GB" dirty="0" smtClean="0"/>
              <a:t> Architectural Approach to Extensibility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Adding intrinsic extensibility to a compositional approach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OO techniques are moving gradually in this direction</a:t>
            </a:r>
          </a:p>
          <a:p>
            <a:pPr lvl="1"/>
            <a:r>
              <a:rPr lang="en-GB" dirty="0" smtClean="0"/>
              <a:t>Best practice is composition rather than class inheritance</a:t>
            </a:r>
          </a:p>
          <a:p>
            <a:pPr lvl="1"/>
            <a:r>
              <a:rPr lang="en-GB" dirty="0" smtClean="0"/>
              <a:t>Spring/</a:t>
            </a:r>
            <a:r>
              <a:rPr lang="en-GB" dirty="0" err="1" smtClean="0"/>
              <a:t>Guice</a:t>
            </a:r>
            <a:r>
              <a:rPr lang="en-GB" dirty="0" smtClean="0"/>
              <a:t>/EJB3 are simple component systems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there are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compose, we “bury” design decisions</a:t>
            </a:r>
          </a:p>
          <a:p>
            <a:r>
              <a:rPr lang="en-GB" dirty="0" smtClean="0"/>
              <a:t>This limits reuse and extensibility</a:t>
            </a:r>
          </a:p>
          <a:p>
            <a:endParaRPr lang="en-GB" dirty="0" smtClean="0"/>
          </a:p>
          <a:p>
            <a:r>
              <a:rPr lang="en-GB" dirty="0" smtClean="0"/>
              <a:t>[show need to replace tiny element at the base]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[</a:t>
            </a:r>
            <a:r>
              <a:rPr lang="en-GB" dirty="0" err="1" smtClean="0"/>
              <a:t>parnas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/>
              <a:t>If we could adjust the compositional structure and the connections via deltas, we could make any change!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[show system changing + delta instructions in separate strata]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 that holds definitions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Exports, imports / dependencies</a:t>
            </a:r>
          </a:p>
          <a:p>
            <a:r>
              <a:rPr lang="en-GB" dirty="0" smtClean="0">
                <a:sym typeface="Wingdings" pitchFamily="2" charset="2"/>
              </a:rPr>
              <a:t>Ownership</a:t>
            </a:r>
            <a:endParaRPr lang="en-GB" dirty="0" smtClean="0"/>
          </a:p>
          <a:p>
            <a:r>
              <a:rPr lang="en-GB" dirty="0" smtClean="0"/>
              <a:t>Lets us keep deltas separate from the “base”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786346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old one’s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Advanced form of “structural inheritance”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1 level deep; apply at multiple levels for depth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Globally substitutes a new component for an old one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Replacement + resemblance</a:t>
            </a:r>
            <a:br>
              <a:rPr lang="en-GB" dirty="0" smtClean="0"/>
            </a:br>
            <a:r>
              <a:rPr lang="en-GB" dirty="0" smtClean="0"/>
              <a:t>	== 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Resemblance + replacement used together allow:</a:t>
            </a:r>
          </a:p>
          <a:p>
            <a:pPr lvl="1"/>
            <a:r>
              <a:rPr lang="en-GB" dirty="0" smtClean="0"/>
              <a:t> a way to incrementally adjust the structure of an existing component / application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UPGRADE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system replacement</a:t>
            </a:r>
          </a:p>
          <a:p>
            <a:endParaRPr lang="en-GB" dirty="0" smtClean="0"/>
          </a:p>
          <a:p>
            <a:r>
              <a:rPr lang="en-GB" dirty="0" smtClean="0"/>
              <a:t>Alternative to aspects</a:t>
            </a:r>
          </a:p>
          <a:p>
            <a:pPr lvl="1"/>
            <a:r>
              <a:rPr lang="en-GB" dirty="0" err="1" smtClean="0"/>
              <a:t>Metalevel</a:t>
            </a:r>
            <a:r>
              <a:rPr lang="en-GB" dirty="0" smtClean="0"/>
              <a:t>  replacement</a:t>
            </a:r>
          </a:p>
          <a:p>
            <a:endParaRPr lang="en-GB" dirty="0" smtClean="0"/>
          </a:p>
          <a:p>
            <a:r>
              <a:rPr lang="en-GB" dirty="0" smtClean="0"/>
              <a:t>Build out extensible frameworks</a:t>
            </a:r>
          </a:p>
          <a:p>
            <a:pPr lvl="1"/>
            <a:r>
              <a:rPr lang="en-GB" dirty="0" smtClean="0"/>
              <a:t>Web infrastructure including flows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Architectural focus</a:t>
            </a:r>
            <a:endParaRPr lang="en-GB" dirty="0" smtClean="0"/>
          </a:p>
          <a:p>
            <a:pPr lvl="1"/>
            <a:r>
              <a:rPr lang="en-GB" dirty="0" smtClean="0"/>
              <a:t>System structure is </a:t>
            </a:r>
            <a:r>
              <a:rPr lang="en-GB" dirty="0" smtClean="0"/>
              <a:t>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are synergistic</a:t>
            </a:r>
          </a:p>
          <a:p>
            <a:pPr lvl="1"/>
            <a:r>
              <a:rPr lang="en-GB" dirty="0" smtClean="0"/>
              <a:t>Extensibility </a:t>
            </a:r>
            <a:r>
              <a:rPr lang="en-GB" dirty="0" smtClean="0"/>
              <a:t>does not compromise initial creation</a:t>
            </a:r>
          </a:p>
          <a:p>
            <a:pPr lvl="1"/>
            <a:r>
              <a:rPr lang="en-GB" dirty="0" smtClean="0"/>
              <a:t>Creation does not limit </a:t>
            </a:r>
            <a:r>
              <a:rPr lang="en-GB" dirty="0" smtClean="0"/>
              <a:t>extensibility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Reuse/design </a:t>
            </a:r>
            <a:r>
              <a:rPr lang="en-GB" dirty="0" smtClean="0"/>
              <a:t>and evolution facilities are </a:t>
            </a:r>
            <a:r>
              <a:rPr lang="en-GB" dirty="0" smtClean="0"/>
              <a:t>same</a:t>
            </a:r>
            <a:endParaRPr lang="en-GB" dirty="0" smtClean="0"/>
          </a:p>
          <a:p>
            <a:pPr lvl="1"/>
            <a:r>
              <a:rPr lang="en-GB" dirty="0" smtClean="0"/>
              <a:t>A </a:t>
            </a:r>
            <a:r>
              <a:rPr lang="en-GB" dirty="0" smtClean="0"/>
              <a:t>bit like </a:t>
            </a:r>
            <a:r>
              <a:rPr lang="en-GB" dirty="0" smtClean="0"/>
              <a:t>designing with version control primitives</a:t>
            </a:r>
          </a:p>
          <a:p>
            <a:pPr lvl="1"/>
            <a:r>
              <a:rPr lang="en-GB" dirty="0" smtClean="0"/>
              <a:t>A “strange” feeling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 system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Ecosystem – better for end users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[TBD – picture]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  <a:p>
            <a:endParaRPr lang="nb-NO" sz="2800" dirty="0" smtClean="0"/>
          </a:p>
          <a:p>
            <a:r>
              <a:rPr lang="nb-NO" sz="2800" dirty="0" smtClean="0"/>
              <a:t>We cannot fully plan for all changes...</a:t>
            </a:r>
          </a:p>
          <a:p>
            <a:pPr lvl="1"/>
            <a:r>
              <a:rPr lang="nb-NO" dirty="0" smtClean="0"/>
              <a:t>Someone will want to make unanticipated changes</a:t>
            </a:r>
          </a:p>
          <a:p>
            <a:pPr lvl="1"/>
            <a:r>
              <a:rPr lang="nb-NO" dirty="0" smtClean="0"/>
              <a:t>Any design decision will limit some extensibility</a:t>
            </a:r>
          </a:p>
          <a:p>
            <a:pPr lvl="1"/>
            <a:r>
              <a:rPr lang="nb-NO" dirty="0" smtClean="0"/>
              <a:t>Even extension mechanisms we build in limit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/>
            <a:r>
              <a:rPr lang="en-GB" dirty="0" smtClean="0"/>
              <a:t>[TBD – citation]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is 80% of a system’s entire effort [xxx]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[show the turntables etc]</a:t>
            </a:r>
          </a:p>
          <a:p>
            <a:r>
              <a:rPr lang="en-GB" dirty="0" smtClean="0"/>
              <a:t>[then fade to the people involved]</a:t>
            </a:r>
          </a:p>
          <a:p>
            <a:endParaRPr lang="en-GB" dirty="0" smtClean="0"/>
          </a:p>
          <a:p>
            <a:r>
              <a:rPr lang="en-GB" dirty="0" smtClean="0"/>
              <a:t>[Explain base versus extended systems]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2547</TotalTime>
  <Words>877</Words>
  <Application>Microsoft Office PowerPoint</Application>
  <PresentationFormat>On-screen Show (4:3)</PresentationFormat>
  <Paragraphs>202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A Rigorous,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</vt:lpstr>
      <vt:lpstr>Existing Extensibility Approaches</vt:lpstr>
      <vt:lpstr>Frameworks &amp; extension points</vt:lpstr>
      <vt:lpstr>Plugin architectures</vt:lpstr>
      <vt:lpstr>Product lines and families</vt:lpstr>
      <vt:lpstr>Aspects</vt:lpstr>
      <vt:lpstr>Evolve’s Architectural Approach to Extensibility</vt:lpstr>
      <vt:lpstr>Composing the “base”: audio desk</vt:lpstr>
      <vt:lpstr>Why hierarchical components?</vt:lpstr>
      <vt:lpstr>But there are problems</vt:lpstr>
      <vt:lpstr>A key insight</vt:lpstr>
      <vt:lpstr>Concept 1: Stratum</vt:lpstr>
      <vt:lpstr>Concept 2: Resemblance</vt:lpstr>
      <vt:lpstr>Concept 2: Replacement</vt:lpstr>
      <vt:lpstr>Replacement + resemblance  == Evolution</vt:lpstr>
      <vt:lpstr>Checking against requirements...</vt:lpstr>
      <vt:lpstr>Potential Usage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97</cp:revision>
  <dcterms:created xsi:type="dcterms:W3CDTF">2011-01-19T08:09:01Z</dcterms:created>
  <dcterms:modified xsi:type="dcterms:W3CDTF">2011-01-21T23:05:52Z</dcterms:modified>
</cp:coreProperties>
</file>