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31"/>
  </p:notesMasterIdLst>
  <p:sldIdLst>
    <p:sldId id="256" r:id="rId2"/>
    <p:sldId id="259" r:id="rId3"/>
    <p:sldId id="258" r:id="rId4"/>
    <p:sldId id="260" r:id="rId5"/>
    <p:sldId id="257" r:id="rId6"/>
    <p:sldId id="268" r:id="rId7"/>
    <p:sldId id="261" r:id="rId8"/>
    <p:sldId id="262" r:id="rId9"/>
    <p:sldId id="263" r:id="rId10"/>
    <p:sldId id="264" r:id="rId11"/>
    <p:sldId id="269" r:id="rId12"/>
    <p:sldId id="267" r:id="rId13"/>
    <p:sldId id="265" r:id="rId14"/>
    <p:sldId id="270" r:id="rId15"/>
    <p:sldId id="271" r:id="rId16"/>
    <p:sldId id="272" r:id="rId17"/>
    <p:sldId id="274" r:id="rId18"/>
    <p:sldId id="275" r:id="rId19"/>
    <p:sldId id="280" r:id="rId20"/>
    <p:sldId id="276" r:id="rId21"/>
    <p:sldId id="277" r:id="rId22"/>
    <p:sldId id="278" r:id="rId23"/>
    <p:sldId id="282" r:id="rId24"/>
    <p:sldId id="285" r:id="rId25"/>
    <p:sldId id="279" r:id="rId26"/>
    <p:sldId id="273" r:id="rId27"/>
    <p:sldId id="281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78580" autoAdjust="0"/>
  </p:normalViewPr>
  <p:slideViewPr>
    <p:cSldViewPr>
      <p:cViewPr varScale="1">
        <p:scale>
          <a:sx n="70" d="100"/>
          <a:sy n="70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770" y="-96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9B31-23B7-41FA-A7A8-47EAF8E80A0A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481" y="142852"/>
            <a:ext cx="5715039" cy="42862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844" y="4500570"/>
            <a:ext cx="885831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99BD-5632-4612-98AC-0049671A534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Ask how this differs from evolution</a:t>
            </a:r>
            <a:r>
              <a:rPr lang="en-GB" baseline="0" dirty="0" smtClean="0"/>
              <a:t> - the two seem to get closer all the time... Particularly with the contraction idea.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 that hyper/J doesn’t suffer</a:t>
            </a:r>
            <a:r>
              <a:rPr lang="en-GB" baseline="0" dirty="0" smtClean="0"/>
              <a:t> from secondary versus primary.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mention product line languages such as AHEAD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1625" y="285750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85720" y="4786322"/>
            <a:ext cx="8501122" cy="1785950"/>
          </a:xfrm>
        </p:spPr>
        <p:txBody>
          <a:bodyPr>
            <a:normAutofit/>
          </a:bodyPr>
          <a:lstStyle/>
          <a:p>
            <a:r>
              <a:rPr lang="en-GB" dirty="0" smtClean="0"/>
              <a:t>Specifically mention Darwin</a:t>
            </a:r>
            <a:r>
              <a:rPr lang="en-GB" baseline="0" dirty="0" smtClean="0"/>
              <a:t> and SOFA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Stress that this is the “base”</a:t>
            </a:r>
            <a:r>
              <a:rPr lang="en-GB" baseline="0" dirty="0" smtClean="0"/>
              <a:t> system.</a:t>
            </a:r>
            <a:endParaRPr lang="en-GB" dirty="0" smtClean="0"/>
          </a:p>
          <a:p>
            <a:r>
              <a:rPr lang="en-GB" dirty="0" smtClean="0"/>
              <a:t>Explain tie in to Java.</a:t>
            </a:r>
          </a:p>
          <a:p>
            <a:r>
              <a:rPr lang="en-GB" dirty="0" smtClean="0"/>
              <a:t>Mention about hierarchy</a:t>
            </a:r>
            <a:r>
              <a:rPr lang="en-GB" baseline="0" dirty="0" smtClean="0"/>
              <a:t> and how mixer is 2 levels deep.</a:t>
            </a:r>
          </a:p>
          <a:p>
            <a:r>
              <a:rPr lang="en-GB" baseline="0" dirty="0" smtClean="0"/>
              <a:t>Backbone is a textual language, use UML2 composite structure diagrams for graphical view.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</a:t>
            </a:r>
            <a:r>
              <a:rPr lang="en-GB" baseline="0" dirty="0" smtClean="0"/>
              <a:t> connectors also.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NOTE: keep deltas separate from base! Apply to get extended system, leave to keep base.</a:t>
            </a:r>
          </a:p>
          <a:p>
            <a:r>
              <a:rPr lang="en-GB" baseline="0" dirty="0" smtClean="0"/>
              <a:t>We could carry on doing this – adding deltas on top of deltas</a:t>
            </a:r>
          </a:p>
          <a:p>
            <a:r>
              <a:rPr lang="en-GB" baseline="0" dirty="0" smtClean="0"/>
              <a:t>Mention that base is really just add deltas.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Want to have an intuitive way of designing...  We will now introduce 3 concepts that unify reuse and extension.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Expresses</a:t>
            </a:r>
            <a:r>
              <a:rPr lang="en-GB" baseline="0" dirty="0" smtClean="0"/>
              <a:t> dependencies on other strata.</a:t>
            </a:r>
          </a:p>
          <a:p>
            <a:r>
              <a:rPr lang="en-GB" baseline="0" dirty="0" smtClean="0"/>
              <a:t>A bit like UML2 packages, but with different nesting rules to suit extensibility better</a:t>
            </a:r>
          </a:p>
          <a:p>
            <a:r>
              <a:rPr lang="en-GB" baseline="0" dirty="0" smtClean="0"/>
              <a:t>	-- i.e. Children cannot see definitions in parents</a:t>
            </a:r>
            <a:endParaRPr lang="en-GB" baseline="0" dirty="0"/>
          </a:p>
          <a:p>
            <a:r>
              <a:rPr lang="en-GB" baseline="0" dirty="0" smtClean="0"/>
              <a:t>Ownership means that others cannot modify it, but can express deltas against it to alter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Note</a:t>
            </a:r>
            <a:r>
              <a:rPr lang="en-GB" baseline="0" dirty="0" smtClean="0"/>
              <a:t> </a:t>
            </a:r>
            <a:r>
              <a:rPr lang="en-GB" baseline="0" dirty="0" smtClean="0"/>
              <a:t>that we work with the fully expanded structure at all times.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Creates deltas really...  But so does initial creation.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Specifically mention UUIDs -- means </a:t>
            </a:r>
            <a:r>
              <a:rPr lang="en-GB" baseline="0" dirty="0" smtClean="0"/>
              <a:t>this is not lexically fragile.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NOTE: multiple resemblance possible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Explain </a:t>
            </a:r>
            <a:r>
              <a:rPr lang="en-GB" dirty="0" smtClean="0"/>
              <a:t>how this adds</a:t>
            </a:r>
            <a:r>
              <a:rPr lang="en-GB" baseline="0" dirty="0" smtClean="0"/>
              <a:t> replacement to the existing reuse/resemblance concept... Gives evolutions rather than just reuse</a:t>
            </a:r>
            <a:r>
              <a:rPr lang="en-GB" baseline="0" dirty="0" smtClean="0"/>
              <a:t>.</a:t>
            </a:r>
          </a:p>
          <a:p>
            <a:pPr algn="l"/>
            <a:r>
              <a:rPr lang="en-GB" baseline="0" dirty="0" smtClean="0"/>
              <a:t>Mention renaming! – just a human construct...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1 level deep; apply at multiple levels for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Stratum perspective</a:t>
            </a:r>
            <a:r>
              <a:rPr lang="en-GB" baseline="0" dirty="0" smtClean="0"/>
              <a:t> = what system looks like from each stratum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Evolution</a:t>
            </a:r>
            <a:r>
              <a:rPr lang="en-GB" baseline="0" dirty="0" smtClean="0"/>
              <a:t> affects resemblance graph for existing elements – i.e. If </a:t>
            </a:r>
            <a:r>
              <a:rPr lang="en-GB" baseline="0" dirty="0" err="1" smtClean="0"/>
              <a:t>NewDesk</a:t>
            </a:r>
            <a:r>
              <a:rPr lang="en-GB" baseline="0" dirty="0" smtClean="0"/>
              <a:t> resembled Desk and an extension introduces Desk`, then </a:t>
            </a:r>
            <a:r>
              <a:rPr lang="en-GB" baseline="0" dirty="0" err="1" smtClean="0"/>
              <a:t>NewDesk</a:t>
            </a:r>
            <a:r>
              <a:rPr lang="en-GB" baseline="0" dirty="0" smtClean="0"/>
              <a:t> will resemble the evolved desk.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i.e. Ability to affect inheritance of features, and to correct structural errors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Like customising a set of plans for a house</a:t>
            </a:r>
            <a:r>
              <a:rPr lang="en-GB" baseline="0" dirty="0" smtClean="0"/>
              <a:t> – add rooms, remove them, relocate them.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Each stratum contains definitions</a:t>
            </a:r>
            <a:r>
              <a:rPr lang="en-GB" baseline="0" dirty="0" smtClean="0"/>
              <a:t>, resemblance and evolutions</a:t>
            </a:r>
          </a:p>
          <a:p>
            <a:pPr>
              <a:buFontTx/>
              <a:buChar char="-"/>
            </a:pPr>
            <a:r>
              <a:rPr lang="en-GB" baseline="0" dirty="0" smtClean="0"/>
              <a:t>They work on the system as if they own it, deltas created behind the scenes</a:t>
            </a:r>
          </a:p>
          <a:p>
            <a:pPr>
              <a:buFontTx/>
              <a:buChar char="-"/>
            </a:pPr>
            <a:r>
              <a:rPr lang="en-GB" baseline="0" dirty="0" smtClean="0"/>
              <a:t>Supports combining deltas (like merge)</a:t>
            </a:r>
          </a:p>
          <a:p>
            <a:pPr>
              <a:buFontTx/>
              <a:buChar char="-"/>
            </a:pPr>
            <a:r>
              <a:rPr lang="en-GB" baseline="0" dirty="0" smtClean="0"/>
              <a:t>A bit like branches of a version control system</a:t>
            </a:r>
          </a:p>
          <a:p>
            <a:pPr>
              <a:buFontTx/>
              <a:buChar char="-"/>
            </a:pPr>
            <a:r>
              <a:rPr lang="en-GB" baseline="0" dirty="0" smtClean="0"/>
              <a:t>Structural checks from each “perspective”</a:t>
            </a:r>
          </a:p>
          <a:p>
            <a:pPr>
              <a:buFontTx/>
              <a:buChar char="-"/>
            </a:pPr>
            <a:r>
              <a:rPr lang="en-GB" baseline="0" dirty="0" smtClean="0"/>
              <a:t>Mention notion of a </a:t>
            </a:r>
            <a:r>
              <a:rPr lang="en-GB" baseline="0" smtClean="0"/>
              <a:t>“version”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i.e. Why not do it properly?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NB:</a:t>
            </a:r>
            <a:r>
              <a:rPr lang="en-GB" baseline="0" dirty="0" smtClean="0"/>
              <a:t> can easily be made to work with existing OO environments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Mention about “versioning” and how a version is a (deeply) immutable stratum stamped with something that guarantees this</a:t>
            </a:r>
          </a:p>
          <a:p>
            <a:r>
              <a:rPr lang="en-GB" baseline="0" dirty="0" smtClean="0"/>
              <a:t>	- discuss how it is perhaps odd we haven’t addressed so far given topic</a:t>
            </a:r>
          </a:p>
          <a:p>
            <a:r>
              <a:rPr lang="en-GB" baseline="0" dirty="0" smtClean="0"/>
              <a:t>	- version control can be treated orthogonally (</a:t>
            </a:r>
            <a:r>
              <a:rPr lang="en-GB" baseline="0" smtClean="0"/>
              <a:t>2 axes)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</a:t>
            </a:r>
            <a:r>
              <a:rPr lang="en-GB" baseline="0" dirty="0" smtClean="0"/>
              <a:t>sequence diagram protocols, translated into LTS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Mention retrofitting approach onto LTSA</a:t>
            </a:r>
          </a:p>
          <a:p>
            <a:endParaRPr lang="en-GB" dirty="0" smtClean="0"/>
          </a:p>
          <a:p>
            <a:r>
              <a:rPr lang="en-GB" dirty="0" smtClean="0"/>
              <a:t>Finally, contention is that structure should be graphical and separated</a:t>
            </a:r>
            <a:r>
              <a:rPr lang="en-GB" baseline="0" dirty="0" smtClean="0"/>
              <a:t> from code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we need to evolve we move straight</a:t>
            </a:r>
            <a:r>
              <a:rPr lang="en-GB" baseline="0" dirty="0" smtClean="0"/>
              <a:t> into version control – tends to be text based and not aligned with our creation processes.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Base versus</a:t>
            </a:r>
            <a:r>
              <a:rPr lang="en-GB" baseline="0" dirty="0" smtClean="0"/>
              <a:t> extensions</a:t>
            </a:r>
          </a:p>
          <a:p>
            <a:r>
              <a:rPr lang="en-GB" baseline="0" dirty="0" smtClean="0"/>
              <a:t>Combining extensions</a:t>
            </a:r>
          </a:p>
          <a:p>
            <a:r>
              <a:rPr lang="en-GB" baseline="0" dirty="0" smtClean="0"/>
              <a:t>Parties behind software... Mention radio station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E-commerce framework</a:t>
            </a:r>
            <a:r>
              <a:rPr lang="en-GB" baseline="0" dirty="0" smtClean="0"/>
              <a:t> at large investment bank – forked for sales &amp; research each.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I’ve added ARCHITECTURE,</a:t>
            </a:r>
            <a:r>
              <a:rPr lang="en-GB" baseline="0" dirty="0" smtClean="0"/>
              <a:t> although it’s not strictly a requirement for extensibility.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Existing approaches do not focus on architecture,</a:t>
            </a:r>
            <a:r>
              <a:rPr lang="en-GB" baseline="0" dirty="0" smtClean="0"/>
              <a:t> they are more module-based.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Mention about frameworks and threads of control,</a:t>
            </a:r>
            <a:r>
              <a:rPr lang="en-GB" baseline="0" dirty="0" smtClean="0"/>
              <a:t> difficult to combine multiple.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Competing demands from 2 different groups will cause conflict = forking.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42875"/>
            <a:ext cx="5715000" cy="4286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Eclipse, </a:t>
            </a:r>
            <a:r>
              <a:rPr lang="en-GB" dirty="0" err="1" smtClean="0"/>
              <a:t>firefox</a:t>
            </a:r>
            <a:r>
              <a:rPr lang="en-GB" dirty="0" smtClean="0"/>
              <a:t>, </a:t>
            </a:r>
            <a:r>
              <a:rPr lang="en-GB" dirty="0" err="1" smtClean="0"/>
              <a:t>wordpress</a:t>
            </a:r>
            <a:r>
              <a:rPr lang="en-GB" dirty="0" smtClean="0"/>
              <a:t>,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netbeans</a:t>
            </a:r>
            <a:r>
              <a:rPr lang="en-GB" baseline="0" dirty="0" smtClean="0"/>
              <a:t> are prominent examples of this approach.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 </a:t>
            </a:r>
            <a:r>
              <a:rPr lang="en-GB" baseline="0" dirty="0" err="1" smtClean="0"/>
              <a:t>plugin</a:t>
            </a:r>
            <a:r>
              <a:rPr lang="en-GB" baseline="0" dirty="0" smtClean="0"/>
              <a:t> is a bit like a module, but usually combined with a component model.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Components inside are “opaque” – architecture not shown.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399BD-5632-4612-98AC-0049671A534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rgbClr val="5E9EFF">
                <a:alpha val="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 baseline="0">
                <a:ln>
                  <a:noFill/>
                </a:ln>
                <a:solidFill>
                  <a:schemeClr val="accent5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>
            <a:normAutofit/>
          </a:bodyPr>
          <a:lstStyle>
            <a:lvl1pPr marL="0" marR="45720" indent="0" algn="r">
              <a:buNone/>
              <a:defRPr sz="28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rotWithShape="1">
          <a:gsLst>
            <a:gs pos="0">
              <a:srgbClr val="8488C4">
                <a:alpha val="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>
            <a:norm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0205730-B28B-4293-938B-A508842901A8}" type="datetimeFigureOut">
              <a:rPr lang="en-US" smtClean="0"/>
              <a:pPr/>
              <a:t>2/1/2011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714488"/>
            <a:ext cx="8229600" cy="4610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FB243B-1D26-4E14-905E-6C93C37BF7B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9017" y="-142900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Picture 14" descr="intrinsarc-web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14284" y="6080110"/>
            <a:ext cx="1766193" cy="7064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An Architectural Approach to</a:t>
            </a:r>
            <a:br>
              <a:rPr lang="en-GB" dirty="0" smtClean="0"/>
            </a:br>
            <a:r>
              <a:rPr lang="en-GB" dirty="0" smtClean="0"/>
              <a:t>Extensible Applications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			...or...</a:t>
            </a:r>
          </a:p>
          <a:p>
            <a:r>
              <a:rPr lang="en-GB" dirty="0" smtClean="0"/>
              <a:t>	“towards making system </a:t>
            </a:r>
            <a:r>
              <a:rPr lang="en-GB" i="1" dirty="0" smtClean="0"/>
              <a:t>evolution</a:t>
            </a:r>
            <a:endParaRPr lang="en-GB" dirty="0" smtClean="0"/>
          </a:p>
          <a:p>
            <a:r>
              <a:rPr lang="en-GB" dirty="0" smtClean="0"/>
              <a:t>as natural as </a:t>
            </a:r>
            <a:r>
              <a:rPr lang="en-GB" i="1" dirty="0" smtClean="0"/>
              <a:t>creation</a:t>
            </a:r>
            <a:r>
              <a:rPr lang="en-GB" dirty="0" smtClean="0"/>
              <a:t>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5000636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Andrew </a:t>
            </a:r>
            <a:r>
              <a:rPr lang="en-GB" dirty="0" smtClean="0">
                <a:solidFill>
                  <a:schemeClr val="bg1"/>
                </a:solidFill>
              </a:rPr>
              <a:t>McVeigh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Magee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Jeff Kramer</a:t>
            </a:r>
          </a:p>
          <a:p>
            <a:r>
              <a:rPr lang="en-GB" b="1" dirty="0" smtClean="0">
                <a:solidFill>
                  <a:schemeClr val="bg1"/>
                </a:solidFill>
              </a:rPr>
              <a:t>Imperial College, London</a:t>
            </a:r>
            <a:endParaRPr lang="en-GB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5 key requirements... and one extra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iv. COMBINE</a:t>
            </a:r>
          </a:p>
          <a:p>
            <a:pPr lvl="1"/>
            <a:r>
              <a:rPr lang="en-GB" dirty="0" smtClean="0"/>
              <a:t>Detect conflict between automatically</a:t>
            </a:r>
          </a:p>
          <a:p>
            <a:pPr lvl="1"/>
            <a:r>
              <a:rPr lang="en-GB" dirty="0" smtClean="0"/>
              <a:t>Allow correction of any conflict as a further extension</a:t>
            </a:r>
          </a:p>
          <a:p>
            <a:pPr lvl="1"/>
            <a:endParaRPr lang="en-GB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v. UPGRADE</a:t>
            </a:r>
          </a:p>
          <a:p>
            <a:pPr lvl="1"/>
            <a:r>
              <a:rPr lang="en-GB" dirty="0" smtClean="0"/>
              <a:t>Despite changes, we should always be able to upgrade base</a:t>
            </a:r>
          </a:p>
          <a:p>
            <a:pPr lvl="1"/>
            <a:r>
              <a:rPr lang="en-GB" dirty="0" smtClean="0"/>
              <a:t>Updated versions of extensions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*. ARCHITECTURE</a:t>
            </a:r>
          </a:p>
          <a:p>
            <a:pPr lvl="1"/>
            <a:r>
              <a:rPr lang="en-GB" dirty="0" smtClean="0"/>
              <a:t>System structure should be explicit; capabilities clear</a:t>
            </a:r>
          </a:p>
          <a:p>
            <a:pPr lvl="1"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Existing Extensibility Approaches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 How do we currently</a:t>
            </a:r>
          </a:p>
          <a:p>
            <a:r>
              <a:rPr lang="en-GB" dirty="0" smtClean="0"/>
              <a:t>  handle extensibility?</a:t>
            </a:r>
            <a:endParaRPr lang="en-GB" dirty="0"/>
          </a:p>
        </p:txBody>
      </p:sp>
      <p:pic>
        <p:nvPicPr>
          <p:cNvPr id="1026" name="Picture 2" descr="C:\Users\andrew\Desktop\1-crazy-house-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2643182"/>
            <a:ext cx="3757182" cy="39528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Frameworks &amp; extension points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962160"/>
            <a:ext cx="5257808" cy="1323964"/>
          </a:xfrm>
        </p:spPr>
        <p:txBody>
          <a:bodyPr>
            <a:normAutofit/>
          </a:bodyPr>
          <a:lstStyle/>
          <a:p>
            <a:r>
              <a:rPr lang="en-GB" dirty="0" smtClean="0"/>
              <a:t>Build a common framework as base</a:t>
            </a:r>
          </a:p>
          <a:p>
            <a:r>
              <a:rPr lang="en-GB" dirty="0" smtClean="0"/>
              <a:t>Extension points are like sockets</a:t>
            </a:r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5357818" y="3929066"/>
            <a:ext cx="3500462" cy="2143140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2700" h="88900" prst="relaxedInset"/>
            <a:bevelB w="12700" h="889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3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1643050"/>
            <a:ext cx="1358900" cy="1511300"/>
          </a:xfrm>
          <a:prstGeom prst="rect">
            <a:avLst/>
          </a:prstGeom>
          <a:noFill/>
        </p:spPr>
      </p:pic>
      <p:pic>
        <p:nvPicPr>
          <p:cNvPr id="9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6429388" y="4214818"/>
            <a:ext cx="1358900" cy="1511300"/>
          </a:xfrm>
          <a:prstGeom prst="rect">
            <a:avLst/>
          </a:prstGeom>
          <a:noFill/>
        </p:spPr>
      </p:pic>
      <p:pic>
        <p:nvPicPr>
          <p:cNvPr id="11" name="Picture 5" descr="C:\Users\andrew\Desktop\piece1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358082" y="1643050"/>
            <a:ext cx="1358900" cy="1511300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/>
          <p:nvPr/>
        </p:nvCxnSpPr>
        <p:spPr>
          <a:xfrm rot="16200000" flipH="1">
            <a:off x="6107917" y="3536157"/>
            <a:ext cx="857256" cy="35719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143768" y="3500438"/>
            <a:ext cx="857256" cy="428628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71448" y="3848104"/>
            <a:ext cx="5257808" cy="27241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Explosion of options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 time = union of features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 of works within 1 organisation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pressures lead to forked codebase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Plugin</a:t>
            </a:r>
            <a:r>
              <a:rPr lang="en-GB" dirty="0" smtClean="0"/>
              <a:t> architectures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7115196" cy="2214578"/>
          </a:xfrm>
        </p:spPr>
        <p:txBody>
          <a:bodyPr>
            <a:normAutofit/>
          </a:bodyPr>
          <a:lstStyle/>
          <a:p>
            <a:r>
              <a:rPr lang="en-GB" dirty="0" smtClean="0"/>
              <a:t>Takes framework approach several steps further</a:t>
            </a:r>
          </a:p>
          <a:p>
            <a:pPr lvl="1"/>
            <a:r>
              <a:rPr lang="en-GB" dirty="0" smtClean="0"/>
              <a:t>Everything is a </a:t>
            </a:r>
            <a:r>
              <a:rPr lang="en-GB" dirty="0" err="1" smtClean="0"/>
              <a:t>plugin</a:t>
            </a:r>
            <a:endParaRPr lang="en-GB" dirty="0" smtClean="0"/>
          </a:p>
          <a:p>
            <a:pPr lvl="1"/>
            <a:r>
              <a:rPr lang="en-GB" dirty="0" smtClean="0"/>
              <a:t>Extension points + </a:t>
            </a:r>
            <a:r>
              <a:rPr lang="en-GB" dirty="0" err="1" smtClean="0"/>
              <a:t>plugins</a:t>
            </a:r>
            <a:r>
              <a:rPr lang="en-GB" dirty="0" smtClean="0"/>
              <a:t> + registry</a:t>
            </a:r>
          </a:p>
          <a:p>
            <a:pPr lvl="1"/>
            <a:r>
              <a:rPr lang="en-GB" dirty="0" smtClean="0"/>
              <a:t>Versioned </a:t>
            </a:r>
            <a:r>
              <a:rPr lang="en-GB" dirty="0" err="1" smtClean="0"/>
              <a:t>plugins</a:t>
            </a:r>
            <a:r>
              <a:rPr lang="en-GB" dirty="0" smtClean="0"/>
              <a:t>; </a:t>
            </a:r>
            <a:r>
              <a:rPr lang="en-GB" dirty="0" err="1" smtClean="0"/>
              <a:t>plugins</a:t>
            </a:r>
            <a:r>
              <a:rPr lang="en-GB" dirty="0" smtClean="0"/>
              <a:t> for </a:t>
            </a:r>
            <a:r>
              <a:rPr lang="en-GB" dirty="0" err="1" smtClean="0"/>
              <a:t>plugins</a:t>
            </a:r>
            <a:endParaRPr lang="en-GB" dirty="0" smtClean="0"/>
          </a:p>
        </p:txBody>
      </p:sp>
      <p:pic>
        <p:nvPicPr>
          <p:cNvPr id="1027" name="Picture 3" descr="C:\Users\andrew\Desktop\jigsa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4714884"/>
            <a:ext cx="3746500" cy="1714500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3667148"/>
            <a:ext cx="7115196" cy="29051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Deals well with planned change but...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restricted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COMBINE manually checked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“flat, coarse-grained” architectures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E.g. WSAD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Aspects &amp; weaving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143140"/>
          </a:xfrm>
        </p:spPr>
        <p:txBody>
          <a:bodyPr>
            <a:normAutofit/>
          </a:bodyPr>
          <a:lstStyle/>
          <a:p>
            <a:r>
              <a:rPr lang="en-GB" dirty="0" smtClean="0"/>
              <a:t>Encapsulate cross-cutting concerns in 1 place</a:t>
            </a:r>
          </a:p>
          <a:p>
            <a:r>
              <a:rPr lang="en-GB" dirty="0" smtClean="0"/>
              <a:t>Add &amp; adjust behaviour at various locations in base</a:t>
            </a:r>
          </a:p>
          <a:p>
            <a:endParaRPr lang="en-GB" dirty="0" smtClean="0"/>
          </a:p>
          <a:p>
            <a:r>
              <a:rPr lang="en-GB" dirty="0" smtClean="0"/>
              <a:t>Join points are created naturally!</a:t>
            </a:r>
          </a:p>
        </p:txBody>
      </p:sp>
      <p:pic>
        <p:nvPicPr>
          <p:cNvPr id="3075" name="Picture 3" descr="C:\Users\andrew\Desktop\weav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2857496"/>
            <a:ext cx="3062397" cy="3714776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4071942"/>
            <a:ext cx="8229600" cy="23336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Secondary versus primary axis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Lexical fragility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ALTER restricted, COMBINE poor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352" y="1316736"/>
            <a:ext cx="8113614" cy="1362456"/>
          </a:xfrm>
        </p:spPr>
        <p:txBody>
          <a:bodyPr/>
          <a:lstStyle/>
          <a:p>
            <a:r>
              <a:rPr lang="en-GB" dirty="0" smtClean="0"/>
              <a:t>An Architectural Approach</a:t>
            </a:r>
            <a:endParaRPr lang="en-GB" dirty="0"/>
          </a:p>
        </p:txBody>
      </p:sp>
      <p:pic>
        <p:nvPicPr>
          <p:cNvPr id="4098" name="Picture 2" descr="C:\Users\andrew\Desktop\evolv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3571876"/>
            <a:ext cx="2143140" cy="22438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71472" y="1500174"/>
            <a:ext cx="7715304" cy="4857784"/>
            <a:chOff x="428596" y="1500174"/>
            <a:chExt cx="7715304" cy="4857784"/>
          </a:xfrm>
        </p:grpSpPr>
        <p:sp>
          <p:nvSpPr>
            <p:cNvPr id="9" name="Rectangle 8"/>
            <p:cNvSpPr/>
            <p:nvPr/>
          </p:nvSpPr>
          <p:spPr>
            <a:xfrm>
              <a:off x="428596" y="1500174"/>
              <a:ext cx="7715304" cy="48577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1857364"/>
              <a:ext cx="6906947" cy="4214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642910" y="1500174"/>
            <a:ext cx="7643866" cy="483209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 </a:t>
            </a:r>
            <a:r>
              <a:rPr lang="en-GB" sz="2200" b="1" dirty="0" smtClean="0"/>
              <a:t>component</a:t>
            </a:r>
            <a:r>
              <a:rPr lang="en-GB" sz="2200" dirty="0" smtClean="0"/>
              <a:t> Mixer {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attributes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mixerVolume</a:t>
            </a:r>
            <a:r>
              <a:rPr lang="en-GB" sz="2200" dirty="0" smtClean="0"/>
              <a:t>: </a:t>
            </a:r>
            <a:r>
              <a:rPr lang="en-GB" sz="2200" dirty="0" err="1" smtClean="0"/>
              <a:t>int</a:t>
            </a:r>
            <a:r>
              <a:rPr lang="en-GB" sz="2200" dirty="0" smtClean="0"/>
              <a:t> = 100;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ports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input;</a:t>
            </a:r>
          </a:p>
          <a:p>
            <a:r>
              <a:rPr lang="en-GB" sz="2200" dirty="0" smtClean="0"/>
              <a:t>            output;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parts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c: Combiner</a:t>
            </a:r>
          </a:p>
          <a:p>
            <a:r>
              <a:rPr lang="en-GB" sz="2200" dirty="0" smtClean="0"/>
              <a:t>                </a:t>
            </a:r>
            <a:r>
              <a:rPr lang="en-GB" sz="2200" b="1" dirty="0" smtClean="0"/>
              <a:t>set</a:t>
            </a:r>
            <a:r>
              <a:rPr lang="en-GB" sz="2200" dirty="0" smtClean="0"/>
              <a:t> volume (</a:t>
            </a:r>
            <a:r>
              <a:rPr lang="en-GB" sz="2200" dirty="0" err="1" smtClean="0"/>
              <a:t>mixerVolume</a:t>
            </a:r>
            <a:r>
              <a:rPr lang="en-GB" sz="2200" dirty="0" smtClean="0"/>
              <a:t>);</a:t>
            </a:r>
          </a:p>
          <a:p>
            <a:r>
              <a:rPr lang="en-GB" sz="2200" dirty="0" smtClean="0"/>
              <a:t>            e: Equaliser;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connectors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mixer1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out@c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eqIn@e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mixer2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eqOut@e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output;</a:t>
            </a:r>
          </a:p>
          <a:p>
            <a:r>
              <a:rPr lang="en-GB" sz="2200" dirty="0" smtClean="0"/>
              <a:t>            d </a:t>
            </a:r>
            <a:r>
              <a:rPr lang="en-GB" sz="2200" b="1" dirty="0" smtClean="0"/>
              <a:t>delegates-from </a:t>
            </a:r>
            <a:r>
              <a:rPr lang="en-GB" sz="2200" dirty="0" err="1" smtClean="0"/>
              <a:t>in@c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input;    }</a:t>
            </a:r>
            <a:endParaRPr lang="en-GB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Composing the “base”: audio desk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Extending the structure...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are building layers (and burying abstractions)</a:t>
            </a:r>
          </a:p>
          <a:p>
            <a:r>
              <a:rPr lang="en-GB" dirty="0" smtClean="0"/>
              <a:t>Operate on the hierarchical structure via deltas?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02353" y="2928934"/>
            <a:ext cx="7727365" cy="2967041"/>
            <a:chOff x="1202353" y="2928934"/>
            <a:chExt cx="7727365" cy="296704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2353" y="2928934"/>
              <a:ext cx="6655795" cy="2967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ight Arrow 4"/>
            <p:cNvSpPr/>
            <p:nvPr/>
          </p:nvSpPr>
          <p:spPr>
            <a:xfrm rot="1863483" flipH="1">
              <a:off x="4388378" y="5196165"/>
              <a:ext cx="857256" cy="357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86380" y="5214950"/>
              <a:ext cx="36433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How can we add a turntable that requires cueing audio?</a:t>
              </a:r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2844" y="2928934"/>
            <a:ext cx="8858280" cy="3071834"/>
            <a:chOff x="285720" y="2928934"/>
            <a:chExt cx="8858280" cy="307183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4320" y="2928934"/>
              <a:ext cx="8709680" cy="3071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Isosceles Triangle 8"/>
            <p:cNvSpPr/>
            <p:nvPr/>
          </p:nvSpPr>
          <p:spPr>
            <a:xfrm>
              <a:off x="1428728" y="3786190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285720" y="5072074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500826" y="3857628"/>
              <a:ext cx="428628" cy="35719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key insight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i="1" dirty="0" smtClean="0">
                <a:solidFill>
                  <a:srgbClr val="C00000"/>
                </a:solidFill>
              </a:rPr>
              <a:t>If we could adjust the compositional structure via deltas,</a:t>
            </a:r>
            <a:br>
              <a:rPr lang="en-GB" i="1" dirty="0" smtClean="0">
                <a:solidFill>
                  <a:srgbClr val="C00000"/>
                </a:solidFill>
              </a:rPr>
            </a:br>
            <a:r>
              <a:rPr lang="en-GB" i="1" dirty="0" smtClean="0">
                <a:solidFill>
                  <a:srgbClr val="C00000"/>
                </a:solidFill>
              </a:rPr>
              <a:t>we could make any change *and*</a:t>
            </a:r>
            <a:br>
              <a:rPr lang="en-GB" i="1" dirty="0" smtClean="0">
                <a:solidFill>
                  <a:srgbClr val="C00000"/>
                </a:solidFill>
              </a:rPr>
            </a:br>
            <a:r>
              <a:rPr lang="en-GB" i="1" dirty="0" smtClean="0">
                <a:solidFill>
                  <a:srgbClr val="C00000"/>
                </a:solidFill>
              </a:rPr>
              <a:t>  still preserve the original application.</a:t>
            </a:r>
          </a:p>
          <a:p>
            <a:pPr lvl="1"/>
            <a:endParaRPr lang="en-GB" dirty="0" smtClean="0"/>
          </a:p>
        </p:txBody>
      </p:sp>
      <p:sp>
        <p:nvSpPr>
          <p:cNvPr id="12" name="Isosceles Triangle 11"/>
          <p:cNvSpPr/>
          <p:nvPr/>
        </p:nvSpPr>
        <p:spPr>
          <a:xfrm>
            <a:off x="3500430" y="3286124"/>
            <a:ext cx="642942" cy="571504"/>
          </a:xfrm>
          <a:prstGeom prst="triangl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714612" y="5429264"/>
            <a:ext cx="1857388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Base application</a:t>
            </a:r>
            <a:endParaRPr lang="en-GB" sz="2400" dirty="0"/>
          </a:p>
        </p:txBody>
      </p:sp>
      <p:sp>
        <p:nvSpPr>
          <p:cNvPr id="17" name="Isosceles Triangle 16"/>
          <p:cNvSpPr/>
          <p:nvPr/>
        </p:nvSpPr>
        <p:spPr>
          <a:xfrm>
            <a:off x="3857620" y="3357562"/>
            <a:ext cx="642942" cy="571504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/>
          <p:cNvSpPr/>
          <p:nvPr/>
        </p:nvSpPr>
        <p:spPr>
          <a:xfrm>
            <a:off x="3786182" y="3714752"/>
            <a:ext cx="642942" cy="571504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3286116" y="4385588"/>
            <a:ext cx="928694" cy="928694"/>
          </a:xfrm>
          <a:prstGeom prst="curvedConnector3">
            <a:avLst>
              <a:gd name="adj1" fmla="val 34762"/>
            </a:avLst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43570" y="4357694"/>
            <a:ext cx="33575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 smtClean="0"/>
              <a:t>An important question</a:t>
            </a:r>
          </a:p>
          <a:p>
            <a:endParaRPr lang="en-GB" sz="2400" u="sng" dirty="0" smtClean="0"/>
          </a:p>
          <a:p>
            <a:r>
              <a:rPr lang="en-GB" sz="2400" dirty="0" smtClean="0"/>
              <a:t>How do we make this a satisfying design experience? </a:t>
            </a:r>
            <a:endParaRPr lang="en-GB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71934" y="5000636"/>
            <a:ext cx="1000132" cy="1000132"/>
            <a:chOff x="4071934" y="5000636"/>
            <a:chExt cx="1000132" cy="1000132"/>
          </a:xfrm>
        </p:grpSpPr>
        <p:sp>
          <p:nvSpPr>
            <p:cNvPr id="10" name="Isosceles Triangle 9"/>
            <p:cNvSpPr/>
            <p:nvPr/>
          </p:nvSpPr>
          <p:spPr>
            <a:xfrm>
              <a:off x="4071934" y="5000636"/>
              <a:ext cx="642942" cy="571504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4429124" y="5072074"/>
              <a:ext cx="642942" cy="57150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4357686" y="5429264"/>
              <a:ext cx="642942" cy="57150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1: Stratum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152" y="1643050"/>
            <a:ext cx="705384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3614734" cy="4610112"/>
          </a:xfrm>
        </p:spPr>
        <p:txBody>
          <a:bodyPr>
            <a:normAutofit/>
          </a:bodyPr>
          <a:lstStyle/>
          <a:p>
            <a:r>
              <a:rPr lang="en-GB" dirty="0" smtClean="0"/>
              <a:t>A module that holds definitions</a:t>
            </a:r>
          </a:p>
          <a:p>
            <a:r>
              <a:rPr lang="en-GB" dirty="0" smtClean="0"/>
              <a:t>Keeps deltas separate from the “base”</a:t>
            </a:r>
          </a:p>
          <a:p>
            <a:endParaRPr lang="en-GB" dirty="0" smtClean="0">
              <a:sym typeface="Wingdings" pitchFamily="2" charset="2"/>
            </a:endParaRPr>
          </a:p>
          <a:p>
            <a:pPr>
              <a:buNone/>
            </a:pPr>
            <a:endParaRPr lang="en-GB" dirty="0" smtClean="0">
              <a:sym typeface="Wingdings" pitchFamily="2" charset="2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1857364"/>
            <a:ext cx="7546028" cy="4610136"/>
            <a:chOff x="457200" y="1857364"/>
            <a:chExt cx="7546028" cy="4610136"/>
          </a:xfrm>
        </p:grpSpPr>
        <p:grpSp>
          <p:nvGrpSpPr>
            <p:cNvPr id="12" name="Group 11"/>
            <p:cNvGrpSpPr/>
            <p:nvPr/>
          </p:nvGrpSpPr>
          <p:grpSpPr>
            <a:xfrm>
              <a:off x="1643042" y="1857364"/>
              <a:ext cx="6360186" cy="4595186"/>
              <a:chOff x="1643042" y="1857364"/>
              <a:chExt cx="6360186" cy="45951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643042" y="3857628"/>
                <a:ext cx="370614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X</a:t>
                </a:r>
                <a:endParaRPr lang="en-GB" sz="28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643834" y="3857628"/>
                <a:ext cx="359394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Y</a:t>
                </a:r>
                <a:endParaRPr lang="en-GB" sz="28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15074" y="1857364"/>
                <a:ext cx="38023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R</a:t>
                </a:r>
                <a:endParaRPr lang="en-GB" sz="28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834974" y="3857628"/>
                <a:ext cx="380232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R</a:t>
                </a:r>
                <a:endParaRPr lang="en-GB" sz="28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929058" y="3857628"/>
                <a:ext cx="393056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A</a:t>
                </a:r>
                <a:endParaRPr lang="en-GB" sz="28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3438" y="5929330"/>
                <a:ext cx="393056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A</a:t>
                </a:r>
                <a:endParaRPr lang="en-GB" sz="2800" dirty="0"/>
              </a:p>
            </p:txBody>
          </p:sp>
        </p:grp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457200" y="5000636"/>
              <a:ext cx="3614734" cy="1466864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274320" marR="0" lvl="0" indent="-27432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3"/>
                </a:buClr>
                <a:buSzPct val="95000"/>
                <a:buFont typeface="Wingdings 2"/>
                <a:buChar char=""/>
                <a:tabLst/>
                <a:defRPr/>
              </a:pPr>
              <a:r>
                <a:rPr kumimoji="0" lang="en-GB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Ownership of parties</a:t>
              </a:r>
              <a:r>
                <a:rPr kumimoji="0" lang="en-GB" sz="26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reflects</a:t>
              </a:r>
              <a:r>
                <a:rPr kumimoji="0" lang="en-GB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Wingdings" pitchFamily="2" charset="2"/>
                </a:rPr>
                <a:t> extension scenario interplay</a:t>
              </a:r>
              <a:endPara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extensible application...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... allows functionality to be </a:t>
            </a:r>
            <a:r>
              <a:rPr lang="en-GB" b="1" dirty="0" smtClean="0"/>
              <a:t>added, replaced or removed </a:t>
            </a:r>
            <a:r>
              <a:rPr lang="en-GB" dirty="0" smtClean="0"/>
              <a:t>without requiring the source code of the application to be </a:t>
            </a:r>
            <a:r>
              <a:rPr lang="en-GB" b="1" dirty="0" smtClean="0"/>
              <a:t>revealed or modified </a:t>
            </a:r>
            <a:r>
              <a:rPr lang="en-GB" i="1" dirty="0" smtClean="0"/>
              <a:t>[KF98]</a:t>
            </a:r>
          </a:p>
          <a:p>
            <a:endParaRPr lang="en-GB" dirty="0" smtClean="0"/>
          </a:p>
          <a:p>
            <a:r>
              <a:rPr lang="en-GB" dirty="0" smtClean="0"/>
              <a:t>In other words</a:t>
            </a:r>
          </a:p>
          <a:p>
            <a:pPr lvl="1"/>
            <a:r>
              <a:rPr lang="en-GB" dirty="0" smtClean="0"/>
              <a:t>It can be evolved by someone other than the creator</a:t>
            </a:r>
          </a:p>
          <a:p>
            <a:pPr lvl="1"/>
            <a:r>
              <a:rPr lang="en-GB" dirty="0" smtClean="0"/>
              <a:t>We must support expansion and contraction </a:t>
            </a:r>
            <a:r>
              <a:rPr lang="en-GB" i="1" dirty="0" smtClean="0"/>
              <a:t>[Par78]</a:t>
            </a:r>
          </a:p>
          <a:p>
            <a:pPr lvl="1"/>
            <a:r>
              <a:rPr lang="en-GB" dirty="0" smtClean="0"/>
              <a:t>No guarantee of source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2: Resemblance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857784"/>
          </a:xfrm>
        </p:spPr>
        <p:txBody>
          <a:bodyPr>
            <a:normAutofit/>
          </a:bodyPr>
          <a:lstStyle/>
          <a:p>
            <a:r>
              <a:rPr lang="en-GB" dirty="0" smtClean="0"/>
              <a:t>New component as delta changes to another’s structure</a:t>
            </a:r>
          </a:p>
          <a:p>
            <a:pPr lvl="1"/>
            <a:r>
              <a:rPr lang="en-GB" dirty="0" smtClean="0"/>
              <a:t>Add / delete / replace </a:t>
            </a:r>
            <a:r>
              <a:rPr lang="en-GB" dirty="0" smtClean="0">
                <a:sym typeface="Wingdings" pitchFamily="2" charset="2"/>
              </a:rPr>
              <a:t> complete remake possible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571744"/>
            <a:ext cx="8001056" cy="426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214282" y="2571744"/>
            <a:ext cx="8929718" cy="4286256"/>
            <a:chOff x="214282" y="2571744"/>
            <a:chExt cx="8929718" cy="4286256"/>
          </a:xfrm>
        </p:grpSpPr>
        <p:sp>
          <p:nvSpPr>
            <p:cNvPr id="5" name="TextBox 4"/>
            <p:cNvSpPr txBox="1"/>
            <p:nvPr/>
          </p:nvSpPr>
          <p:spPr>
            <a:xfrm>
              <a:off x="214282" y="2571744"/>
              <a:ext cx="5786446" cy="4214842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rtlCol="0">
              <a:spAutoFit/>
            </a:bodyPr>
            <a:lstStyle/>
            <a:p>
              <a:r>
                <a:rPr lang="en-GB" sz="2200" dirty="0" smtClean="0"/>
                <a:t> </a:t>
              </a:r>
              <a:r>
                <a:rPr lang="en-GB" sz="2200" b="1" dirty="0" smtClean="0"/>
                <a:t>component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ExtendedDesk</a:t>
              </a:r>
              <a:endParaRPr lang="en-GB" sz="2200" dirty="0" smtClean="0"/>
            </a:p>
            <a:p>
              <a:r>
                <a:rPr lang="en-GB" sz="2200" dirty="0" smtClean="0"/>
                <a:t>         resembles Desk</a:t>
              </a:r>
            </a:p>
            <a:p>
              <a:r>
                <a:rPr lang="en-GB" sz="2200" dirty="0" smtClean="0"/>
                <a:t>    {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ports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cueOut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replace-parts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m </a:t>
              </a:r>
              <a:r>
                <a:rPr lang="en-GB" sz="2200" b="1" dirty="0" smtClean="0"/>
                <a:t>becomes</a:t>
              </a:r>
              <a:r>
                <a:rPr lang="en-GB" sz="2200" dirty="0" smtClean="0"/>
                <a:t> cm: </a:t>
              </a:r>
              <a:r>
                <a:rPr lang="en-GB" sz="2200" dirty="0" err="1" smtClean="0"/>
                <a:t>CuingMixer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    m2 </a:t>
              </a:r>
              <a:r>
                <a:rPr lang="en-GB" sz="2200" b="1" dirty="0" smtClean="0"/>
                <a:t>becomes</a:t>
              </a:r>
              <a:r>
                <a:rPr lang="en-GB" sz="2200" dirty="0" smtClean="0"/>
                <a:t> t: </a:t>
              </a:r>
              <a:r>
                <a:rPr lang="en-GB" sz="2200" dirty="0" err="1" smtClean="0"/>
                <a:t>TurntableDevice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</a:t>
              </a:r>
              <a:r>
                <a:rPr lang="en-GB" sz="2200" b="1" dirty="0" smtClean="0"/>
                <a:t>connectors</a:t>
              </a:r>
              <a:r>
                <a:rPr lang="en-GB" sz="2200" dirty="0" smtClean="0"/>
                <a:t>: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cconn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joins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cueOutput@m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to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cueOut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        </a:t>
              </a:r>
              <a:r>
                <a:rPr lang="en-GB" sz="2200" dirty="0" err="1" smtClean="0"/>
                <a:t>iconn</a:t>
              </a:r>
              <a:r>
                <a:rPr lang="en-GB" sz="2200" dirty="0" smtClean="0"/>
                <a:t> </a:t>
              </a:r>
              <a:r>
                <a:rPr lang="en-GB" sz="2200" b="1" dirty="0" smtClean="0"/>
                <a:t>joins</a:t>
              </a:r>
              <a:r>
                <a:rPr lang="en-GB" sz="2200" dirty="0" smtClean="0"/>
                <a:t> cue@m2 </a:t>
              </a:r>
              <a:r>
                <a:rPr lang="en-GB" sz="2200" b="1" dirty="0" smtClean="0"/>
                <a:t>to</a:t>
              </a:r>
              <a:r>
                <a:rPr lang="en-GB" sz="2200" dirty="0" smtClean="0"/>
                <a:t> </a:t>
              </a:r>
              <a:r>
                <a:rPr lang="en-GB" sz="2200" dirty="0" err="1" smtClean="0"/>
                <a:t>cueInput@m</a:t>
              </a:r>
              <a:r>
                <a:rPr lang="en-GB" sz="2200" dirty="0" smtClean="0"/>
                <a:t>;</a:t>
              </a:r>
            </a:p>
            <a:p>
              <a:r>
                <a:rPr lang="en-GB" sz="2200" dirty="0" smtClean="0"/>
                <a:t>    }</a:t>
              </a:r>
              <a:endParaRPr lang="en-GB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00760" y="2571744"/>
              <a:ext cx="3143240" cy="42862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r>
                <a:rPr lang="en-GB" sz="2400" dirty="0" smtClean="0">
                  <a:sym typeface="Wingdings" pitchFamily="2" charset="2"/>
                </a:rPr>
                <a:t></a:t>
              </a:r>
            </a:p>
            <a:p>
              <a:r>
                <a:rPr lang="en-GB" sz="2400" dirty="0" smtClean="0"/>
                <a:t>Like an advanced form of structural inheritance... </a:t>
              </a:r>
              <a:r>
                <a:rPr lang="en-GB" sz="2400" dirty="0" smtClean="0"/>
                <a:t>[SGW94]</a:t>
              </a:r>
              <a:endParaRPr lang="en-GB" sz="24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Concept </a:t>
            </a:r>
            <a:r>
              <a:rPr lang="en-GB" dirty="0" smtClean="0"/>
              <a:t>3: </a:t>
            </a:r>
            <a:r>
              <a:rPr lang="en-GB" dirty="0" smtClean="0"/>
              <a:t>Evolution =</a:t>
            </a:r>
            <a:br>
              <a:rPr lang="en-GB" dirty="0" smtClean="0"/>
            </a:br>
            <a:r>
              <a:rPr lang="en-GB" dirty="0" smtClean="0"/>
              <a:t>	resemblance + replacement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Add “replacement” to “resemblance”</a:t>
            </a:r>
          </a:p>
          <a:p>
            <a:pPr lvl="1"/>
            <a:r>
              <a:rPr lang="en-GB" dirty="0" smtClean="0"/>
              <a:t>Allows our new incremental definition to supersede the previous one...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2928934"/>
            <a:ext cx="4429156" cy="372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843214"/>
            <a:ext cx="4609445" cy="387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6429388" y="5572140"/>
            <a:ext cx="1071570" cy="1000132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357586" y="2643158"/>
            <a:ext cx="5786446" cy="421484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 </a:t>
            </a:r>
            <a:r>
              <a:rPr lang="en-GB" sz="2200" b="1" dirty="0" smtClean="0"/>
              <a:t>component</a:t>
            </a:r>
            <a:endParaRPr lang="en-GB" sz="2200" dirty="0" smtClean="0"/>
          </a:p>
          <a:p>
            <a:r>
              <a:rPr lang="en-GB" sz="2200" dirty="0" smtClean="0"/>
              <a:t>         resembles </a:t>
            </a:r>
            <a:r>
              <a:rPr lang="en-GB" sz="2200" dirty="0" smtClean="0"/>
              <a:t>Desk </a:t>
            </a:r>
            <a:r>
              <a:rPr lang="en-GB" sz="2200" b="1" i="1" dirty="0" smtClean="0"/>
              <a:t>replaces Desk</a:t>
            </a:r>
            <a:endParaRPr lang="en-GB" sz="2200" b="1" i="1" dirty="0" smtClean="0"/>
          </a:p>
          <a:p>
            <a:r>
              <a:rPr lang="en-GB" sz="2200" dirty="0" smtClean="0"/>
              <a:t>    {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ports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cueOut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replace-parts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m </a:t>
            </a:r>
            <a:r>
              <a:rPr lang="en-GB" sz="2200" b="1" dirty="0" smtClean="0"/>
              <a:t>becomes</a:t>
            </a:r>
            <a:r>
              <a:rPr lang="en-GB" sz="2200" dirty="0" smtClean="0"/>
              <a:t> cm: </a:t>
            </a:r>
            <a:r>
              <a:rPr lang="en-GB" sz="2200" dirty="0" err="1" smtClean="0"/>
              <a:t>CuingMixer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m2 </a:t>
            </a:r>
            <a:r>
              <a:rPr lang="en-GB" sz="2200" b="1" dirty="0" smtClean="0"/>
              <a:t>becomes</a:t>
            </a:r>
            <a:r>
              <a:rPr lang="en-GB" sz="2200" dirty="0" smtClean="0"/>
              <a:t> t: </a:t>
            </a:r>
            <a:r>
              <a:rPr lang="en-GB" sz="2200" dirty="0" err="1" smtClean="0"/>
              <a:t>TurntableDevice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</a:t>
            </a:r>
            <a:r>
              <a:rPr lang="en-GB" sz="2200" b="1" dirty="0" smtClean="0"/>
              <a:t>connectors</a:t>
            </a:r>
            <a:r>
              <a:rPr lang="en-GB" sz="2200" dirty="0" smtClean="0"/>
              <a:t>: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cconn</a:t>
            </a:r>
            <a:r>
              <a:rPr lang="en-GB" sz="2200" dirty="0" smtClean="0"/>
              <a:t> </a:t>
            </a:r>
            <a:r>
              <a:rPr lang="en-GB" sz="2200" b="1" dirty="0" smtClean="0"/>
              <a:t>joins</a:t>
            </a:r>
            <a:r>
              <a:rPr lang="en-GB" sz="2200" dirty="0" smtClean="0"/>
              <a:t> </a:t>
            </a:r>
            <a:r>
              <a:rPr lang="en-GB" sz="2200" dirty="0" err="1" smtClean="0"/>
              <a:t>cueOutput@m</a:t>
            </a:r>
            <a:r>
              <a:rPr lang="en-GB" sz="2200" dirty="0" smtClean="0"/>
              <a:t>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cueOut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        </a:t>
            </a:r>
            <a:r>
              <a:rPr lang="en-GB" sz="2200" dirty="0" err="1" smtClean="0"/>
              <a:t>iconn</a:t>
            </a:r>
            <a:r>
              <a:rPr lang="en-GB" sz="2200" dirty="0" smtClean="0"/>
              <a:t> </a:t>
            </a:r>
            <a:r>
              <a:rPr lang="en-GB" sz="2200" b="1" dirty="0" smtClean="0"/>
              <a:t>joins</a:t>
            </a:r>
            <a:r>
              <a:rPr lang="en-GB" sz="2200" dirty="0" smtClean="0"/>
              <a:t> cue@m2 </a:t>
            </a:r>
            <a:r>
              <a:rPr lang="en-GB" sz="2200" b="1" dirty="0" smtClean="0"/>
              <a:t>to</a:t>
            </a:r>
            <a:r>
              <a:rPr lang="en-GB" sz="2200" dirty="0" smtClean="0"/>
              <a:t> </a:t>
            </a:r>
            <a:r>
              <a:rPr lang="en-GB" sz="2200" dirty="0" err="1" smtClean="0"/>
              <a:t>cueInput@m</a:t>
            </a:r>
            <a:r>
              <a:rPr lang="en-GB" sz="2200" dirty="0" smtClean="0"/>
              <a:t>;</a:t>
            </a:r>
          </a:p>
          <a:p>
            <a:r>
              <a:rPr lang="en-GB" sz="2200" dirty="0" smtClean="0"/>
              <a:t>    }</a:t>
            </a:r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Merging different extensions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357158" y="1857364"/>
            <a:ext cx="8786842" cy="4723153"/>
            <a:chOff x="357158" y="1857364"/>
            <a:chExt cx="8786842" cy="4723153"/>
          </a:xfrm>
        </p:grpSpPr>
        <p:pic>
          <p:nvPicPr>
            <p:cNvPr id="4" name="Picture 3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1588" y="3286124"/>
              <a:ext cx="7012412" cy="3294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57158" y="1857364"/>
              <a:ext cx="278242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Add a CD extension</a:t>
              </a:r>
              <a:endParaRPr lang="en-GB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5720" y="1643050"/>
            <a:ext cx="8858280" cy="4929222"/>
            <a:chOff x="2786050" y="-2000288"/>
            <a:chExt cx="8858280" cy="4929222"/>
          </a:xfrm>
        </p:grpSpPr>
        <p:pic>
          <p:nvPicPr>
            <p:cNvPr id="5" name="Picture 4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41709" y="-2000288"/>
              <a:ext cx="7102621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786050" y="-1714536"/>
              <a:ext cx="401404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Merge using another stratum</a:t>
              </a:r>
              <a:endParaRPr lang="en-GB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5720" y="1643050"/>
            <a:ext cx="8858280" cy="4929222"/>
            <a:chOff x="285720" y="1785926"/>
            <a:chExt cx="8858280" cy="4929222"/>
          </a:xfrm>
        </p:grpSpPr>
        <p:pic>
          <p:nvPicPr>
            <p:cNvPr id="6" name="Picture 5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41378" y="1785926"/>
              <a:ext cx="7102622" cy="4929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285720" y="2000240"/>
              <a:ext cx="385765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GB" sz="2400" dirty="0" smtClean="0"/>
                <a:t> Correct using an evolution</a:t>
              </a:r>
              <a:endParaRPr lang="en-GB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143644"/>
            <a:ext cx="1714480" cy="714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expanded resemblance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Build up for each perspective...</a:t>
            </a:r>
            <a:endParaRPr lang="en-GB" dirty="0"/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494448"/>
            <a:ext cx="4286280" cy="436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326094"/>
            <a:ext cx="4572032" cy="453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2285968"/>
            <a:ext cx="7224763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7224" y="2214554"/>
            <a:ext cx="7215238" cy="4566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86"/>
          </a:xfrm>
        </p:spPr>
        <p:txBody>
          <a:bodyPr/>
          <a:lstStyle/>
          <a:p>
            <a:r>
              <a:rPr lang="en-GB" dirty="0" smtClean="0"/>
              <a:t>Revisiting the extension </a:t>
            </a:r>
            <a:r>
              <a:rPr lang="en-GB" dirty="0" smtClean="0"/>
              <a:t>scenario</a:t>
            </a:r>
            <a:endParaRPr lang="en-GB" dirty="0"/>
          </a:p>
        </p:txBody>
      </p:sp>
      <p:pic>
        <p:nvPicPr>
          <p:cNvPr id="22" name="Picture 2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357298"/>
            <a:ext cx="705384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>
          <a:xfrm>
            <a:off x="4143372" y="2243126"/>
            <a:ext cx="5000660" cy="1614502"/>
          </a:xfrm>
          <a:prstGeom prst="wedgeRoundRectCallout">
            <a:avLst>
              <a:gd name="adj1" fmla="val -42008"/>
              <a:gd name="adj2" fmla="val 7473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Deltas allow combining extensions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Combinations checked automatically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UUIDs avoid lexical fragility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143340" y="2071678"/>
            <a:ext cx="5000660" cy="1357322"/>
          </a:xfrm>
          <a:prstGeom prst="wedgeRoundRectCallout">
            <a:avLst>
              <a:gd name="adj1" fmla="val -54416"/>
              <a:gd name="adj2" fmla="val 62500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No source required, only structural description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64"/>
            <a:ext cx="8072495" cy="928686"/>
          </a:xfrm>
        </p:spPr>
        <p:txBody>
          <a:bodyPr>
            <a:normAutofit/>
          </a:bodyPr>
          <a:lstStyle/>
          <a:p>
            <a:r>
              <a:rPr lang="en-GB" dirty="0" smtClean="0"/>
              <a:t>Checking against requirements...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b="1" dirty="0" smtClean="0"/>
              <a:t>ALTER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NO_IMPACT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NO_SOURCE</a:t>
            </a:r>
            <a:br>
              <a:rPr lang="en-GB" b="1" dirty="0" smtClean="0"/>
            </a:b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COMBINE</a:t>
            </a:r>
          </a:p>
          <a:p>
            <a:pPr lvl="1"/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	UPGRADE</a:t>
            </a:r>
          </a:p>
          <a:p>
            <a:pPr lvl="1">
              <a:buNone/>
            </a:pPr>
            <a:endParaRPr lang="en-GB" b="1" dirty="0" smtClean="0"/>
          </a:p>
          <a:p>
            <a:pPr lvl="1">
              <a:buNone/>
            </a:pPr>
            <a:r>
              <a:rPr lang="en-GB" b="1" dirty="0" smtClean="0"/>
              <a:t>						ARCHITECTURE</a:t>
            </a:r>
          </a:p>
          <a:p>
            <a:pPr lvl="1"/>
            <a:endParaRPr lang="en-GB" dirty="0" smtClean="0"/>
          </a:p>
        </p:txBody>
      </p:sp>
      <p:sp>
        <p:nvSpPr>
          <p:cNvPr id="10" name="Rounded Rectangular Callout 9"/>
          <p:cNvSpPr/>
          <p:nvPr/>
        </p:nvSpPr>
        <p:spPr>
          <a:xfrm>
            <a:off x="4071934" y="2357430"/>
            <a:ext cx="5000660" cy="1357322"/>
          </a:xfrm>
          <a:prstGeom prst="wedgeRoundRectCallout">
            <a:avLst>
              <a:gd name="adj1" fmla="val -30906"/>
              <a:gd name="adj2" fmla="val 13227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Upgrades are also extensions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Check existing extensions with upgrade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000496" y="2000240"/>
            <a:ext cx="5000660" cy="1357322"/>
          </a:xfrm>
          <a:prstGeom prst="wedgeRoundRectCallout">
            <a:avLst>
              <a:gd name="adj1" fmla="val -69001"/>
              <a:gd name="adj2" fmla="val 27212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Only see changes if extension stratum included!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Combine using dependencies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000496" y="1785926"/>
            <a:ext cx="5000660" cy="1571636"/>
          </a:xfrm>
          <a:prstGeom prst="wedgeRoundRectCallout">
            <a:avLst>
              <a:gd name="adj1" fmla="val -88593"/>
              <a:gd name="adj2" fmla="val -1930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Make any structural changes required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Granularity of components determines cost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Automatically creates extension points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071934" y="2500306"/>
            <a:ext cx="5000660" cy="1357322"/>
          </a:xfrm>
          <a:prstGeom prst="wedgeRoundRectCallout">
            <a:avLst>
              <a:gd name="adj1" fmla="val -6961"/>
              <a:gd name="adj2" fmla="val 17718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Full focus on architecture</a:t>
            </a:r>
          </a:p>
          <a:p>
            <a:pPr>
              <a:buFont typeface="Arial" pitchFamily="34" charset="0"/>
              <a:buChar char="•"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Explicit architecture helps extension developers</a:t>
            </a: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9" grpId="1" build="allAtOnce" animBg="1"/>
      <p:bldP spid="8" grpId="0" build="allAtOnce" animBg="1"/>
      <p:bldP spid="8" grpId="1" build="allAtOnce" animBg="1"/>
      <p:bldP spid="10" grpId="0" build="allAtOnce" animBg="1"/>
      <p:bldP spid="10" grpId="1" build="allAtOnce" animBg="1"/>
      <p:bldP spid="7" grpId="0" build="allAtOnce" animBg="1"/>
      <p:bldP spid="7" grpId="1" build="allAtOnce" animBg="1"/>
      <p:bldP spid="5" grpId="0" build="allAtOnce" animBg="1"/>
      <p:bldP spid="5" grpId="1" build="allAtOnce" animBg="1"/>
      <p:bldP spid="11" grpId="0" build="allAtOnce" animBg="1"/>
      <p:bldP spid="11" grpI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Aside: why hierarchical components?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928958"/>
          </a:xfrm>
        </p:spPr>
        <p:txBody>
          <a:bodyPr>
            <a:normAutofit/>
          </a:bodyPr>
          <a:lstStyle/>
          <a:p>
            <a:r>
              <a:rPr lang="en-GB" dirty="0" smtClean="0"/>
              <a:t>Leads to explicit architecture</a:t>
            </a:r>
          </a:p>
          <a:p>
            <a:pPr lvl="1"/>
            <a:r>
              <a:rPr lang="en-GB" dirty="0" smtClean="0"/>
              <a:t>Compositional hierarchy = multiple levels of abstraction</a:t>
            </a:r>
          </a:p>
          <a:p>
            <a:pPr lvl="1"/>
            <a:r>
              <a:rPr lang="en-GB" dirty="0" smtClean="0"/>
              <a:t>Intuitive electronics “circuit board and chip” metaphor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But, haven’t components “had their day”?</a:t>
            </a:r>
          </a:p>
          <a:p>
            <a:pPr>
              <a:buNone/>
            </a:pPr>
            <a:r>
              <a:rPr lang="en-GB" dirty="0" smtClean="0"/>
              <a:t>	[MDEK95] – Darwin, [PBJ98] – SOFA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962556"/>
            <a:ext cx="8229600" cy="16811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No! OO techniques are moving gradually in this direction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practice is composition rather than class inheritance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Spring/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Guice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/EJB3 are simple component systems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of Evolve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Architectural focus</a:t>
            </a:r>
          </a:p>
          <a:p>
            <a:pPr lvl="1"/>
            <a:r>
              <a:rPr lang="en-GB" dirty="0" smtClean="0"/>
              <a:t>System structure is always explicit</a:t>
            </a:r>
          </a:p>
          <a:p>
            <a:pPr lvl="1"/>
            <a:r>
              <a:rPr lang="en-GB" dirty="0" smtClean="0"/>
              <a:t>Encodes many best practices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Creation and extension are synergistic</a:t>
            </a:r>
          </a:p>
          <a:p>
            <a:pPr lvl="1"/>
            <a:r>
              <a:rPr lang="en-GB" dirty="0" smtClean="0"/>
              <a:t>Creation does not limit extensibility – creates extension pts</a:t>
            </a:r>
          </a:p>
          <a:p>
            <a:pPr lvl="1"/>
            <a:r>
              <a:rPr lang="en-GB" dirty="0" smtClean="0"/>
              <a:t>Extensibility does not compromise further creation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Integrates reuse and evolution concepts</a:t>
            </a:r>
          </a:p>
          <a:p>
            <a:pPr lvl="1"/>
            <a:r>
              <a:rPr lang="en-GB" dirty="0" smtClean="0"/>
              <a:t>Slightly “uncanny” feeling</a:t>
            </a:r>
          </a:p>
          <a:p>
            <a:pPr lvl="1"/>
            <a:r>
              <a:rPr lang="en-GB" dirty="0" smtClean="0"/>
              <a:t>Hard to “let go” of designing in extension </a:t>
            </a:r>
            <a:r>
              <a:rPr lang="en-GB" dirty="0" smtClean="0"/>
              <a:t>points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Evolve is a product aimed at industry developers!</a:t>
            </a:r>
          </a:p>
          <a:p>
            <a:pPr lvl="1">
              <a:buNone/>
            </a:pPr>
            <a:r>
              <a:rPr lang="en-GB" b="1" dirty="0" smtClean="0"/>
              <a:t>	http://www.intrinsarc.com</a:t>
            </a:r>
            <a:endParaRPr lang="en-GB" b="1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and 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 semantic or behavioural guarantees after extension</a:t>
            </a:r>
          </a:p>
          <a:p>
            <a:pPr lvl="1"/>
            <a:r>
              <a:rPr lang="en-GB" dirty="0" smtClean="0"/>
              <a:t>Future work aimed at behavioural protocols &amp; goals</a:t>
            </a:r>
            <a:br>
              <a:rPr lang="en-GB" dirty="0" smtClean="0"/>
            </a:br>
            <a:r>
              <a:rPr lang="en-GB" dirty="0" smtClean="0"/>
              <a:t>[PV02] [MK06]</a:t>
            </a:r>
          </a:p>
          <a:p>
            <a:pPr lvl="1"/>
            <a:r>
              <a:rPr lang="en-GB" dirty="0" smtClean="0"/>
              <a:t>Extensions will be able to alter these descriptions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Cost of change not always proportional to desired change</a:t>
            </a:r>
          </a:p>
          <a:p>
            <a:pPr lvl="1"/>
            <a:r>
              <a:rPr lang="en-GB" dirty="0" smtClean="0"/>
              <a:t>Granularity of components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Alien approach to many industry developers</a:t>
            </a:r>
          </a:p>
          <a:p>
            <a:pPr lvl="1"/>
            <a:r>
              <a:rPr lang="en-GB" dirty="0" smtClean="0"/>
              <a:t>Moving beyond a textual description!</a:t>
            </a:r>
          </a:p>
          <a:p>
            <a:pPr lvl="1"/>
            <a:r>
              <a:rPr lang="en-GB" dirty="0" smtClean="0"/>
              <a:t>Teach composition first?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200" dirty="0" smtClean="0"/>
              <a:t>[KF98]- Toward a Formal Theory of Extensible Software</a:t>
            </a:r>
          </a:p>
          <a:p>
            <a:pPr lvl="1"/>
            <a:r>
              <a:rPr lang="en-GB" sz="1200" dirty="0" err="1" smtClean="0"/>
              <a:t>Shriram</a:t>
            </a:r>
            <a:r>
              <a:rPr lang="en-GB" sz="1200" dirty="0" smtClean="0"/>
              <a:t> </a:t>
            </a:r>
            <a:r>
              <a:rPr lang="en-GB" sz="1200" dirty="0" err="1" smtClean="0"/>
              <a:t>Krishnamurthi</a:t>
            </a:r>
            <a:r>
              <a:rPr lang="en-GB" sz="1200" dirty="0" smtClean="0"/>
              <a:t>, Matthias </a:t>
            </a:r>
            <a:r>
              <a:rPr lang="en-GB" sz="1200" dirty="0" err="1" smtClean="0"/>
              <a:t>Felleisen</a:t>
            </a:r>
            <a:r>
              <a:rPr lang="en-GB" sz="1200" dirty="0" smtClean="0"/>
              <a:t>, </a:t>
            </a:r>
            <a:r>
              <a:rPr lang="en-GB" sz="1200" u="sng" dirty="0" smtClean="0"/>
              <a:t>SIGSOFT '98/FSE-6</a:t>
            </a:r>
          </a:p>
          <a:p>
            <a:r>
              <a:rPr lang="en-GB" sz="1200" dirty="0" smtClean="0"/>
              <a:t>[Par78] - Designing Software for Ease of Extension and Contraction</a:t>
            </a:r>
          </a:p>
          <a:p>
            <a:pPr lvl="1"/>
            <a:r>
              <a:rPr lang="en-GB" sz="1200" dirty="0" smtClean="0"/>
              <a:t>David </a:t>
            </a:r>
            <a:r>
              <a:rPr lang="en-GB" sz="1200" dirty="0" err="1" smtClean="0"/>
              <a:t>Parnas</a:t>
            </a:r>
            <a:r>
              <a:rPr lang="en-GB" sz="1200" dirty="0" smtClean="0"/>
              <a:t>, </a:t>
            </a:r>
            <a:r>
              <a:rPr lang="en-GB" sz="1200" u="sng" dirty="0" smtClean="0"/>
              <a:t>ICSE ’78</a:t>
            </a:r>
          </a:p>
          <a:p>
            <a:r>
              <a:rPr lang="en-GB" sz="1200" dirty="0" smtClean="0"/>
              <a:t>[BBHL04] - Software Evolution</a:t>
            </a:r>
          </a:p>
          <a:p>
            <a:pPr lvl="1"/>
            <a:r>
              <a:rPr lang="en-GB" sz="1200" dirty="0" smtClean="0"/>
              <a:t>Keith Bennett, David </a:t>
            </a:r>
            <a:r>
              <a:rPr lang="en-GB" sz="1200" dirty="0" err="1" smtClean="0"/>
              <a:t>Budgen</a:t>
            </a:r>
            <a:r>
              <a:rPr lang="en-GB" sz="1200" dirty="0" smtClean="0"/>
              <a:t>, Tony Hoare, Paul </a:t>
            </a:r>
            <a:r>
              <a:rPr lang="en-GB" sz="1200" dirty="0" err="1" smtClean="0"/>
              <a:t>Layzell</a:t>
            </a: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u="sng" dirty="0" smtClean="0"/>
              <a:t>Grand Challenges for Computing, 2004</a:t>
            </a:r>
          </a:p>
          <a:p>
            <a:r>
              <a:rPr lang="en-GB" sz="1200" dirty="0" smtClean="0"/>
              <a:t>[Ben03] - The software maintenance of large software systems: Management, methods and tools</a:t>
            </a:r>
          </a:p>
          <a:p>
            <a:pPr lvl="1"/>
            <a:r>
              <a:rPr lang="en-GB" sz="1200" dirty="0" smtClean="0"/>
              <a:t>Keith Bennett, </a:t>
            </a:r>
            <a:r>
              <a:rPr lang="en-GB" sz="1200" u="sng" dirty="0" smtClean="0"/>
              <a:t>Reliability, Engineering and System Safety </a:t>
            </a:r>
            <a:r>
              <a:rPr lang="en-GB" sz="1200" u="sng" dirty="0" smtClean="0"/>
              <a:t>1991</a:t>
            </a:r>
          </a:p>
          <a:p>
            <a:r>
              <a:rPr lang="en-GB" sz="1200" dirty="0" smtClean="0"/>
              <a:t>[SGW94] – Real-Time Object Oriented </a:t>
            </a:r>
            <a:r>
              <a:rPr lang="en-GB" sz="1200" dirty="0" err="1" smtClean="0"/>
              <a:t>Modeling</a:t>
            </a:r>
            <a:endParaRPr lang="en-GB" sz="1200" dirty="0" smtClean="0"/>
          </a:p>
          <a:p>
            <a:pPr lvl="1"/>
            <a:r>
              <a:rPr lang="en-GB" sz="1200" dirty="0" smtClean="0"/>
              <a:t>B. </a:t>
            </a:r>
            <a:r>
              <a:rPr lang="en-GB" sz="1200" dirty="0" err="1" smtClean="0"/>
              <a:t>Selic</a:t>
            </a:r>
            <a:r>
              <a:rPr lang="en-GB" sz="1200" dirty="0" smtClean="0"/>
              <a:t>, </a:t>
            </a:r>
            <a:r>
              <a:rPr lang="en-GB" sz="1200" dirty="0" err="1" smtClean="0"/>
              <a:t>G.Gullekson</a:t>
            </a:r>
            <a:r>
              <a:rPr lang="en-GB" sz="1200" dirty="0" smtClean="0"/>
              <a:t>, P. Ward, </a:t>
            </a:r>
            <a:r>
              <a:rPr lang="en-GB" sz="1200" u="sng" dirty="0" smtClean="0"/>
              <a:t>John Wiley &amp; Sons, 1994</a:t>
            </a:r>
            <a:endParaRPr lang="en-GB" sz="1200" u="sng" dirty="0" smtClean="0"/>
          </a:p>
          <a:p>
            <a:r>
              <a:rPr lang="en-GB" sz="1200" u="sng" dirty="0" smtClean="0"/>
              <a:t>[MDEK95] - Specifying Distributed Software Architectures</a:t>
            </a:r>
          </a:p>
          <a:p>
            <a:pPr lvl="1"/>
            <a:r>
              <a:rPr lang="en-GB" sz="1200" dirty="0" smtClean="0"/>
              <a:t>Jeff Magee, </a:t>
            </a:r>
            <a:r>
              <a:rPr lang="en-GB" sz="1200" dirty="0" err="1" smtClean="0"/>
              <a:t>Naranker</a:t>
            </a:r>
            <a:r>
              <a:rPr lang="en-GB" sz="1200" dirty="0" smtClean="0"/>
              <a:t> </a:t>
            </a:r>
            <a:r>
              <a:rPr lang="en-GB" sz="1200" dirty="0" err="1" smtClean="0"/>
              <a:t>Dulay</a:t>
            </a:r>
            <a:r>
              <a:rPr lang="en-GB" sz="1200" dirty="0" smtClean="0"/>
              <a:t>, Susan </a:t>
            </a:r>
            <a:r>
              <a:rPr lang="en-GB" sz="1200" dirty="0" err="1" smtClean="0"/>
              <a:t>Eisenbach</a:t>
            </a:r>
            <a:r>
              <a:rPr lang="en-GB" sz="1200" dirty="0" smtClean="0"/>
              <a:t>, Jeff Kramer, ESEC 1995</a:t>
            </a:r>
          </a:p>
          <a:p>
            <a:r>
              <a:rPr lang="en-GB" sz="1200" u="sng" dirty="0" smtClean="0"/>
              <a:t>[PBJ98] - </a:t>
            </a:r>
            <a:r>
              <a:rPr lang="en-GB" sz="1200" dirty="0" smtClean="0"/>
              <a:t>SOFA/DCUP: Architecture for Component Trading and Dynamic Updating</a:t>
            </a:r>
          </a:p>
          <a:p>
            <a:pPr lvl="1"/>
            <a:r>
              <a:rPr lang="en-GB" sz="1200" dirty="0" err="1" smtClean="0"/>
              <a:t>Plasil</a:t>
            </a:r>
            <a:r>
              <a:rPr lang="en-GB" sz="1200" dirty="0" smtClean="0"/>
              <a:t> F., </a:t>
            </a:r>
            <a:r>
              <a:rPr lang="en-GB" sz="1200" dirty="0" err="1" smtClean="0"/>
              <a:t>Balek</a:t>
            </a:r>
            <a:r>
              <a:rPr lang="en-GB" sz="1200" dirty="0" smtClean="0"/>
              <a:t>, D., </a:t>
            </a:r>
            <a:r>
              <a:rPr lang="en-GB" sz="1200" dirty="0" err="1" smtClean="0"/>
              <a:t>Janecek</a:t>
            </a:r>
            <a:r>
              <a:rPr lang="en-GB" sz="1200" dirty="0" smtClean="0"/>
              <a:t>, R., ICCDS 1995</a:t>
            </a:r>
          </a:p>
          <a:p>
            <a:r>
              <a:rPr lang="en-GB" sz="1200" dirty="0" smtClean="0"/>
              <a:t>[PV02] - </a:t>
            </a:r>
            <a:r>
              <a:rPr lang="en-GB" sz="1200" dirty="0" err="1" smtClean="0"/>
              <a:t>Behavior</a:t>
            </a:r>
            <a:r>
              <a:rPr lang="en-GB" sz="1200" dirty="0" smtClean="0"/>
              <a:t> Protocols for Software Components</a:t>
            </a:r>
          </a:p>
          <a:p>
            <a:pPr lvl="1"/>
            <a:r>
              <a:rPr lang="en-GB" sz="1200" dirty="0" err="1" smtClean="0"/>
              <a:t>Plasil</a:t>
            </a:r>
            <a:r>
              <a:rPr lang="en-GB" sz="1200" dirty="0" smtClean="0"/>
              <a:t>, F. and </a:t>
            </a:r>
            <a:r>
              <a:rPr lang="en-GB" sz="1200" dirty="0" err="1" smtClean="0"/>
              <a:t>Visnovsky</a:t>
            </a:r>
            <a:r>
              <a:rPr lang="en-GB" sz="1200" dirty="0" smtClean="0"/>
              <a:t>, S., </a:t>
            </a:r>
            <a:r>
              <a:rPr lang="en-GB" sz="1200" u="sng" dirty="0" smtClean="0"/>
              <a:t>IEEE Transactions on Software Engineering 2002</a:t>
            </a:r>
          </a:p>
          <a:p>
            <a:r>
              <a:rPr lang="en-GB" sz="1200" dirty="0" smtClean="0"/>
              <a:t>[MK06] - Concurrency (State Models and Java Programs)</a:t>
            </a:r>
          </a:p>
          <a:p>
            <a:pPr lvl="1"/>
            <a:r>
              <a:rPr lang="en-GB" sz="1200" dirty="0" smtClean="0"/>
              <a:t>Magee, J. and Kramer, J., </a:t>
            </a:r>
            <a:r>
              <a:rPr lang="en-GB" sz="1200" u="sng" dirty="0" smtClean="0"/>
              <a:t>John Wiley and Sons Ltd 2006</a:t>
            </a:r>
          </a:p>
          <a:p>
            <a:pPr lvl="1"/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others to customise an application</a:t>
            </a:r>
          </a:p>
          <a:p>
            <a:pPr lvl="1"/>
            <a:r>
              <a:rPr lang="en-GB" dirty="0" smtClean="0"/>
              <a:t>Takes the burden off the system creators</a:t>
            </a:r>
          </a:p>
          <a:p>
            <a:pPr lvl="1"/>
            <a:r>
              <a:rPr lang="en-GB" dirty="0" smtClean="0"/>
              <a:t>Allows niche requirements to be met</a:t>
            </a:r>
          </a:p>
          <a:p>
            <a:pPr lvl="1"/>
            <a:r>
              <a:rPr lang="en-GB" dirty="0" smtClean="0"/>
              <a:t>Scalable ecosystem – better for end users</a:t>
            </a:r>
          </a:p>
          <a:p>
            <a:pPr lvl="1">
              <a:buNone/>
            </a:pPr>
            <a:endParaRPr lang="en-GB" dirty="0" smtClean="0"/>
          </a:p>
        </p:txBody>
      </p:sp>
      <p:pic>
        <p:nvPicPr>
          <p:cNvPr id="1027" name="Picture 3" descr="C:\Users\andrew\Desktop\hous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3633801"/>
            <a:ext cx="4203713" cy="31527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But, extensibility is difficult...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20717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“It seems impossible to predict change, and very often, a successful system will change in ways which are inconceivable to the original designers.”</a:t>
            </a:r>
          </a:p>
          <a:p>
            <a:pPr>
              <a:buNone/>
            </a:pPr>
            <a:r>
              <a:rPr lang="nb-NO" sz="2800" dirty="0" smtClean="0"/>
              <a:t>					</a:t>
            </a:r>
            <a:r>
              <a:rPr lang="nb-NO" sz="2800" i="1" dirty="0" smtClean="0"/>
              <a:t>Keith Bennett et al [BBHL04]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4000504"/>
            <a:ext cx="8229600" cy="232409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nb-NO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cannot fully plan for all changes...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Someone will want to make unanticipated changes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design decision will limit some extensibility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extension mechanism we build in limit changes!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extensibility so difficult?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Our techniques are biased towards system creation</a:t>
            </a:r>
          </a:p>
          <a:p>
            <a:pPr lvl="1">
              <a:buNone/>
            </a:pPr>
            <a:r>
              <a:rPr lang="en-GB" dirty="0" smtClean="0"/>
              <a:t>... but this is strange, as we know that ...</a:t>
            </a:r>
          </a:p>
          <a:p>
            <a:pPr lvl="1"/>
            <a:r>
              <a:rPr lang="en-GB" dirty="0" smtClean="0"/>
              <a:t>Evolution and maintenance can be the largest part of a system’s entire effort </a:t>
            </a:r>
            <a:r>
              <a:rPr lang="en-GB" i="1" dirty="0" smtClean="0"/>
              <a:t>[Ben03]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Are we unnecessarily giving freedom in the initial creation phase that cause problems further down the line?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The big question:</a:t>
            </a:r>
          </a:p>
          <a:p>
            <a:pPr>
              <a:buNone/>
            </a:pPr>
            <a:r>
              <a:rPr lang="en-GB" dirty="0" smtClean="0"/>
              <a:t>	</a:t>
            </a:r>
            <a:r>
              <a:rPr lang="en-GB" i="1" dirty="0" smtClean="0"/>
              <a:t>Can we align system creation and subsequent evolution?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would an ideal extensibility approach look like?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ndrew\Desktop\scenari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357298"/>
            <a:ext cx="6808833" cy="5070492"/>
          </a:xfrm>
          <a:prstGeom prst="rect">
            <a:avLst/>
          </a:prstGeom>
          <a:noFill/>
        </p:spPr>
      </p:pic>
      <p:grpSp>
        <p:nvGrpSpPr>
          <p:cNvPr id="22" name="Group 21"/>
          <p:cNvGrpSpPr/>
          <p:nvPr/>
        </p:nvGrpSpPr>
        <p:grpSpPr>
          <a:xfrm>
            <a:off x="142844" y="1428736"/>
            <a:ext cx="9001156" cy="5357826"/>
            <a:chOff x="142844" y="1428736"/>
            <a:chExt cx="9001156" cy="5357826"/>
          </a:xfrm>
        </p:grpSpPr>
        <p:sp>
          <p:nvSpPr>
            <p:cNvPr id="21" name="Rectangle 20"/>
            <p:cNvSpPr/>
            <p:nvPr/>
          </p:nvSpPr>
          <p:spPr>
            <a:xfrm>
              <a:off x="142844" y="1428736"/>
              <a:ext cx="9001156" cy="5357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23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9058" y="5072074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6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56" y="3143248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7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57884" y="3143248"/>
              <a:ext cx="1357322" cy="1194444"/>
            </a:xfrm>
            <a:prstGeom prst="rect">
              <a:avLst/>
            </a:prstGeom>
            <a:noFill/>
          </p:spPr>
        </p:pic>
        <p:pic>
          <p:nvPicPr>
            <p:cNvPr id="8" name="Picture 3" descr="C:\Users\andrew\Desktop\peop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6182" y="1805928"/>
              <a:ext cx="1357322" cy="1194444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3929058" y="6215082"/>
              <a:ext cx="13981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err="1" smtClean="0"/>
                <a:t>Audiosoft</a:t>
              </a:r>
              <a:endParaRPr lang="en-GB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4282" y="3538839"/>
              <a:ext cx="1701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Developer X</a:t>
              </a:r>
              <a:endParaRPr lang="en-GB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71736" y="1428736"/>
              <a:ext cx="3314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Radio Station Developers</a:t>
              </a:r>
              <a:endParaRPr lang="en-GB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8290" y="3500438"/>
              <a:ext cx="1691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/>
                <a:t>Developer Y</a:t>
              </a:r>
              <a:endParaRPr lang="en-GB" sz="2400" dirty="0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714876" y="3571878"/>
              <a:ext cx="642942" cy="107157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Down Arrow 15"/>
            <p:cNvSpPr/>
            <p:nvPr/>
          </p:nvSpPr>
          <p:spPr>
            <a:xfrm flipV="1">
              <a:off x="3786182" y="3571878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Down Arrow 16"/>
            <p:cNvSpPr/>
            <p:nvPr/>
          </p:nvSpPr>
          <p:spPr>
            <a:xfrm rot="18311194" flipV="1">
              <a:off x="5344533" y="2408254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Down Arrow 17"/>
            <p:cNvSpPr/>
            <p:nvPr/>
          </p:nvSpPr>
          <p:spPr>
            <a:xfrm rot="2950314" flipV="1">
              <a:off x="3056745" y="2354465"/>
              <a:ext cx="642942" cy="10096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Down Arrow 18"/>
            <p:cNvSpPr/>
            <p:nvPr/>
          </p:nvSpPr>
          <p:spPr>
            <a:xfrm rot="18437078" flipV="1">
              <a:off x="2985750" y="4559206"/>
              <a:ext cx="642942" cy="1000132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Down Arrow 19"/>
            <p:cNvSpPr/>
            <p:nvPr/>
          </p:nvSpPr>
          <p:spPr>
            <a:xfrm rot="2469793" flipV="1">
              <a:off x="5539206" y="4587391"/>
              <a:ext cx="642942" cy="1009656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86"/>
          </a:xfrm>
        </p:spPr>
        <p:txBody>
          <a:bodyPr/>
          <a:lstStyle/>
          <a:p>
            <a:r>
              <a:rPr lang="en-GB" dirty="0" smtClean="0"/>
              <a:t>An extension scenario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i. ALTER</a:t>
            </a:r>
          </a:p>
          <a:p>
            <a:pPr lvl="1"/>
            <a:r>
              <a:rPr lang="en-GB" dirty="0" smtClean="0"/>
              <a:t>Able to make *any* change required</a:t>
            </a:r>
          </a:p>
          <a:p>
            <a:pPr lvl="1"/>
            <a:r>
              <a:rPr lang="en-GB" dirty="0" smtClean="0"/>
              <a:t>Unanticipated change!</a:t>
            </a:r>
          </a:p>
          <a:p>
            <a:pPr lvl="1"/>
            <a:r>
              <a:rPr lang="en-GB" dirty="0" smtClean="0"/>
              <a:t>Changes proportionate to functionality altered</a:t>
            </a:r>
          </a:p>
          <a:p>
            <a:pPr lvl="1"/>
            <a:r>
              <a:rPr lang="en-GB" dirty="0" smtClean="0"/>
              <a:t>At the correct level of abstraction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ii. NO_IMPACT</a:t>
            </a:r>
          </a:p>
          <a:p>
            <a:pPr lvl="1"/>
            <a:r>
              <a:rPr lang="en-GB" dirty="0" smtClean="0"/>
              <a:t>Changes shouldn’t impact others if they don’t want them</a:t>
            </a:r>
          </a:p>
          <a:p>
            <a:pPr lvl="1"/>
            <a:endParaRPr lang="en-GB" dirty="0" smtClean="0"/>
          </a:p>
          <a:p>
            <a:pPr>
              <a:buNone/>
            </a:pPr>
            <a:r>
              <a:rPr lang="en-GB" dirty="0" smtClean="0"/>
              <a:t>So, we can’t push just any changes into the “base”...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key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iii. NO_SOURCE</a:t>
            </a:r>
          </a:p>
          <a:p>
            <a:pPr lvl="1"/>
            <a:r>
              <a:rPr lang="en-GB" dirty="0" smtClean="0"/>
              <a:t>We don’t want to modify (or even see) the source code</a:t>
            </a:r>
          </a:p>
          <a:p>
            <a:pPr lvl="1"/>
            <a:r>
              <a:rPr lang="en-GB" dirty="0" smtClean="0"/>
              <a:t>Commercial &amp; complexity reasons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Would extensibility problems go if source was available?</a:t>
            </a:r>
          </a:p>
          <a:p>
            <a:pPr lvl="1"/>
            <a:r>
              <a:rPr lang="en-GB" dirty="0" smtClean="0"/>
              <a:t>No...</a:t>
            </a:r>
          </a:p>
          <a:p>
            <a:pPr lvl="1"/>
            <a:r>
              <a:rPr lang="en-GB" dirty="0" smtClean="0"/>
              <a:t>Evidence: many open source systems are extensible</a:t>
            </a:r>
          </a:p>
          <a:p>
            <a:r>
              <a:rPr lang="en-GB" dirty="0" smtClean="0"/>
              <a:t>Fork a codebase to make a change == owning it?!</a:t>
            </a:r>
          </a:p>
          <a:p>
            <a:pPr lvl="1"/>
            <a:r>
              <a:rPr lang="en-GB" dirty="0" smtClean="0"/>
              <a:t>Common TCO issue in industry...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3134</TotalTime>
  <Words>1778</Words>
  <Application>Microsoft Office PowerPoint</Application>
  <PresentationFormat>On-screen Show (4:3)</PresentationFormat>
  <Paragraphs>359</Paragraphs>
  <Slides>29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Flow</vt:lpstr>
      <vt:lpstr>An Architectural Approach to Extensible Applications</vt:lpstr>
      <vt:lpstr>An extensible application...</vt:lpstr>
      <vt:lpstr>Why is extensibility important?</vt:lpstr>
      <vt:lpstr>But, extensibility is difficult...</vt:lpstr>
      <vt:lpstr>Why is extensibility so difficult?</vt:lpstr>
      <vt:lpstr>Requirements</vt:lpstr>
      <vt:lpstr>An extension scenario</vt:lpstr>
      <vt:lpstr>5 key requirements</vt:lpstr>
      <vt:lpstr>5 key requirements</vt:lpstr>
      <vt:lpstr>5 key requirements... and one extra</vt:lpstr>
      <vt:lpstr>Existing Extensibility Approaches</vt:lpstr>
      <vt:lpstr>Frameworks &amp; extension points</vt:lpstr>
      <vt:lpstr>Plugin architectures</vt:lpstr>
      <vt:lpstr>Aspects &amp; weaving</vt:lpstr>
      <vt:lpstr>An Architectural Approach</vt:lpstr>
      <vt:lpstr>Composing the “base”: audio desk</vt:lpstr>
      <vt:lpstr>Extending the structure...</vt:lpstr>
      <vt:lpstr>The key insight</vt:lpstr>
      <vt:lpstr>Concept 1: Stratum</vt:lpstr>
      <vt:lpstr>Concept 2: Resemblance</vt:lpstr>
      <vt:lpstr>Concept 3: Evolution =  resemblance + replacement </vt:lpstr>
      <vt:lpstr>Merging different extensions</vt:lpstr>
      <vt:lpstr>The expanded resemblance graph</vt:lpstr>
      <vt:lpstr>Revisiting the extension scenario</vt:lpstr>
      <vt:lpstr>Checking against requirements...</vt:lpstr>
      <vt:lpstr>Aside: why hierarchical components?</vt:lpstr>
      <vt:lpstr>Summary of Evolve</vt:lpstr>
      <vt:lpstr>Restrictions and Limitations</vt:lpstr>
      <vt:lpstr>Bibliography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Support for Evolution to an ADL</dc:title>
  <dc:creator>Andrew</dc:creator>
  <cp:lastModifiedBy>andrew</cp:lastModifiedBy>
  <cp:revision>248</cp:revision>
  <dcterms:created xsi:type="dcterms:W3CDTF">2011-01-19T08:09:01Z</dcterms:created>
  <dcterms:modified xsi:type="dcterms:W3CDTF">2011-02-01T23:39:40Z</dcterms:modified>
</cp:coreProperties>
</file>