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721ee253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21ee253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21ee253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21ee253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21ee253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21ee253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721ee253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721ee253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21ee253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21ee253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647b5b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647b5b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21ee25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21ee25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721ee253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21ee253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721ee253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21ee253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721ee25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21ee25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21ee25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21ee25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21ee25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21ee25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721ee253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721ee253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721ee253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721ee253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721ee253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21ee253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721ee253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21ee253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orbes.com/sites/bernardmarr/2018/07/27/how-is-ai-used-in-healthcare-5-powerful-real-world-examples-that-show-the-latest-advances/#3dd5aeb95dfb" TargetMode="External"/><Relationship Id="rId4" Type="http://schemas.openxmlformats.org/officeDocument/2006/relationships/hyperlink" Target="https://www.youtube.com/watch?v=mJ6rjJiIHyo" TargetMode="External"/><Relationship Id="rId5" Type="http://schemas.openxmlformats.org/officeDocument/2006/relationships/hyperlink" Target="https://www.youtube.com/watch?v=N_eHmaRf9T4" TargetMode="External"/><Relationship Id="rId6" Type="http://schemas.openxmlformats.org/officeDocument/2006/relationships/hyperlink" Target="https://www.youtube.com/watch?v=0BAFOJbo4W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lato.stanford.edu/entries/ethics-a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5PysmYKg6m8" TargetMode="Externa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w3schools.com/pyth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mJeNghZXtMo"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livescience.com/47591-ibm-watson-science-discoveries.html" TargetMode="External"/><Relationship Id="rId4" Type="http://schemas.openxmlformats.org/officeDocument/2006/relationships/hyperlink" Target="http://www.youtube.com/watch?v=056v4OxKwlI" TargetMode="External"/><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achinelearningmastery.com/what-is-computer-vision/" TargetMode="External"/><Relationship Id="rId4" Type="http://schemas.openxmlformats.org/officeDocument/2006/relationships/hyperlink" Target="https://machinelearningmastery.com/natural-language-processing/" TargetMode="External"/><Relationship Id="rId5" Type="http://schemas.openxmlformats.org/officeDocument/2006/relationships/hyperlink" Target="https://developers.google.com/machine-learning/recommendation/collaborative/bas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AI</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Ayaan Haque and Viraaj Reddi</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Applications of AI</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extensively used in: </a:t>
            </a:r>
            <a:endParaRPr/>
          </a:p>
          <a:p>
            <a:pPr indent="-342900" lvl="0" marL="457200" rtl="0" algn="l">
              <a:spcBef>
                <a:spcPts val="1600"/>
              </a:spcBef>
              <a:spcAft>
                <a:spcPts val="0"/>
              </a:spcAft>
              <a:buSzPts val="1800"/>
              <a:buChar char="-"/>
            </a:pPr>
            <a:r>
              <a:rPr lang="en"/>
              <a:t>Healthcare: </a:t>
            </a:r>
            <a:r>
              <a:rPr lang="en" sz="1100" u="sng">
                <a:solidFill>
                  <a:srgbClr val="1155CC"/>
                </a:solidFill>
                <a:latin typeface="Arial"/>
                <a:ea typeface="Arial"/>
                <a:cs typeface="Arial"/>
                <a:sym typeface="Arial"/>
                <a:hlinkClick r:id="rId3"/>
              </a:rPr>
              <a:t>https://www.forbes.com/sites/bernardmarr/2018/07/27/how-is-ai-used-in-healthcare-5-powerful-real-world-examples-that-show-the-latest-advances/#3dd5aeb95dfb</a:t>
            </a:r>
            <a:endParaRPr/>
          </a:p>
          <a:p>
            <a:pPr indent="-342900" lvl="0" marL="457200" rtl="0" algn="l">
              <a:spcBef>
                <a:spcPts val="0"/>
              </a:spcBef>
              <a:spcAft>
                <a:spcPts val="0"/>
              </a:spcAft>
              <a:buSzPts val="1800"/>
              <a:buChar char="-"/>
            </a:pPr>
            <a:r>
              <a:rPr lang="en"/>
              <a:t>Sustainability: </a:t>
            </a:r>
            <a:r>
              <a:rPr lang="en" u="sng">
                <a:solidFill>
                  <a:schemeClr val="hlink"/>
                </a:solidFill>
                <a:hlinkClick r:id="rId4"/>
              </a:rPr>
              <a:t>https://www.youtube.com/watch?v=mJ6rjJiIHyo</a:t>
            </a:r>
            <a:r>
              <a:rPr lang="en"/>
              <a:t> </a:t>
            </a:r>
            <a:endParaRPr/>
          </a:p>
          <a:p>
            <a:pPr indent="-342900" lvl="0" marL="457200" rtl="0" algn="l">
              <a:spcBef>
                <a:spcPts val="0"/>
              </a:spcBef>
              <a:spcAft>
                <a:spcPts val="0"/>
              </a:spcAft>
              <a:buSzPts val="1800"/>
              <a:buChar char="-"/>
            </a:pPr>
            <a:r>
              <a:rPr lang="en"/>
              <a:t>Business: </a:t>
            </a:r>
            <a:r>
              <a:rPr lang="en" u="sng">
                <a:solidFill>
                  <a:schemeClr val="hlink"/>
                </a:solidFill>
                <a:hlinkClick r:id="rId5"/>
              </a:rPr>
              <a:t>https://www.youtube.com/watch?v=N_eHmaRf9T4</a:t>
            </a:r>
            <a:r>
              <a:rPr lang="en"/>
              <a:t> </a:t>
            </a:r>
            <a:endParaRPr/>
          </a:p>
          <a:p>
            <a:pPr indent="-342900" lvl="0" marL="457200" rtl="0" algn="l">
              <a:spcBef>
                <a:spcPts val="0"/>
              </a:spcBef>
              <a:spcAft>
                <a:spcPts val="0"/>
              </a:spcAft>
              <a:buSzPts val="1800"/>
              <a:buChar char="-"/>
            </a:pPr>
            <a:r>
              <a:rPr lang="en"/>
              <a:t>Economics: </a:t>
            </a:r>
            <a:r>
              <a:rPr lang="en" u="sng">
                <a:solidFill>
                  <a:schemeClr val="hlink"/>
                </a:solidFill>
                <a:hlinkClick r:id="rId6"/>
              </a:rPr>
              <a:t>https://www.youtube.com/watch?v=0BAFOJbo4W4</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AI</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very little regulation surrounding AI considering how new it is, but there are various ethical questions about how far to take this technology</a:t>
            </a:r>
            <a:endParaRPr/>
          </a:p>
          <a:p>
            <a:pPr indent="-342900" lvl="0" marL="457200" rtl="0" algn="l">
              <a:spcBef>
                <a:spcPts val="0"/>
              </a:spcBef>
              <a:spcAft>
                <a:spcPts val="0"/>
              </a:spcAft>
              <a:buSzPts val="1800"/>
              <a:buChar char="-"/>
            </a:pPr>
            <a:r>
              <a:rPr lang="en" u="sng">
                <a:solidFill>
                  <a:schemeClr val="hlink"/>
                </a:solidFill>
                <a:hlinkClick r:id="rId3"/>
              </a:rPr>
              <a:t>Stanford article summarizing ethics of AI</a:t>
            </a:r>
            <a:endParaRPr/>
          </a:p>
          <a:p>
            <a:pPr indent="-342900" lvl="0" marL="457200" rtl="0" algn="l">
              <a:spcBef>
                <a:spcPts val="0"/>
              </a:spcBef>
              <a:spcAft>
                <a:spcPts val="0"/>
              </a:spcAft>
              <a:buSzPts val="1800"/>
              <a:buChar char="-"/>
            </a:pPr>
            <a:r>
              <a:rPr lang="en"/>
              <a:t>Big questions: </a:t>
            </a:r>
            <a:endParaRPr/>
          </a:p>
          <a:p>
            <a:pPr indent="-317500" lvl="1" marL="914400" rtl="0" algn="l">
              <a:spcBef>
                <a:spcPts val="0"/>
              </a:spcBef>
              <a:spcAft>
                <a:spcPts val="0"/>
              </a:spcAft>
              <a:buSzPts val="1400"/>
              <a:buChar char="-"/>
            </a:pPr>
            <a:r>
              <a:rPr lang="en"/>
              <a:t>How can we ensure a right to privacy and knowledge of surveillance?</a:t>
            </a:r>
            <a:endParaRPr/>
          </a:p>
          <a:p>
            <a:pPr indent="-317500" lvl="1" marL="914400" rtl="0" algn="l">
              <a:spcBef>
                <a:spcPts val="0"/>
              </a:spcBef>
              <a:spcAft>
                <a:spcPts val="0"/>
              </a:spcAft>
              <a:buSzPts val="1400"/>
              <a:buChar char="-"/>
            </a:pPr>
            <a:r>
              <a:rPr lang="en"/>
              <a:t>Will AI ever be able to do things on its own?</a:t>
            </a:r>
            <a:endParaRPr/>
          </a:p>
          <a:p>
            <a:pPr indent="-317500" lvl="2" marL="1371600" rtl="0" algn="l">
              <a:spcBef>
                <a:spcPts val="0"/>
              </a:spcBef>
              <a:spcAft>
                <a:spcPts val="0"/>
              </a:spcAft>
              <a:buSzPts val="1400"/>
              <a:buChar char="-"/>
            </a:pPr>
            <a:r>
              <a:rPr lang="en"/>
              <a:t>Far reached example, but think Ultron from Avengers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 Ethics of AI(How it hurts employees)</a:t>
            </a:r>
            <a:endParaRPr/>
          </a:p>
        </p:txBody>
      </p:sp>
      <p:pic>
        <p:nvPicPr>
          <p:cNvPr descr="Many companies have started to jump on to the #AI bandwagon without a strategy.  Using an example from the nascent Internet days, I argue that two companies can use AI entirely differently, and one will win and the other will be obliterated." id="135" name="Google Shape;135;p24" title="How Companies Will Use AI to Obliterate Yours">
            <a:hlinkClick r:id="rId3"/>
          </p:cNvPr>
          <p:cNvPicPr preferRelativeResize="0"/>
          <p:nvPr/>
        </p:nvPicPr>
        <p:blipFill>
          <a:blip r:embed="rId4">
            <a:alphaModFix/>
          </a:blip>
          <a:stretch>
            <a:fillRect/>
          </a:stretch>
        </p:blipFill>
        <p:spPr>
          <a:xfrm>
            <a:off x="2046900" y="1152425"/>
            <a:ext cx="5050200" cy="3787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AI will help you</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College Applications: </a:t>
            </a:r>
            <a:endParaRPr b="1"/>
          </a:p>
          <a:p>
            <a:pPr indent="-317500" lvl="1" marL="914400" rtl="0" algn="l">
              <a:spcBef>
                <a:spcPts val="0"/>
              </a:spcBef>
              <a:spcAft>
                <a:spcPts val="0"/>
              </a:spcAft>
              <a:buSzPts val="1400"/>
              <a:buChar char="-"/>
            </a:pPr>
            <a:r>
              <a:rPr lang="en"/>
              <a:t>Potential Major in CS, Engineering</a:t>
            </a:r>
            <a:endParaRPr/>
          </a:p>
          <a:p>
            <a:pPr indent="-317500" lvl="2" marL="1371600" rtl="0" algn="l">
              <a:spcBef>
                <a:spcPts val="0"/>
              </a:spcBef>
              <a:spcAft>
                <a:spcPts val="0"/>
              </a:spcAft>
              <a:buSzPts val="1400"/>
              <a:buChar char="-"/>
            </a:pPr>
            <a:r>
              <a:rPr lang="en"/>
              <a:t>Then AI will be very useful </a:t>
            </a:r>
            <a:endParaRPr/>
          </a:p>
          <a:p>
            <a:pPr indent="-317500" lvl="1" marL="914400" rtl="0" algn="l">
              <a:spcBef>
                <a:spcPts val="0"/>
              </a:spcBef>
              <a:spcAft>
                <a:spcPts val="0"/>
              </a:spcAft>
              <a:buSzPts val="1400"/>
              <a:buChar char="-"/>
            </a:pPr>
            <a:r>
              <a:rPr lang="en"/>
              <a:t>There's</a:t>
            </a:r>
            <a:r>
              <a:rPr lang="en"/>
              <a:t> no AI/ML major yet, but it might be a thing in the future</a:t>
            </a:r>
            <a:endParaRPr/>
          </a:p>
          <a:p>
            <a:pPr indent="-342900" lvl="0" marL="457200" rtl="0" algn="l">
              <a:spcBef>
                <a:spcPts val="0"/>
              </a:spcBef>
              <a:spcAft>
                <a:spcPts val="0"/>
              </a:spcAft>
              <a:buSzPts val="1800"/>
              <a:buChar char="-"/>
            </a:pPr>
            <a:r>
              <a:rPr b="1" lang="en"/>
              <a:t>AI is the future in careers: </a:t>
            </a:r>
            <a:endParaRPr b="1"/>
          </a:p>
          <a:p>
            <a:pPr indent="-317500" lvl="1" marL="914400" rtl="0" algn="l">
              <a:spcBef>
                <a:spcPts val="0"/>
              </a:spcBef>
              <a:spcAft>
                <a:spcPts val="0"/>
              </a:spcAft>
              <a:buSzPts val="1400"/>
              <a:buChar char="-"/>
            </a:pPr>
            <a:r>
              <a:rPr lang="en"/>
              <a:t>Every career is gradually integrating AI, and developing a foundation in AI will assist you wherever you choose to go</a:t>
            </a:r>
            <a:endParaRPr/>
          </a:p>
          <a:p>
            <a:pPr indent="-317500" lvl="1" marL="914400" rtl="0" algn="l">
              <a:spcBef>
                <a:spcPts val="0"/>
              </a:spcBef>
              <a:spcAft>
                <a:spcPts val="0"/>
              </a:spcAft>
              <a:buSzPts val="1400"/>
              <a:buChar char="-"/>
            </a:pPr>
            <a:r>
              <a:rPr lang="en"/>
              <a:t>Regardless of what you want to pursue, AI will most likely be important</a:t>
            </a:r>
            <a:endParaRPr/>
          </a:p>
          <a:p>
            <a:pPr indent="-317500" lvl="2" marL="1371600" rtl="0" algn="l">
              <a:spcBef>
                <a:spcPts val="0"/>
              </a:spcBef>
              <a:spcAft>
                <a:spcPts val="0"/>
              </a:spcAft>
              <a:buSzPts val="1400"/>
              <a:buChar char="-"/>
            </a:pPr>
            <a:r>
              <a:rPr lang="en"/>
              <a:t>Viraaj wants to be a doctor, but he still learns AI because of its vast potential and application in healthcare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google </a:t>
            </a:r>
            <a:r>
              <a:rPr lang="en"/>
              <a:t>colaboratory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Google colab: A free integrated development environment (IDE) hosted by Google that allows you to run your Python code</a:t>
            </a:r>
            <a:endParaRPr/>
          </a:p>
          <a:p>
            <a:pPr indent="-342900" lvl="0" marL="457200" rtl="0" algn="l">
              <a:lnSpc>
                <a:spcPct val="150000"/>
              </a:lnSpc>
              <a:spcBef>
                <a:spcPts val="0"/>
              </a:spcBef>
              <a:spcAft>
                <a:spcPts val="0"/>
              </a:spcAft>
              <a:buSzPts val="1800"/>
              <a:buChar char="-"/>
            </a:pPr>
            <a:r>
              <a:rPr lang="en"/>
              <a:t>Ayaan will screen-share and show you how to set this up in your Google Drive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Github</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using Github as our primary source of storing and sharing code and materials for this course</a:t>
            </a:r>
            <a:endParaRPr/>
          </a:p>
          <a:p>
            <a:pPr indent="-342900" lvl="0" marL="457200" rtl="0" algn="l">
              <a:spcBef>
                <a:spcPts val="0"/>
              </a:spcBef>
              <a:spcAft>
                <a:spcPts val="0"/>
              </a:spcAft>
              <a:buSzPts val="1800"/>
              <a:buChar char="●"/>
            </a:pPr>
            <a:r>
              <a:rPr lang="en"/>
              <a:t>All of you should make Github accounts and we will teach you how to share your code on github using Github Desktop. </a:t>
            </a:r>
            <a:endParaRPr/>
          </a:p>
          <a:p>
            <a:pPr indent="-317500" lvl="1" marL="914400" rtl="0" algn="l">
              <a:spcBef>
                <a:spcPts val="0"/>
              </a:spcBef>
              <a:spcAft>
                <a:spcPts val="0"/>
              </a:spcAft>
              <a:buSzPts val="1400"/>
              <a:buChar char="○"/>
            </a:pPr>
            <a:r>
              <a:rPr lang="en"/>
              <a:t>All of you should make your own repository where you will make a folder for your practice code as well as a folder for your actual project when you make it </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 Python Brush Up</a:t>
            </a:r>
            <a:endParaRPr/>
          </a:p>
        </p:txBody>
      </p:sp>
      <p:sp>
        <p:nvSpPr>
          <p:cNvPr id="159" name="Google Shape;15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python reference center: </a:t>
            </a:r>
            <a:r>
              <a:rPr lang="en" u="sng">
                <a:solidFill>
                  <a:schemeClr val="hlink"/>
                </a:solidFill>
                <a:hlinkClick r:id="rId3"/>
              </a:rPr>
              <a:t>https://www.w3schools.com/python/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Curriculum</a:t>
            </a:r>
            <a:endParaRPr/>
          </a:p>
        </p:txBody>
      </p:sp>
      <p:sp>
        <p:nvSpPr>
          <p:cNvPr id="73" name="Google Shape;73;p14"/>
          <p:cNvSpPr txBox="1"/>
          <p:nvPr>
            <p:ph idx="1" type="body"/>
          </p:nvPr>
        </p:nvSpPr>
        <p:spPr>
          <a:xfrm>
            <a:off x="311700" y="1266325"/>
            <a:ext cx="4260300" cy="3302700"/>
          </a:xfrm>
          <a:prstGeom prst="rect">
            <a:avLst/>
          </a:prstGeom>
        </p:spPr>
        <p:txBody>
          <a:bodyPr anchorCtr="0" anchor="t" bIns="91425" lIns="91425" spcFirstLastPara="1" rIns="110300" wrap="square" tIns="91425">
            <a:noAutofit/>
          </a:bodyPr>
          <a:lstStyle/>
          <a:p>
            <a:pPr indent="-342900" lvl="0" marL="457200" rtl="0" algn="l">
              <a:spcBef>
                <a:spcPts val="0"/>
              </a:spcBef>
              <a:spcAft>
                <a:spcPts val="0"/>
              </a:spcAft>
              <a:buSzPts val="1800"/>
              <a:buChar char="-"/>
            </a:pPr>
            <a:r>
              <a:rPr b="1" lang="en"/>
              <a:t>Week 1: </a:t>
            </a:r>
            <a:r>
              <a:rPr lang="en"/>
              <a:t>Introduction to Artificial Intelligence (AI) and Machine Learning (ML)</a:t>
            </a:r>
            <a:endParaRPr/>
          </a:p>
          <a:p>
            <a:pPr indent="-342900" lvl="0" marL="457200" rtl="0" algn="l">
              <a:spcBef>
                <a:spcPts val="1600"/>
              </a:spcBef>
              <a:spcAft>
                <a:spcPts val="0"/>
              </a:spcAft>
              <a:buSzPts val="1800"/>
              <a:buChar char="-"/>
            </a:pPr>
            <a:r>
              <a:rPr b="1" lang="en"/>
              <a:t>Week 2: </a:t>
            </a:r>
            <a:r>
              <a:rPr lang="en"/>
              <a:t>AI/ML/DL Theory</a:t>
            </a:r>
            <a:endParaRPr/>
          </a:p>
          <a:p>
            <a:pPr indent="-342900" lvl="0" marL="457200" rtl="0" algn="l">
              <a:spcBef>
                <a:spcPts val="1600"/>
              </a:spcBef>
              <a:spcAft>
                <a:spcPts val="1600"/>
              </a:spcAft>
              <a:buSzPts val="1800"/>
              <a:buChar char="-"/>
            </a:pPr>
            <a:r>
              <a:rPr b="1" lang="en"/>
              <a:t>Week 3: </a:t>
            </a:r>
            <a:r>
              <a:rPr lang="en"/>
              <a:t>Practicing individual concepts in code</a:t>
            </a:r>
            <a:endParaRPr/>
          </a:p>
        </p:txBody>
      </p:sp>
      <p:sp>
        <p:nvSpPr>
          <p:cNvPr id="74" name="Google Shape;74;p14"/>
          <p:cNvSpPr txBox="1"/>
          <p:nvPr>
            <p:ph idx="1" type="body"/>
          </p:nvPr>
        </p:nvSpPr>
        <p:spPr>
          <a:xfrm>
            <a:off x="4572000" y="1266325"/>
            <a:ext cx="4260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Week 4: </a:t>
            </a:r>
            <a:r>
              <a:rPr lang="en"/>
              <a:t>Walking through a comprehensive project</a:t>
            </a:r>
            <a:endParaRPr/>
          </a:p>
          <a:p>
            <a:pPr indent="0" lvl="0" marL="0" rtl="0" algn="l">
              <a:spcBef>
                <a:spcPts val="1600"/>
              </a:spcBef>
              <a:spcAft>
                <a:spcPts val="0"/>
              </a:spcAft>
              <a:buNone/>
            </a:pPr>
            <a:r>
              <a:rPr b="1" lang="en"/>
              <a:t>Week 5: </a:t>
            </a:r>
            <a:r>
              <a:rPr lang="en"/>
              <a:t>Getting started on individual projects</a:t>
            </a:r>
            <a:endParaRPr/>
          </a:p>
          <a:p>
            <a:pPr indent="0" lvl="0" marL="0" rtl="0" algn="l">
              <a:spcBef>
                <a:spcPts val="1600"/>
              </a:spcBef>
              <a:spcAft>
                <a:spcPts val="0"/>
              </a:spcAft>
              <a:buNone/>
            </a:pPr>
            <a:r>
              <a:rPr b="1" lang="en"/>
              <a:t>Week 6: </a:t>
            </a:r>
            <a:r>
              <a:rPr lang="en"/>
              <a:t>Presenting your projects and further learning</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1: Intro to AI/ML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Video</a:t>
            </a:r>
            <a:endParaRPr/>
          </a:p>
        </p:txBody>
      </p:sp>
      <p:pic>
        <p:nvPicPr>
          <p:cNvPr descr="Want to learn more about AI and machine learning? Take this free HubSpot Academy course: https://bit.ly/2Sm2rzG&#10;&#10;&#10;&#10;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artificial intelligence tutorial, machine learning tutorial, evolution of machine learning, advantages of artificial intelligence, applications of artificial intelligence, ai meaning, machine learning applications, artificial intelligence examples.&#10;&#10;Want to stay current on emerging tech? Check out our free guide today: http://bit.ly/2GJesc2" id="85" name="Google Shape;85;p16" title="What is Artificial Intelligence (or Machine Learning)?">
            <a:hlinkClick r:id="rId3"/>
          </p:cNvPr>
          <p:cNvPicPr preferRelativeResize="0"/>
          <p:nvPr/>
        </p:nvPicPr>
        <p:blipFill>
          <a:blip r:embed="rId4">
            <a:alphaModFix/>
          </a:blip>
          <a:stretch>
            <a:fillRect/>
          </a:stretch>
        </p:blipFill>
        <p:spPr>
          <a:xfrm>
            <a:off x="2328975" y="1221200"/>
            <a:ext cx="4775200"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everywhere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Used in: Virtual Assistants, Security, Self-driving cars, Healthcare, Medical Imaging Analysis, and more</a:t>
            </a:r>
            <a:endParaRPr sz="2000"/>
          </a:p>
          <a:p>
            <a:pPr indent="-355600" lvl="0" marL="457200" rtl="0" algn="l">
              <a:lnSpc>
                <a:spcPct val="150000"/>
              </a:lnSpc>
              <a:spcBef>
                <a:spcPts val="0"/>
              </a:spcBef>
              <a:spcAft>
                <a:spcPts val="0"/>
              </a:spcAft>
              <a:buSzPts val="2000"/>
              <a:buChar char="-"/>
            </a:pPr>
            <a:r>
              <a:rPr lang="en" sz="2000"/>
              <a:t>Your phone has AI</a:t>
            </a:r>
            <a:endParaRPr sz="2000"/>
          </a:p>
          <a:p>
            <a:pPr indent="-355600" lvl="0" marL="457200" rtl="0" algn="l">
              <a:lnSpc>
                <a:spcPct val="150000"/>
              </a:lnSpc>
              <a:spcBef>
                <a:spcPts val="0"/>
              </a:spcBef>
              <a:spcAft>
                <a:spcPts val="0"/>
              </a:spcAft>
              <a:buSzPts val="2000"/>
              <a:buChar char="-"/>
            </a:pPr>
            <a:r>
              <a:rPr lang="en" sz="2000"/>
              <a:t>Netflix is AI</a:t>
            </a:r>
            <a:endParaRPr sz="2000"/>
          </a:p>
          <a:p>
            <a:pPr indent="-355600" lvl="0" marL="457200" rtl="0" algn="l">
              <a:lnSpc>
                <a:spcPct val="150000"/>
              </a:lnSpc>
              <a:spcBef>
                <a:spcPts val="0"/>
              </a:spcBef>
              <a:spcAft>
                <a:spcPts val="0"/>
              </a:spcAft>
              <a:buSzPts val="2000"/>
              <a:buChar char="-"/>
            </a:pPr>
            <a:r>
              <a:rPr lang="en" sz="2000"/>
              <a:t>Google searches are AI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Definition: The simulation of human intelligence in machines that are programmed to think and act like humans.</a:t>
            </a:r>
            <a:endParaRPr/>
          </a:p>
          <a:p>
            <a:pPr indent="-342900" lvl="0" marL="457200" rtl="0" algn="l">
              <a:lnSpc>
                <a:spcPct val="115000"/>
              </a:lnSpc>
              <a:spcBef>
                <a:spcPts val="0"/>
              </a:spcBef>
              <a:spcAft>
                <a:spcPts val="0"/>
              </a:spcAft>
              <a:buSzPts val="1800"/>
              <a:buChar char="-"/>
            </a:pPr>
            <a:r>
              <a:rPr lang="en"/>
              <a:t>A program learns from its own results, using thousands of tests to gradually get closer to its goals</a:t>
            </a:r>
            <a:endParaRPr/>
          </a:p>
          <a:p>
            <a:pPr indent="-342900" lvl="0" marL="457200" rtl="0" algn="l">
              <a:lnSpc>
                <a:spcPct val="115000"/>
              </a:lnSpc>
              <a:spcBef>
                <a:spcPts val="0"/>
              </a:spcBef>
              <a:spcAft>
                <a:spcPts val="0"/>
              </a:spcAft>
              <a:buSzPts val="1800"/>
              <a:buChar char="-"/>
            </a:pPr>
            <a:r>
              <a:rPr lang="en"/>
              <a:t>The program mimics how </a:t>
            </a:r>
            <a:r>
              <a:rPr lang="en"/>
              <a:t>humans</a:t>
            </a:r>
            <a:r>
              <a:rPr lang="en"/>
              <a:t> gradually learn from their </a:t>
            </a:r>
            <a:r>
              <a:rPr lang="en"/>
              <a:t>surroundings</a:t>
            </a:r>
            <a:r>
              <a:rPr lang="en"/>
              <a:t> by doing the same in their virtual environment</a:t>
            </a:r>
            <a:endParaRPr/>
          </a:p>
          <a:p>
            <a:pPr indent="-342900" lvl="0" marL="457200" rtl="0" algn="l">
              <a:lnSpc>
                <a:spcPct val="115000"/>
              </a:lnSpc>
              <a:spcBef>
                <a:spcPts val="0"/>
              </a:spcBef>
              <a:spcAft>
                <a:spcPts val="0"/>
              </a:spcAft>
              <a:buSzPts val="1800"/>
              <a:buChar char="-"/>
            </a:pPr>
            <a:r>
              <a:rPr lang="en"/>
              <a:t>There are multiple types of AI used for different situations -- Computer Vision for understanding images, NLP for understanding human communication (e.g. speech and text), and many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vs ML</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t>
            </a:r>
            <a:r>
              <a:rPr lang="en"/>
              <a:t>Definition: The simulation of human intelligence in machines that are programmed to think and act like humans.</a:t>
            </a:r>
            <a:endParaRPr/>
          </a:p>
          <a:p>
            <a:pPr indent="0" lvl="0" marL="0" rtl="0" algn="l">
              <a:spcBef>
                <a:spcPts val="1600"/>
              </a:spcBef>
              <a:spcAft>
                <a:spcPts val="1600"/>
              </a:spcAft>
              <a:buNone/>
            </a:pPr>
            <a:r>
              <a:rPr lang="en"/>
              <a:t>ML Definition: The practice of using algorithms to analyze data, learn from that data, and then make a determination or prediction about new data. </a:t>
            </a:r>
            <a:endParaRPr/>
          </a:p>
        </p:txBody>
      </p:sp>
      <p:pic>
        <p:nvPicPr>
          <p:cNvPr id="104" name="Google Shape;104;p19"/>
          <p:cNvPicPr preferRelativeResize="0"/>
          <p:nvPr/>
        </p:nvPicPr>
        <p:blipFill>
          <a:blip r:embed="rId3">
            <a:alphaModFix/>
          </a:blip>
          <a:stretch>
            <a:fillRect/>
          </a:stretch>
        </p:blipFill>
        <p:spPr>
          <a:xfrm>
            <a:off x="2831200" y="2865725"/>
            <a:ext cx="3481599" cy="21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AI</a:t>
            </a:r>
            <a:endParaRPr/>
          </a:p>
        </p:txBody>
      </p:sp>
      <p:sp>
        <p:nvSpPr>
          <p:cNvPr id="110" name="Google Shape;110;p20"/>
          <p:cNvSpPr txBox="1"/>
          <p:nvPr>
            <p:ph idx="1" type="body"/>
          </p:nvPr>
        </p:nvSpPr>
        <p:spPr>
          <a:xfrm>
            <a:off x="311700" y="1304825"/>
            <a:ext cx="4123500" cy="3303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the field of AI wasn't formally founded until 1956 at a conference at Dartmouth College, where the term "artificial intelligence" was coined.</a:t>
            </a:r>
            <a:endParaRPr sz="1500"/>
          </a:p>
          <a:p>
            <a:pPr indent="-323850" lvl="0" marL="457200" rtl="0" algn="l">
              <a:lnSpc>
                <a:spcPct val="150000"/>
              </a:lnSpc>
              <a:spcBef>
                <a:spcPts val="0"/>
              </a:spcBef>
              <a:spcAft>
                <a:spcPts val="0"/>
              </a:spcAft>
              <a:buSzPts val="1500"/>
              <a:buChar char="-"/>
            </a:pPr>
            <a:r>
              <a:rPr lang="en" sz="1300">
                <a:solidFill>
                  <a:srgbClr val="333333"/>
                </a:solidFill>
                <a:highlight>
                  <a:srgbClr val="FFFFFF"/>
                </a:highlight>
              </a:rPr>
              <a:t>in 1997, IBM's Deep Blue became the first computer to beat a chess champion when it defeated Russian grandmaster Garry Kasparov. And in 2011, the computer giant's question-answering system </a:t>
            </a:r>
            <a:r>
              <a:rPr lang="en" sz="1300">
                <a:solidFill>
                  <a:srgbClr val="026CA2"/>
                </a:solidFill>
                <a:highlight>
                  <a:srgbClr val="FFFFFF"/>
                </a:highlight>
                <a:uFill>
                  <a:noFill/>
                </a:uFill>
                <a:hlinkClick r:id="rId3"/>
              </a:rPr>
              <a:t>Watson won the quiz show "Jeopardy!"</a:t>
            </a:r>
            <a:r>
              <a:rPr lang="en" sz="1300">
                <a:solidFill>
                  <a:srgbClr val="333333"/>
                </a:solidFill>
                <a:highlight>
                  <a:srgbClr val="FFFFFF"/>
                </a:highlight>
              </a:rPr>
              <a:t> by beating reigning champions Brad Rutter and Ken Jennings.</a:t>
            </a:r>
            <a:endParaRPr sz="1500"/>
          </a:p>
        </p:txBody>
      </p:sp>
      <p:pic>
        <p:nvPicPr>
          <p:cNvPr descr="While everyone seems to be talking about artificial intelligence these days, it’s good to remember that this is not something new!" id="111" name="Google Shape;111;p20" title="A Brief History of Artificial Intelligence">
            <a:hlinkClick r:id="rId4"/>
          </p:cNvPr>
          <p:cNvPicPr preferRelativeResize="0"/>
          <p:nvPr/>
        </p:nvPicPr>
        <p:blipFill>
          <a:blip r:embed="rId5">
            <a:alphaModFix/>
          </a:blip>
          <a:stretch>
            <a:fillRect/>
          </a:stretch>
        </p:blipFill>
        <p:spPr>
          <a:xfrm>
            <a:off x="4587600" y="1304825"/>
            <a:ext cx="4404000" cy="330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AI</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Computer Vision: </a:t>
            </a:r>
            <a:r>
              <a:rPr lang="en" u="sng">
                <a:solidFill>
                  <a:schemeClr val="hlink"/>
                </a:solidFill>
                <a:hlinkClick r:id="rId3"/>
              </a:rPr>
              <a:t>https://machinelearningmastery.com/what-is-computer-vision/</a:t>
            </a:r>
            <a:r>
              <a:rPr lang="en"/>
              <a:t> </a:t>
            </a:r>
            <a:endParaRPr/>
          </a:p>
          <a:p>
            <a:pPr indent="-342900" lvl="0" marL="457200" rtl="0" algn="l">
              <a:spcBef>
                <a:spcPts val="0"/>
              </a:spcBef>
              <a:spcAft>
                <a:spcPts val="0"/>
              </a:spcAft>
              <a:buSzPts val="1800"/>
              <a:buChar char="-"/>
            </a:pPr>
            <a:r>
              <a:rPr lang="en"/>
              <a:t>NLP: </a:t>
            </a:r>
            <a:r>
              <a:rPr lang="en" u="sng">
                <a:solidFill>
                  <a:schemeClr val="hlink"/>
                </a:solidFill>
                <a:hlinkClick r:id="rId4"/>
              </a:rPr>
              <a:t>https://machinelearningmastery.com/natural-language-processing/</a:t>
            </a:r>
            <a:endParaRPr/>
          </a:p>
          <a:p>
            <a:pPr indent="-342900" lvl="0" marL="457200" rtl="0" algn="l">
              <a:spcBef>
                <a:spcPts val="0"/>
              </a:spcBef>
              <a:spcAft>
                <a:spcPts val="0"/>
              </a:spcAft>
              <a:buSzPts val="1800"/>
              <a:buChar char="-"/>
            </a:pPr>
            <a:r>
              <a:rPr lang="en"/>
              <a:t>Recommendation Systems: </a:t>
            </a:r>
            <a:r>
              <a:rPr lang="en" u="sng">
                <a:solidFill>
                  <a:schemeClr val="hlink"/>
                </a:solidFill>
                <a:hlinkClick r:id="rId5"/>
              </a:rPr>
              <a:t>https://developers.google.com/machine-learning/recommendation/collaborative/basics</a:t>
            </a:r>
            <a:endParaRPr/>
          </a:p>
          <a:p>
            <a:pPr indent="-342900" lvl="0" marL="457200" rtl="0" algn="l">
              <a:spcBef>
                <a:spcPts val="0"/>
              </a:spcBef>
              <a:spcAft>
                <a:spcPts val="0"/>
              </a:spcAft>
              <a:buSzPts val="1800"/>
              <a:buChar char="-"/>
            </a:pPr>
            <a:r>
              <a:rPr lang="en"/>
              <a:t>Deep Learning: https://machinelearningmastery.com/what-is-deep-learning/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