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regular.fntdata"/><Relationship Id="rId25" Type="http://schemas.openxmlformats.org/officeDocument/2006/relationships/slide" Target="slides/slide20.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721ee253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721ee253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721ee253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721ee253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721ee253b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21ee253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721ee253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721ee253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a82b49f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a82b49f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721ee253b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721ee253b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721ee253b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721ee253b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647b5b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647b5b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aa5b70f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aa5b70f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721ee25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721ee25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721ee253b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21ee253b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721ee253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721ee253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Ayaan/Viraaj</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721ee25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721ee25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aa5b70f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a5b70fa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721ee253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721ee253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721ee25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721ee25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721ee253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721ee253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721ee253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721ee253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Ayaan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721ee253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721ee253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Viraaj</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achinelearningmastery.com/what-is-computer-vision/" TargetMode="External"/><Relationship Id="rId4" Type="http://schemas.openxmlformats.org/officeDocument/2006/relationships/hyperlink" Target="https://machinelearningmastery.com/natural-language-processing/" TargetMode="External"/><Relationship Id="rId5" Type="http://schemas.openxmlformats.org/officeDocument/2006/relationships/hyperlink" Target="https://developers.google.com/machine-learning/recommendation/collaborative/basi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forbes.com/sites/bernardmarr/2018/07/27/how-is-ai-used-in-healthcare-5-powerful-real-world-examples-that-show-the-latest-advances/#3dd5aeb95dfb" TargetMode="External"/><Relationship Id="rId4" Type="http://schemas.openxmlformats.org/officeDocument/2006/relationships/hyperlink" Target="https://www.youtube.com/watch?v=mJ6rjJiIHyo" TargetMode="External"/><Relationship Id="rId5" Type="http://schemas.openxmlformats.org/officeDocument/2006/relationships/hyperlink" Target="https://www.youtube.com/watch?v=N_eHmaRf9T4" TargetMode="External"/><Relationship Id="rId6" Type="http://schemas.openxmlformats.org/officeDocument/2006/relationships/hyperlink" Target="https://www.youtube.com/watch?v=0BAFOJbo4W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lato.stanford.edu/entries/ethics-a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5PysmYKg6m8" TargetMode="Externa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kag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inN8seMm7UI" TargetMode="Externa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lab.github.com/githubtraining/introduction-to-githu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w3schools.com/python/" TargetMode="External"/><Relationship Id="rId4" Type="http://schemas.openxmlformats.org/officeDocument/2006/relationships/hyperlink" Target="https://towardsdatascience.com/how-to-practice-python-with-google-colab-45fc6b7d118b" TargetMode="External"/><Relationship Id="rId5" Type="http://schemas.openxmlformats.org/officeDocument/2006/relationships/hyperlink" Target="https://colab.research.google.com/notebooks/intro.ipynb" TargetMode="External"/><Relationship Id="rId6" Type="http://schemas.openxmlformats.org/officeDocument/2006/relationships/hyperlink" Target="https://colab.research.google.com/notebooks/charts.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Intro-Course-AI-ML/LessonMaterial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ayaanzhaque@gmail.com" TargetMode="External"/><Relationship Id="rId4" Type="http://schemas.openxmlformats.org/officeDocument/2006/relationships/hyperlink" Target="mailto:viraajreddi@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mJeNghZXtMo"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livescience.com/47591-ibm-watson-science-discoveries.html" TargetMode="External"/><Relationship Id="rId4" Type="http://schemas.openxmlformats.org/officeDocument/2006/relationships/hyperlink" Target="http://www.youtube.com/watch?v=056v4OxKwlI" TargetMode="External"/><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Introductory AI/ML Course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By Ayaan Haque and Viraaj Reddi</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AI</a:t>
            </a:r>
            <a:endParaRPr/>
          </a:p>
        </p:txBody>
      </p:sp>
      <p:sp>
        <p:nvSpPr>
          <p:cNvPr id="124" name="Google Shape;124;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Computer Vision: </a:t>
            </a:r>
            <a:r>
              <a:rPr lang="en" u="sng">
                <a:solidFill>
                  <a:schemeClr val="hlink"/>
                </a:solidFill>
                <a:hlinkClick r:id="rId3"/>
              </a:rPr>
              <a:t>https://machinelearningmastery.com/what-is-computer-vision/</a:t>
            </a:r>
            <a:r>
              <a:rPr lang="en"/>
              <a:t> </a:t>
            </a:r>
            <a:endParaRPr/>
          </a:p>
          <a:p>
            <a:pPr indent="-342900" lvl="0" marL="457200" rtl="0" algn="l">
              <a:lnSpc>
                <a:spcPct val="150000"/>
              </a:lnSpc>
              <a:spcBef>
                <a:spcPts val="0"/>
              </a:spcBef>
              <a:spcAft>
                <a:spcPts val="0"/>
              </a:spcAft>
              <a:buSzPts val="1800"/>
              <a:buChar char="-"/>
            </a:pPr>
            <a:r>
              <a:rPr lang="en"/>
              <a:t>NLP: </a:t>
            </a:r>
            <a:r>
              <a:rPr lang="en" u="sng">
                <a:solidFill>
                  <a:schemeClr val="hlink"/>
                </a:solidFill>
                <a:hlinkClick r:id="rId4"/>
              </a:rPr>
              <a:t>https://machinelearningmastery.com/natural-language-processing/</a:t>
            </a:r>
            <a:endParaRPr/>
          </a:p>
          <a:p>
            <a:pPr indent="-342900" lvl="0" marL="457200" rtl="0" algn="l">
              <a:lnSpc>
                <a:spcPct val="150000"/>
              </a:lnSpc>
              <a:spcBef>
                <a:spcPts val="0"/>
              </a:spcBef>
              <a:spcAft>
                <a:spcPts val="0"/>
              </a:spcAft>
              <a:buSzPts val="1800"/>
              <a:buChar char="-"/>
            </a:pPr>
            <a:r>
              <a:rPr lang="en"/>
              <a:t>Recommendation Systems: </a:t>
            </a:r>
            <a:r>
              <a:rPr lang="en" u="sng">
                <a:solidFill>
                  <a:schemeClr val="hlink"/>
                </a:solidFill>
                <a:hlinkClick r:id="rId5"/>
              </a:rPr>
              <a:t>https://developers.google.com/machine-learning/recommendation/collaborative/basics</a:t>
            </a:r>
            <a:endParaRPr/>
          </a:p>
          <a:p>
            <a:pPr indent="-342900" lvl="0" marL="457200" rtl="0" algn="l">
              <a:lnSpc>
                <a:spcPct val="150000"/>
              </a:lnSpc>
              <a:spcBef>
                <a:spcPts val="0"/>
              </a:spcBef>
              <a:spcAft>
                <a:spcPts val="0"/>
              </a:spcAft>
              <a:buSzPts val="1800"/>
              <a:buChar char="-"/>
            </a:pPr>
            <a:r>
              <a:rPr lang="en"/>
              <a:t>Deep Learning: https://machinelearningmastery.com/what-is-deep-learning/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Applications of AI</a:t>
            </a:r>
            <a:endParaRPr/>
          </a:p>
        </p:txBody>
      </p:sp>
      <p:sp>
        <p:nvSpPr>
          <p:cNvPr id="130" name="Google Shape;130;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AI is extensively used in: </a:t>
            </a:r>
            <a:endParaRPr/>
          </a:p>
          <a:p>
            <a:pPr indent="-342900" lvl="0" marL="457200" rtl="0" algn="l">
              <a:lnSpc>
                <a:spcPct val="150000"/>
              </a:lnSpc>
              <a:spcBef>
                <a:spcPts val="1600"/>
              </a:spcBef>
              <a:spcAft>
                <a:spcPts val="0"/>
              </a:spcAft>
              <a:buSzPts val="1800"/>
              <a:buChar char="-"/>
            </a:pPr>
            <a:r>
              <a:rPr lang="en"/>
              <a:t>Healthcare: </a:t>
            </a:r>
            <a:r>
              <a:rPr lang="en" sz="1100" u="sng">
                <a:solidFill>
                  <a:srgbClr val="1155CC"/>
                </a:solidFill>
                <a:latin typeface="Arial"/>
                <a:ea typeface="Arial"/>
                <a:cs typeface="Arial"/>
                <a:sym typeface="Arial"/>
                <a:hlinkClick r:id="rId3">
                  <a:extLst>
                    <a:ext uri="{A12FA001-AC4F-418D-AE19-62706E023703}">
                      <ahyp:hlinkClr val="tx"/>
                    </a:ext>
                  </a:extLst>
                </a:hlinkClick>
              </a:rPr>
              <a:t>https://www.forbes.com/sites/bernardmarr/2018/07/27/how-is-ai-used-in-healthcare-5-powerful-real-world-examples-that-show-the-latest-advances/#3dd5aeb95dfb</a:t>
            </a:r>
            <a:endParaRPr/>
          </a:p>
          <a:p>
            <a:pPr indent="-342900" lvl="0" marL="457200" rtl="0" algn="l">
              <a:lnSpc>
                <a:spcPct val="150000"/>
              </a:lnSpc>
              <a:spcBef>
                <a:spcPts val="0"/>
              </a:spcBef>
              <a:spcAft>
                <a:spcPts val="0"/>
              </a:spcAft>
              <a:buSzPts val="1800"/>
              <a:buChar char="-"/>
            </a:pPr>
            <a:r>
              <a:rPr lang="en"/>
              <a:t>Sustainability: </a:t>
            </a:r>
            <a:r>
              <a:rPr lang="en" u="sng">
                <a:solidFill>
                  <a:schemeClr val="hlink"/>
                </a:solidFill>
                <a:hlinkClick r:id="rId4"/>
              </a:rPr>
              <a:t>https://www.youtube.com/watch?v=mJ6rjJiIHyo</a:t>
            </a:r>
            <a:r>
              <a:rPr lang="en"/>
              <a:t> </a:t>
            </a:r>
            <a:endParaRPr/>
          </a:p>
          <a:p>
            <a:pPr indent="-342900" lvl="0" marL="457200" rtl="0" algn="l">
              <a:lnSpc>
                <a:spcPct val="150000"/>
              </a:lnSpc>
              <a:spcBef>
                <a:spcPts val="0"/>
              </a:spcBef>
              <a:spcAft>
                <a:spcPts val="0"/>
              </a:spcAft>
              <a:buSzPts val="1800"/>
              <a:buChar char="-"/>
            </a:pPr>
            <a:r>
              <a:rPr lang="en"/>
              <a:t>Business: </a:t>
            </a:r>
            <a:r>
              <a:rPr lang="en" u="sng">
                <a:solidFill>
                  <a:schemeClr val="hlink"/>
                </a:solidFill>
                <a:hlinkClick r:id="rId5"/>
              </a:rPr>
              <a:t>https://www.youtube.com/watch?v=N_eHmaRf9T4</a:t>
            </a:r>
            <a:r>
              <a:rPr lang="en"/>
              <a:t> </a:t>
            </a:r>
            <a:endParaRPr/>
          </a:p>
          <a:p>
            <a:pPr indent="-342900" lvl="0" marL="457200" rtl="0" algn="l">
              <a:lnSpc>
                <a:spcPct val="150000"/>
              </a:lnSpc>
              <a:spcBef>
                <a:spcPts val="0"/>
              </a:spcBef>
              <a:spcAft>
                <a:spcPts val="0"/>
              </a:spcAft>
              <a:buSzPts val="1800"/>
              <a:buChar char="-"/>
            </a:pPr>
            <a:r>
              <a:rPr lang="en"/>
              <a:t>Economics: </a:t>
            </a:r>
            <a:r>
              <a:rPr lang="en" u="sng">
                <a:solidFill>
                  <a:schemeClr val="hlink"/>
                </a:solidFill>
                <a:hlinkClick r:id="rId6"/>
              </a:rPr>
              <a:t>https://www.youtube.com/watch?v=0BAFOJbo4W4</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Ethics of AI</a:t>
            </a:r>
            <a:endParaRPr/>
          </a:p>
        </p:txBody>
      </p:sp>
      <p:sp>
        <p:nvSpPr>
          <p:cNvPr id="136" name="Google Shape;136;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is very little regulation surrounding AI considering how new it is, but there are various ethical questions about how far to take this technology</a:t>
            </a:r>
            <a:endParaRPr/>
          </a:p>
          <a:p>
            <a:pPr indent="-342900" lvl="0" marL="457200" rtl="0" algn="l">
              <a:spcBef>
                <a:spcPts val="0"/>
              </a:spcBef>
              <a:spcAft>
                <a:spcPts val="0"/>
              </a:spcAft>
              <a:buSzPts val="1800"/>
              <a:buChar char="-"/>
            </a:pPr>
            <a:r>
              <a:rPr lang="en" u="sng">
                <a:solidFill>
                  <a:schemeClr val="hlink"/>
                </a:solidFill>
                <a:hlinkClick r:id="rId3"/>
              </a:rPr>
              <a:t>Stanford article summarizing ethics of AI</a:t>
            </a:r>
            <a:endParaRPr/>
          </a:p>
          <a:p>
            <a:pPr indent="-342900" lvl="0" marL="457200" rtl="0" algn="l">
              <a:spcBef>
                <a:spcPts val="0"/>
              </a:spcBef>
              <a:spcAft>
                <a:spcPts val="0"/>
              </a:spcAft>
              <a:buSzPts val="1800"/>
              <a:buChar char="-"/>
            </a:pPr>
            <a:r>
              <a:rPr lang="en"/>
              <a:t>Some of the big questions: </a:t>
            </a:r>
            <a:endParaRPr/>
          </a:p>
          <a:p>
            <a:pPr indent="-317500" lvl="1" marL="914400" rtl="0" algn="l">
              <a:spcBef>
                <a:spcPts val="0"/>
              </a:spcBef>
              <a:spcAft>
                <a:spcPts val="0"/>
              </a:spcAft>
              <a:buSzPts val="1400"/>
              <a:buChar char="-"/>
            </a:pPr>
            <a:r>
              <a:rPr lang="en"/>
              <a:t>How can we ensure a right to privacy and knowledge of surveillance?</a:t>
            </a:r>
            <a:endParaRPr/>
          </a:p>
          <a:p>
            <a:pPr indent="-317500" lvl="1" marL="914400" rtl="0" algn="l">
              <a:spcBef>
                <a:spcPts val="0"/>
              </a:spcBef>
              <a:spcAft>
                <a:spcPts val="0"/>
              </a:spcAft>
              <a:buSzPts val="1400"/>
              <a:buChar char="-"/>
            </a:pPr>
            <a:r>
              <a:rPr lang="en"/>
              <a:t>Will AI ever be able to do things on its own?</a:t>
            </a:r>
            <a:endParaRPr/>
          </a:p>
          <a:p>
            <a:pPr indent="-317500" lvl="2" marL="1371600" rtl="0" algn="l">
              <a:spcBef>
                <a:spcPts val="0"/>
              </a:spcBef>
              <a:spcAft>
                <a:spcPts val="0"/>
              </a:spcAft>
              <a:buSzPts val="1400"/>
              <a:buChar char="-"/>
            </a:pPr>
            <a:r>
              <a:rPr lang="en"/>
              <a:t>Far reached example, but think Ultron from Avengers</a:t>
            </a:r>
            <a:endParaRPr/>
          </a:p>
          <a:p>
            <a:pPr indent="-317500" lvl="1" marL="914400" rtl="0" algn="l">
              <a:spcBef>
                <a:spcPts val="0"/>
              </a:spcBef>
              <a:spcAft>
                <a:spcPts val="0"/>
              </a:spcAft>
              <a:buSzPts val="1400"/>
              <a:buChar char="-"/>
            </a:pPr>
            <a:r>
              <a:rPr lang="en"/>
              <a:t>How will AI impact employment and jobs?</a:t>
            </a:r>
            <a:endParaRPr/>
          </a:p>
          <a:p>
            <a:pPr indent="-317500" lvl="1" marL="914400" rtl="0" algn="l">
              <a:spcBef>
                <a:spcPts val="0"/>
              </a:spcBef>
              <a:spcAft>
                <a:spcPts val="0"/>
              </a:spcAft>
              <a:buSzPts val="1400"/>
              <a:buChar char="-"/>
            </a:pPr>
            <a:r>
              <a:rPr lang="en"/>
              <a:t>How do we hold AI accountable? Who is responsible for their actions when they fail?</a:t>
            </a:r>
            <a:endParaRPr/>
          </a:p>
          <a:p>
            <a:pPr indent="-317500" lvl="1" marL="914400" rtl="0" algn="l">
              <a:spcBef>
                <a:spcPts val="0"/>
              </a:spcBef>
              <a:spcAft>
                <a:spcPts val="0"/>
              </a:spcAft>
              <a:buSzPts val="1400"/>
              <a:buChar char="-"/>
            </a:pPr>
            <a:r>
              <a:rPr b="1" lang="en"/>
              <a:t>^there are many more questions like this that ethicists have to grapple with</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 Ethics of AI(How it hurts employees)</a:t>
            </a:r>
            <a:endParaRPr/>
          </a:p>
        </p:txBody>
      </p:sp>
      <p:pic>
        <p:nvPicPr>
          <p:cNvPr descr="Many companies have started to jump on to the #AI bandwagon without a strategy.  Using an example from the nascent Internet days, I argue that two companies can use AI entirely differently, and one will win and the other will be obliterated." id="142" name="Google Shape;142;p25" title="How Companies Will Use AI to Obliterate Yours">
            <a:hlinkClick r:id="rId3"/>
          </p:cNvPr>
          <p:cNvPicPr preferRelativeResize="0"/>
          <p:nvPr/>
        </p:nvPicPr>
        <p:blipFill>
          <a:blip r:embed="rId4">
            <a:alphaModFix/>
          </a:blip>
          <a:stretch>
            <a:fillRect/>
          </a:stretch>
        </p:blipFill>
        <p:spPr>
          <a:xfrm>
            <a:off x="2046900" y="1152425"/>
            <a:ext cx="5050200" cy="3787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48" name="Google Shape;148;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Data is extremely important for Machine Learning specifically</a:t>
            </a:r>
            <a:endParaRPr b="1"/>
          </a:p>
          <a:p>
            <a:pPr indent="-342900" lvl="0" marL="457200" rtl="0" algn="l">
              <a:lnSpc>
                <a:spcPct val="150000"/>
              </a:lnSpc>
              <a:spcBef>
                <a:spcPts val="0"/>
              </a:spcBef>
              <a:spcAft>
                <a:spcPts val="0"/>
              </a:spcAft>
              <a:buSzPts val="1800"/>
              <a:buChar char="-"/>
            </a:pPr>
            <a:r>
              <a:rPr lang="en"/>
              <a:t>Machines learn from being exposed to huge amounts of data, and the more data that is present, the more these machines are able to adapt and learn</a:t>
            </a:r>
            <a:endParaRPr/>
          </a:p>
          <a:p>
            <a:pPr indent="-342900" lvl="0" marL="457200" rtl="0" algn="l">
              <a:lnSpc>
                <a:spcPct val="150000"/>
              </a:lnSpc>
              <a:spcBef>
                <a:spcPts val="0"/>
              </a:spcBef>
              <a:spcAft>
                <a:spcPts val="0"/>
              </a:spcAft>
              <a:buSzPts val="1800"/>
              <a:buChar char="-"/>
            </a:pPr>
            <a:r>
              <a:rPr lang="en"/>
              <a:t>Larger data is important</a:t>
            </a:r>
            <a:endParaRPr/>
          </a:p>
          <a:p>
            <a:pPr indent="-342900" lvl="0" marL="457200" rtl="0" algn="l">
              <a:lnSpc>
                <a:spcPct val="150000"/>
              </a:lnSpc>
              <a:spcBef>
                <a:spcPts val="0"/>
              </a:spcBef>
              <a:spcAft>
                <a:spcPts val="0"/>
              </a:spcAft>
              <a:buSzPts val="1800"/>
              <a:buChar char="-"/>
            </a:pPr>
            <a:r>
              <a:rPr lang="en"/>
              <a:t>One of the best resources for data: </a:t>
            </a:r>
            <a:endParaRPr/>
          </a:p>
          <a:p>
            <a:pPr indent="-342900" lvl="1" marL="914400" rtl="0" algn="l">
              <a:lnSpc>
                <a:spcPct val="150000"/>
              </a:lnSpc>
              <a:spcBef>
                <a:spcPts val="0"/>
              </a:spcBef>
              <a:spcAft>
                <a:spcPts val="0"/>
              </a:spcAft>
              <a:buSzPts val="1800"/>
              <a:buChar char="-"/>
            </a:pPr>
            <a:r>
              <a:rPr lang="en" sz="1800" u="sng">
                <a:solidFill>
                  <a:schemeClr val="hlink"/>
                </a:solidFill>
                <a:hlinkClick r:id="rId3"/>
              </a:rPr>
              <a:t>https://www.kaggle.com/</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AI will help you</a:t>
            </a:r>
            <a:endParaRPr/>
          </a:p>
        </p:txBody>
      </p:sp>
      <p:sp>
        <p:nvSpPr>
          <p:cNvPr id="154" name="Google Shape;154;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College Applications: </a:t>
            </a:r>
            <a:endParaRPr b="1" sz="1800"/>
          </a:p>
          <a:p>
            <a:pPr indent="-317500" lvl="1" marL="914400" rtl="0" algn="l">
              <a:lnSpc>
                <a:spcPct val="150000"/>
              </a:lnSpc>
              <a:spcBef>
                <a:spcPts val="0"/>
              </a:spcBef>
              <a:spcAft>
                <a:spcPts val="0"/>
              </a:spcAft>
              <a:buSzPts val="1400"/>
              <a:buChar char="-"/>
            </a:pPr>
            <a:r>
              <a:rPr lang="en"/>
              <a:t>Potential Major in CS, Engineering</a:t>
            </a:r>
            <a:endParaRPr/>
          </a:p>
          <a:p>
            <a:pPr indent="-317500" lvl="2" marL="1371600" rtl="0" algn="l">
              <a:lnSpc>
                <a:spcPct val="150000"/>
              </a:lnSpc>
              <a:spcBef>
                <a:spcPts val="0"/>
              </a:spcBef>
              <a:spcAft>
                <a:spcPts val="0"/>
              </a:spcAft>
              <a:buSzPts val="1400"/>
              <a:buChar char="-"/>
            </a:pPr>
            <a:r>
              <a:rPr lang="en"/>
              <a:t>Then AI will be very useful </a:t>
            </a:r>
            <a:endParaRPr/>
          </a:p>
          <a:p>
            <a:pPr indent="-317500" lvl="1" marL="914400" rtl="0" algn="l">
              <a:lnSpc>
                <a:spcPct val="150000"/>
              </a:lnSpc>
              <a:spcBef>
                <a:spcPts val="0"/>
              </a:spcBef>
              <a:spcAft>
                <a:spcPts val="0"/>
              </a:spcAft>
              <a:buSzPts val="1400"/>
              <a:buChar char="-"/>
            </a:pPr>
            <a:r>
              <a:rPr lang="en"/>
              <a:t>There's no AI/ML major yet, but it might be a thing in the future</a:t>
            </a:r>
            <a:endParaRPr/>
          </a:p>
          <a:p>
            <a:pPr indent="-342900" lvl="0" marL="457200" rtl="0" algn="l">
              <a:lnSpc>
                <a:spcPct val="150000"/>
              </a:lnSpc>
              <a:spcBef>
                <a:spcPts val="0"/>
              </a:spcBef>
              <a:spcAft>
                <a:spcPts val="0"/>
              </a:spcAft>
              <a:buSzPts val="1800"/>
              <a:buChar char="-"/>
            </a:pPr>
            <a:r>
              <a:rPr b="1" lang="en" sz="1800"/>
              <a:t>AI is the future in careers: </a:t>
            </a:r>
            <a:endParaRPr b="1" sz="1800"/>
          </a:p>
          <a:p>
            <a:pPr indent="-317500" lvl="1" marL="914400" rtl="0" algn="l">
              <a:lnSpc>
                <a:spcPct val="150000"/>
              </a:lnSpc>
              <a:spcBef>
                <a:spcPts val="0"/>
              </a:spcBef>
              <a:spcAft>
                <a:spcPts val="0"/>
              </a:spcAft>
              <a:buSzPts val="1400"/>
              <a:buChar char="-"/>
            </a:pPr>
            <a:r>
              <a:rPr lang="en"/>
              <a:t>Every career is gradually integrating AI, and developing a foundation in AI will assist you wherever you choose to go</a:t>
            </a:r>
            <a:endParaRPr/>
          </a:p>
          <a:p>
            <a:pPr indent="-317500" lvl="1" marL="914400" rtl="0" algn="l">
              <a:lnSpc>
                <a:spcPct val="150000"/>
              </a:lnSpc>
              <a:spcBef>
                <a:spcPts val="0"/>
              </a:spcBef>
              <a:spcAft>
                <a:spcPts val="0"/>
              </a:spcAft>
              <a:buSzPts val="1400"/>
              <a:buChar char="-"/>
            </a:pPr>
            <a:r>
              <a:rPr lang="en"/>
              <a:t>Regardless of what you want to pursue, AI will most likely be important</a:t>
            </a:r>
            <a:endParaRPr/>
          </a:p>
          <a:p>
            <a:pPr indent="-317500" lvl="2" marL="1371600" rtl="0" algn="l">
              <a:lnSpc>
                <a:spcPct val="150000"/>
              </a:lnSpc>
              <a:spcBef>
                <a:spcPts val="0"/>
              </a:spcBef>
              <a:spcAft>
                <a:spcPts val="0"/>
              </a:spcAft>
              <a:buSzPts val="1400"/>
              <a:buChar char="-"/>
            </a:pPr>
            <a:r>
              <a:rPr lang="en"/>
              <a:t>Viraaj wants to be a doctor, but he still learns AI because of its vast potential and application in healthcare</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916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google </a:t>
            </a:r>
            <a:r>
              <a:rPr lang="en"/>
              <a:t>colaboratory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8"/>
          <p:cNvSpPr txBox="1"/>
          <p:nvPr>
            <p:ph idx="1" type="body"/>
          </p:nvPr>
        </p:nvSpPr>
        <p:spPr>
          <a:xfrm>
            <a:off x="311700" y="7324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Google colab: A free integrated development environment (IDE) hosted by Google that allows you to run your Python code</a:t>
            </a:r>
            <a:endParaRPr/>
          </a:p>
        </p:txBody>
      </p:sp>
      <p:pic>
        <p:nvPicPr>
          <p:cNvPr descr="Want to get started with Google Colaboratory? In this episode of Coding TensorFlow, Software Engineer, Jake VanderPlas breaks down exactly what you need to get started with Colab. Colaboratory is a free Jupyter notebook environment that requires no setup, and runs entirely (writing, running, &amp; sharing code) on the Cloud. Watch to learn more, and subscribe to get notified for the next Colab series episode, that focuses on the use of TensorFlow in Colab!&#10;&#10;Google Colabs: An easy way to learn &amp; use TensorFlow blog post → https://bit.ly/2CR7vTr&#10;&#10;Get started with Colab now → https://bit.ly/2t2JwMJ&#10;Google Colab FAQ → https://bit.ly/2B6UFjO&#10;&#10;TensorFlow in Google Colaboratory Playlist → https://bit.ly/2RCIaC5&#10;&#10;Watch more Coding TensorFlow → https://bit.ly/Coding-TensorFlow &#10;Subscribe to the TensorFlow YouTube channel → https://bit.ly/TensorFlow1" id="161" name="Google Shape;161;p28" title="Get started with Google Colaboratory (Coding TensorFlow)">
            <a:hlinkClick r:id="rId3"/>
          </p:cNvPr>
          <p:cNvPicPr preferRelativeResize="0"/>
          <p:nvPr/>
        </p:nvPicPr>
        <p:blipFill>
          <a:blip r:embed="rId4">
            <a:alphaModFix/>
          </a:blip>
          <a:stretch>
            <a:fillRect/>
          </a:stretch>
        </p:blipFill>
        <p:spPr>
          <a:xfrm>
            <a:off x="2286000" y="15415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Github</a:t>
            </a:r>
            <a:endParaRPr/>
          </a:p>
        </p:txBody>
      </p:sp>
      <p:sp>
        <p:nvSpPr>
          <p:cNvPr id="167" name="Google Shape;167;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will be using Github as our primary source of storing and sharing code and materials for this course</a:t>
            </a:r>
            <a:endParaRPr/>
          </a:p>
          <a:p>
            <a:pPr indent="-342900" lvl="0" marL="457200" rtl="0" algn="l">
              <a:spcBef>
                <a:spcPts val="0"/>
              </a:spcBef>
              <a:spcAft>
                <a:spcPts val="0"/>
              </a:spcAft>
              <a:buSzPts val="1800"/>
              <a:buChar char="●"/>
            </a:pPr>
            <a:r>
              <a:rPr lang="en"/>
              <a:t>All of you should make Github accounts and we will teach you how to share your code on github using Github Desktop. </a:t>
            </a:r>
            <a:endParaRPr/>
          </a:p>
          <a:p>
            <a:pPr indent="-317500" lvl="1" marL="914400" rtl="0" algn="l">
              <a:spcBef>
                <a:spcPts val="0"/>
              </a:spcBef>
              <a:spcAft>
                <a:spcPts val="0"/>
              </a:spcAft>
              <a:buSzPts val="1400"/>
              <a:buChar char="○"/>
            </a:pPr>
            <a:r>
              <a:rPr lang="en"/>
              <a:t>All of you should make your own repository where you will make a folder for your practice code as well as a folder for your actual project when you make it </a:t>
            </a:r>
            <a:endParaRPr/>
          </a:p>
          <a:p>
            <a:pPr indent="-342900" lvl="0" marL="457200" rtl="0" algn="l">
              <a:spcBef>
                <a:spcPts val="0"/>
              </a:spcBef>
              <a:spcAft>
                <a:spcPts val="0"/>
              </a:spcAft>
              <a:buSzPts val="1800"/>
              <a:buChar char="●"/>
            </a:pPr>
            <a:r>
              <a:rPr lang="en" u="sng">
                <a:solidFill>
                  <a:schemeClr val="hlink"/>
                </a:solidFill>
                <a:hlinkClick r:id="rId3"/>
              </a:rPr>
              <a:t>https://lab.github.com/githubtraining/introduction-to-github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Python Libraries</a:t>
            </a:r>
            <a:endParaRPr/>
          </a:p>
        </p:txBody>
      </p:sp>
      <p:sp>
        <p:nvSpPr>
          <p:cNvPr id="173" name="Google Shape;173;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Pandas</a:t>
            </a:r>
            <a:endParaRPr/>
          </a:p>
          <a:p>
            <a:pPr indent="-342900" lvl="0" marL="457200" rtl="0" algn="l">
              <a:spcBef>
                <a:spcPts val="0"/>
              </a:spcBef>
              <a:spcAft>
                <a:spcPts val="0"/>
              </a:spcAft>
              <a:buSzPts val="1800"/>
              <a:buChar char="-"/>
            </a:pPr>
            <a:r>
              <a:rPr lang="en"/>
              <a:t>Numpy</a:t>
            </a:r>
            <a:endParaRPr/>
          </a:p>
          <a:p>
            <a:pPr indent="-342900" lvl="0" marL="457200" rtl="0" algn="l">
              <a:spcBef>
                <a:spcPts val="0"/>
              </a:spcBef>
              <a:spcAft>
                <a:spcPts val="0"/>
              </a:spcAft>
              <a:buSzPts val="1800"/>
              <a:buChar char="-"/>
            </a:pPr>
            <a:r>
              <a:rPr lang="en"/>
              <a:t>Tensorflow/Keras</a:t>
            </a:r>
            <a:endParaRPr/>
          </a:p>
          <a:p>
            <a:pPr indent="-342900" lvl="0" marL="457200" rtl="0" algn="l">
              <a:spcBef>
                <a:spcPts val="0"/>
              </a:spcBef>
              <a:spcAft>
                <a:spcPts val="0"/>
              </a:spcAft>
              <a:buSzPts val="1800"/>
              <a:buChar char="-"/>
            </a:pPr>
            <a:r>
              <a:rPr lang="en"/>
              <a:t>Matplotlib</a:t>
            </a:r>
            <a:endParaRPr/>
          </a:p>
          <a:p>
            <a:pPr indent="-342900" lvl="0" marL="457200" rtl="0" algn="l">
              <a:spcBef>
                <a:spcPts val="0"/>
              </a:spcBef>
              <a:spcAft>
                <a:spcPts val="0"/>
              </a:spcAft>
              <a:buSzPts val="1800"/>
              <a:buChar char="-"/>
            </a:pPr>
            <a:r>
              <a:rPr lang="en"/>
              <a:t>Pytorch</a:t>
            </a:r>
            <a:endParaRPr/>
          </a:p>
          <a:p>
            <a:pPr indent="-342900" lvl="0" marL="457200" rtl="0" algn="l">
              <a:spcBef>
                <a:spcPts val="0"/>
              </a:spcBef>
              <a:spcAft>
                <a:spcPts val="0"/>
              </a:spcAft>
              <a:buSzPts val="1800"/>
              <a:buChar char="-"/>
            </a:pPr>
            <a:r>
              <a:rPr lang="en"/>
              <a:t>Sci-kit Learn</a:t>
            </a:r>
            <a:endParaRPr/>
          </a:p>
          <a:p>
            <a:pPr indent="-342900" lvl="0" marL="457200" rtl="0" algn="l">
              <a:spcBef>
                <a:spcPts val="0"/>
              </a:spcBef>
              <a:spcAft>
                <a:spcPts val="0"/>
              </a:spcAft>
              <a:buSzPts val="1800"/>
              <a:buChar char="-"/>
            </a:pPr>
            <a:r>
              <a:rPr lang="en"/>
              <a:t>In this course, we will use Pandas, Numpy, and Keras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HW: Python Brush Up</a:t>
            </a:r>
            <a:endParaRPr/>
          </a:p>
        </p:txBody>
      </p:sp>
      <p:sp>
        <p:nvSpPr>
          <p:cNvPr id="179" name="Google Shape;179;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python reference center: </a:t>
            </a:r>
            <a:r>
              <a:rPr lang="en" u="sng">
                <a:solidFill>
                  <a:schemeClr val="hlink"/>
                </a:solidFill>
                <a:hlinkClick r:id="rId3"/>
              </a:rPr>
              <a:t>https://www.w3schools.com/python/</a:t>
            </a:r>
            <a:endParaRPr/>
          </a:p>
          <a:p>
            <a:pPr indent="0" lvl="0" marL="0" rtl="0" algn="l">
              <a:spcBef>
                <a:spcPts val="1600"/>
              </a:spcBef>
              <a:spcAft>
                <a:spcPts val="0"/>
              </a:spcAft>
              <a:buNone/>
            </a:pPr>
            <a:r>
              <a:rPr lang="en"/>
              <a:t>Using python with google colab: </a:t>
            </a:r>
            <a:r>
              <a:rPr lang="en" sz="1500" u="sng">
                <a:solidFill>
                  <a:schemeClr val="hlink"/>
                </a:solidFill>
                <a:hlinkClick r:id="rId4"/>
              </a:rPr>
              <a:t>https://towardsdatascience.com/how-to-practice-python-with-google-colab-45fc6b7d118b</a:t>
            </a:r>
            <a:endParaRPr sz="1500"/>
          </a:p>
          <a:p>
            <a:pPr indent="0" lvl="0" marL="0" rtl="0" algn="l">
              <a:spcBef>
                <a:spcPts val="1600"/>
              </a:spcBef>
              <a:spcAft>
                <a:spcPts val="0"/>
              </a:spcAft>
              <a:buNone/>
            </a:pPr>
            <a:r>
              <a:rPr lang="en" sz="1500"/>
              <a:t>While not all of you may have experience with Python, as long as you understand the basic concepts of coding, you should be fine. If not, make sure to ask questions and we will do our best to support you. </a:t>
            </a:r>
            <a:endParaRPr sz="1500"/>
          </a:p>
          <a:p>
            <a:pPr indent="0" lvl="0" marL="0" rtl="0" algn="l">
              <a:spcBef>
                <a:spcPts val="1600"/>
              </a:spcBef>
              <a:spcAft>
                <a:spcPts val="0"/>
              </a:spcAft>
              <a:buNone/>
            </a:pPr>
            <a:r>
              <a:rPr lang="en" sz="1500"/>
              <a:t>Check out these notebooks and learn them:</a:t>
            </a:r>
            <a:endParaRPr sz="1500"/>
          </a:p>
          <a:p>
            <a:pPr indent="0" lvl="0" marL="0" rtl="0" algn="l">
              <a:spcBef>
                <a:spcPts val="1600"/>
              </a:spcBef>
              <a:spcAft>
                <a:spcPts val="0"/>
              </a:spcAft>
              <a:buNone/>
            </a:pPr>
            <a:r>
              <a:rPr lang="en" sz="1100" u="sng">
                <a:solidFill>
                  <a:schemeClr val="hlink"/>
                </a:solidFill>
                <a:latin typeface="Arial"/>
                <a:ea typeface="Arial"/>
                <a:cs typeface="Arial"/>
                <a:sym typeface="Arial"/>
                <a:hlinkClick r:id="rId5"/>
              </a:rPr>
              <a:t>https://colab.research.google.com/notebooks/intro.ipynb</a:t>
            </a:r>
            <a:endParaRPr sz="1500"/>
          </a:p>
          <a:p>
            <a:pPr indent="0" lvl="0" marL="0" rtl="0" algn="l">
              <a:spcBef>
                <a:spcPts val="1600"/>
              </a:spcBef>
              <a:spcAft>
                <a:spcPts val="0"/>
              </a:spcAft>
              <a:buNone/>
            </a:pPr>
            <a:r>
              <a:rPr lang="en" sz="1100" u="sng">
                <a:solidFill>
                  <a:schemeClr val="hlink"/>
                </a:solidFill>
                <a:latin typeface="Arial"/>
                <a:ea typeface="Arial"/>
                <a:cs typeface="Arial"/>
                <a:sym typeface="Arial"/>
                <a:hlinkClick r:id="rId6"/>
              </a:rPr>
              <a:t>https://colab.research.google.com/notebooks/charts.ipynb</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Curriculum</a:t>
            </a:r>
            <a:endParaRPr/>
          </a:p>
        </p:txBody>
      </p:sp>
      <p:sp>
        <p:nvSpPr>
          <p:cNvPr id="73" name="Google Shape;73;p14"/>
          <p:cNvSpPr txBox="1"/>
          <p:nvPr>
            <p:ph idx="1" type="body"/>
          </p:nvPr>
        </p:nvSpPr>
        <p:spPr>
          <a:xfrm>
            <a:off x="311700" y="1266325"/>
            <a:ext cx="4260300" cy="2711700"/>
          </a:xfrm>
          <a:prstGeom prst="rect">
            <a:avLst/>
          </a:prstGeom>
        </p:spPr>
        <p:txBody>
          <a:bodyPr anchorCtr="0" anchor="t" bIns="91425" lIns="91425" spcFirstLastPara="1" rIns="110300" wrap="square" tIns="91425">
            <a:noAutofit/>
          </a:bodyPr>
          <a:lstStyle/>
          <a:p>
            <a:pPr indent="-342900" lvl="0" marL="457200" rtl="0" algn="l">
              <a:spcBef>
                <a:spcPts val="0"/>
              </a:spcBef>
              <a:spcAft>
                <a:spcPts val="0"/>
              </a:spcAft>
              <a:buSzPts val="1800"/>
              <a:buChar char="-"/>
            </a:pPr>
            <a:r>
              <a:rPr b="1" lang="en"/>
              <a:t>Week 1: </a:t>
            </a:r>
            <a:r>
              <a:rPr lang="en"/>
              <a:t>Introduction to Artificial Intelligence (AI) and Machine Learning (ML)</a:t>
            </a:r>
            <a:endParaRPr/>
          </a:p>
          <a:p>
            <a:pPr indent="-342900" lvl="0" marL="457200" rtl="0" algn="l">
              <a:spcBef>
                <a:spcPts val="1600"/>
              </a:spcBef>
              <a:spcAft>
                <a:spcPts val="0"/>
              </a:spcAft>
              <a:buSzPts val="1800"/>
              <a:buChar char="-"/>
            </a:pPr>
            <a:r>
              <a:rPr b="1" lang="en"/>
              <a:t>Week 2: </a:t>
            </a:r>
            <a:r>
              <a:rPr lang="en"/>
              <a:t>Overview of Machine Learning concepts</a:t>
            </a:r>
            <a:endParaRPr/>
          </a:p>
          <a:p>
            <a:pPr indent="-342900" lvl="0" marL="457200" rtl="0" algn="l">
              <a:spcBef>
                <a:spcPts val="1600"/>
              </a:spcBef>
              <a:spcAft>
                <a:spcPts val="1600"/>
              </a:spcAft>
              <a:buSzPts val="1800"/>
              <a:buChar char="-"/>
            </a:pPr>
            <a:r>
              <a:rPr b="1" lang="en"/>
              <a:t>Week 3</a:t>
            </a:r>
            <a:r>
              <a:rPr lang="en"/>
              <a:t>: Machine Learning Code</a:t>
            </a:r>
            <a:endParaRPr/>
          </a:p>
        </p:txBody>
      </p:sp>
      <p:sp>
        <p:nvSpPr>
          <p:cNvPr id="74" name="Google Shape;74;p14"/>
          <p:cNvSpPr txBox="1"/>
          <p:nvPr>
            <p:ph idx="1" type="body"/>
          </p:nvPr>
        </p:nvSpPr>
        <p:spPr>
          <a:xfrm>
            <a:off x="4572000" y="1266325"/>
            <a:ext cx="4260300" cy="2673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Week 4: </a:t>
            </a:r>
            <a:r>
              <a:rPr lang="en"/>
              <a:t>Overview of Deep Learning</a:t>
            </a:r>
            <a:endParaRPr b="1"/>
          </a:p>
          <a:p>
            <a:pPr indent="-342900" lvl="0" marL="457200" rtl="0" algn="l">
              <a:lnSpc>
                <a:spcPct val="115000"/>
              </a:lnSpc>
              <a:spcBef>
                <a:spcPts val="1600"/>
              </a:spcBef>
              <a:spcAft>
                <a:spcPts val="0"/>
              </a:spcAft>
              <a:buSzPts val="1800"/>
              <a:buChar char="-"/>
            </a:pPr>
            <a:r>
              <a:rPr b="1" lang="en"/>
              <a:t>Week 5: </a:t>
            </a:r>
            <a:r>
              <a:rPr lang="en"/>
              <a:t>Convolutional </a:t>
            </a:r>
            <a:r>
              <a:rPr lang="en"/>
              <a:t>Neural</a:t>
            </a:r>
            <a:r>
              <a:rPr lang="en"/>
              <a:t> Networks</a:t>
            </a:r>
            <a:endParaRPr/>
          </a:p>
          <a:p>
            <a:pPr indent="-342900" lvl="0" marL="457200" rtl="0" algn="l">
              <a:lnSpc>
                <a:spcPct val="115000"/>
              </a:lnSpc>
              <a:spcBef>
                <a:spcPts val="0"/>
              </a:spcBef>
              <a:spcAft>
                <a:spcPts val="0"/>
              </a:spcAft>
              <a:buSzPts val="1800"/>
              <a:buChar char="-"/>
            </a:pPr>
            <a:r>
              <a:rPr b="1" lang="en"/>
              <a:t>Week 6: </a:t>
            </a:r>
            <a:r>
              <a:rPr lang="en"/>
              <a:t>Keras CNN Walkthrough</a:t>
            </a:r>
            <a:endParaRPr/>
          </a:p>
          <a:p>
            <a:pPr indent="-342900" lvl="0" marL="457200" rtl="0" algn="l">
              <a:lnSpc>
                <a:spcPct val="115000"/>
              </a:lnSpc>
              <a:spcBef>
                <a:spcPts val="0"/>
              </a:spcBef>
              <a:spcAft>
                <a:spcPts val="0"/>
              </a:spcAft>
              <a:buSzPts val="1800"/>
              <a:buChar char="-"/>
            </a:pPr>
            <a:r>
              <a:rPr b="1" lang="en"/>
              <a:t>Week 7-8: </a:t>
            </a:r>
            <a:r>
              <a:rPr lang="en"/>
              <a:t>Projects</a:t>
            </a:r>
            <a:endParaRPr/>
          </a:p>
        </p:txBody>
      </p:sp>
      <p:sp>
        <p:nvSpPr>
          <p:cNvPr id="75" name="Google Shape;75;p14"/>
          <p:cNvSpPr txBox="1"/>
          <p:nvPr>
            <p:ph idx="1" type="body"/>
          </p:nvPr>
        </p:nvSpPr>
        <p:spPr>
          <a:xfrm>
            <a:off x="518850" y="3978025"/>
            <a:ext cx="8376900" cy="707400"/>
          </a:xfrm>
          <a:prstGeom prst="rect">
            <a:avLst/>
          </a:prstGeom>
        </p:spPr>
        <p:txBody>
          <a:bodyPr anchorCtr="0" anchor="t" bIns="91425" lIns="91425" spcFirstLastPara="1" rIns="110300" wrap="square" tIns="91425">
            <a:noAutofit/>
          </a:bodyPr>
          <a:lstStyle/>
          <a:p>
            <a:pPr indent="-342900" lvl="0" marL="457200" rtl="0" algn="l">
              <a:spcBef>
                <a:spcPts val="0"/>
              </a:spcBef>
              <a:spcAft>
                <a:spcPts val="1600"/>
              </a:spcAft>
              <a:buSzPts val="1800"/>
              <a:buChar char="-"/>
            </a:pPr>
            <a:r>
              <a:rPr lang="en"/>
              <a:t>Our Github Repository: </a:t>
            </a:r>
            <a:r>
              <a:rPr lang="en" u="sng">
                <a:solidFill>
                  <a:schemeClr val="hlink"/>
                </a:solidFill>
                <a:hlinkClick r:id="rId3"/>
              </a:rPr>
              <a:t>https://github.com/Intro-Course-AI-ML/LessonMaterials</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85" name="Google Shape;185;p32"/>
          <p:cNvSpPr txBox="1"/>
          <p:nvPr>
            <p:ph idx="1" type="body"/>
          </p:nvPr>
        </p:nvSpPr>
        <p:spPr>
          <a:xfrm>
            <a:off x="311700" y="11524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guys have any questions, just leave them in the comments! We will answer quickly. </a:t>
            </a:r>
            <a:endParaRPr/>
          </a:p>
          <a:p>
            <a:pPr indent="0" lvl="0" marL="0" rtl="0" algn="l">
              <a:spcBef>
                <a:spcPts val="1600"/>
              </a:spcBef>
              <a:spcAft>
                <a:spcPts val="0"/>
              </a:spcAft>
              <a:buNone/>
            </a:pPr>
            <a:r>
              <a:rPr lang="en"/>
              <a:t>You can also create an issue on our Github repository. We will be quickest to respond there, and if you ever have code issues, you can copy your code there and it will be the nicest.</a:t>
            </a:r>
            <a:endParaRPr/>
          </a:p>
          <a:p>
            <a:pPr indent="0" lvl="0" marL="0" rtl="0" algn="l">
              <a:spcBef>
                <a:spcPts val="1600"/>
              </a:spcBef>
              <a:spcAft>
                <a:spcPts val="0"/>
              </a:spcAft>
              <a:buNone/>
            </a:pPr>
            <a:r>
              <a:rPr lang="en"/>
              <a:t>Lastly, we would love if you guys would join the Github organization! You can follow along with our code and upload your code and share it with the rest of the members.</a:t>
            </a:r>
            <a:endParaRPr/>
          </a:p>
          <a:p>
            <a:pPr indent="-342900" lvl="0" marL="457200" rtl="0" algn="l">
              <a:spcBef>
                <a:spcPts val="1600"/>
              </a:spcBef>
              <a:spcAft>
                <a:spcPts val="0"/>
              </a:spcAft>
              <a:buSzPts val="1800"/>
              <a:buChar char="●"/>
            </a:pPr>
            <a:r>
              <a:rPr lang="en"/>
              <a:t>To be invited, create an issue or shoot one of us an email</a:t>
            </a:r>
            <a:endParaRPr/>
          </a:p>
          <a:p>
            <a:pPr indent="-317500" lvl="1" marL="914400" rtl="0" algn="l">
              <a:spcBef>
                <a:spcPts val="0"/>
              </a:spcBef>
              <a:spcAft>
                <a:spcPts val="0"/>
              </a:spcAft>
              <a:buSzPts val="1400"/>
              <a:buChar char="○"/>
            </a:pPr>
            <a:r>
              <a:rPr lang="en" u="sng">
                <a:solidFill>
                  <a:schemeClr val="hlink"/>
                </a:solidFill>
                <a:hlinkClick r:id="rId3"/>
              </a:rPr>
              <a:t>ayaanzhaque@gmail.com</a:t>
            </a:r>
            <a:r>
              <a:rPr lang="en"/>
              <a:t>, </a:t>
            </a:r>
            <a:r>
              <a:rPr lang="en" u="sng">
                <a:solidFill>
                  <a:schemeClr val="hlink"/>
                </a:solidFill>
                <a:hlinkClick r:id="rId4"/>
              </a:rPr>
              <a:t>viraajreddi@gmail.com</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1: Intro to AI/ML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Prerequisites</a:t>
            </a:r>
            <a:endParaRPr/>
          </a:p>
        </p:txBody>
      </p:sp>
      <p:sp>
        <p:nvSpPr>
          <p:cNvPr id="86" name="Google Shape;86;p16"/>
          <p:cNvSpPr txBox="1"/>
          <p:nvPr>
            <p:ph idx="1" type="body"/>
          </p:nvPr>
        </p:nvSpPr>
        <p:spPr>
          <a:xfrm>
            <a:off x="311700" y="1221200"/>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To succeed, you will need some familiarity with computer programming. Artificial Intelligence is a pretty complicated topic, so you should definitely brush up on basic computer programming beforehand</a:t>
            </a:r>
            <a:endParaRPr/>
          </a:p>
          <a:p>
            <a:pPr indent="-342900" lvl="0" marL="457200" rtl="0" algn="l">
              <a:lnSpc>
                <a:spcPct val="200000"/>
              </a:lnSpc>
              <a:spcBef>
                <a:spcPts val="0"/>
              </a:spcBef>
              <a:spcAft>
                <a:spcPts val="0"/>
              </a:spcAft>
              <a:buSzPts val="1800"/>
              <a:buChar char="-"/>
            </a:pPr>
            <a:r>
              <a:rPr lang="en"/>
              <a:t>We will be using Python in this course</a:t>
            </a:r>
            <a:endParaRPr/>
          </a:p>
          <a:p>
            <a:pPr indent="-342900" lvl="0" marL="457200" rtl="0" algn="l">
              <a:lnSpc>
                <a:spcPct val="200000"/>
              </a:lnSpc>
              <a:spcBef>
                <a:spcPts val="0"/>
              </a:spcBef>
              <a:spcAft>
                <a:spcPts val="0"/>
              </a:spcAft>
              <a:buSzPts val="1800"/>
              <a:buChar char="-"/>
            </a:pPr>
            <a:r>
              <a:rPr lang="en"/>
              <a:t>If you are a bit rusty or not familiar with Python, however, you should still be fine. </a:t>
            </a:r>
            <a:endParaRPr/>
          </a:p>
          <a:p>
            <a:pPr indent="-317500" lvl="1" marL="914400" rtl="0" algn="l">
              <a:lnSpc>
                <a:spcPct val="200000"/>
              </a:lnSpc>
              <a:spcBef>
                <a:spcPts val="0"/>
              </a:spcBef>
              <a:spcAft>
                <a:spcPts val="0"/>
              </a:spcAft>
              <a:buSzPts val="14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Video</a:t>
            </a:r>
            <a:endParaRPr/>
          </a:p>
        </p:txBody>
      </p:sp>
      <p:pic>
        <p:nvPicPr>
          <p:cNvPr descr="Want to learn more about AI and machine learning? Take this free HubSpot Academy course: https://bit.ly/2Sm2rzG&#10;&#10;&#10;&#10;What is AI? What is machine learning and how does it work? You’ve probably heard the buzz. The age of artificial intelligence has arrived. But that doesn’t mean it's easy to wrap your mind around. For the full story on the rise of artificial intelligence, check out The Robot Revolution: http://hubs.ly/H0630650&#10;&#10;Let’s break down the basics of artificial intelligence, bots, and machine learning. Besides, there's nothing that will impact marketing more in the next five to ten years than artificial intelligence. Learn what the coming revolution means for your day-to-day work, your business, and ultimately, your customers.&#10;&#10;Every day, a large portion of the population is at the mercy of a rising technology, yet few actually understand what it is. &#10;&#10;Artificial intelligence. You know, HAL 9000 and Marvin the Paranoid Android? &#10;&#10;Thanks to books and movies, each generation has formed its own fantasy of a world ruled -- or at least served -- by robots. We’ve been conditioned to expect flying cars that steer clear of traffic and robotic maids whipping up our weekday dinner. &#10;&#10;But if the age of AI is here, why don’t our lives look more like the Jetsons?&#10;&#10;Well, for starters, that’s a cartoon. And really, if you’ve ever browsed Netflix movie suggestions or told Alexa to order a pizza, you’re probably interacting with artificial intelligence more than you realize.  &#10;&#10;And that’s kind of the point. AI is designed so you don’t realize there’s a computer calling the shots. But that also makes understanding what AI is -- and what it’s not -- a little complicated.&#10;&#10;In basic terms, AI is a broad area of computer science that makes machines seem like they have human intelligence. &#10;&#10;So it’s not only programming a computer to drive a car by obeying traffic signals, but it’s when that program also learns to exhibit signs of human-like road rage.  &#10;&#10;As intimidating as it may seem, this technology isn’t new. Actually, for the past half-a-century, it’s been an idea ahead of its time. &#10;&#10;The term “artificial intelligence” was first coined back in 1956 by Dartmouth professor John McCarthy. He called together a group of computer scientists and mathematicians to see if machines could learn like a young child does, using trial and error to develop formal reasoning. The project proposal says they’ll figure out how to make machines “use language, form abstractions and concepts, solve kinds of problems now reserved for humans, and improve themselves.” &#10;&#10;That was more than 60 years ago. &#10;&#10;Since then, AI has remained for the most part in university classrooms and super secret labs … But that’s changing.&#10;&#10;Like all exponential curves, it’s hard to tell when a line that’s slowly ticking upwards is going to skyrocket. &#10;&#10;But during the past few years, a couple of factors have led to AI becoming the next “big” thing: First, huge amounts of data are being created every minute. In fact, 90% of the world’s data has been generated in the past two years. And now thanks to advances in processing speeds, computers can actually make sense of all this information more quickly. Because of this, tech giants and venture capitalists have bought into AI and are infusing the market with cash and new applications.&#10;&#10;Very soon, AI will become a little less artificial, and a lot more intelligent. &#10;&#10;Now the question is: Should you brace yourself for yet another Terminator movie, live on your city streets?&#10;&#10;Not exactly. In fact, stop thinking of robots. When it comes to AI, a robot is nothing more than the shell concealing what’s actually used to power the technology.&#10;&#10;That means AI can manifest itself in many different ways. Let’s break down the options…&#10;&#10;First, you have your bots. They’re text-based and incredibly powerful, but they have limitations. &#10;&#10;Ask a weather bot for the forecast, and it will tell you it’s partly cloudy with a high of 57. But ask that same bot what time it is in Tokyo, and it’ll get a little confused. That’s because the bot’s creator only programmed it to give you the weather by pulling from a specific data source.&#10;&#10;Natural language processing makes these bots a bit more sophisticated. When you ask Siri or Cortana where the closest gas station is, it’s really just translating your voice into text, feeding it to a search engine, and reading the answer back in human syntax. So in other words, you don’t have to speak in code.&#10;&#10;&#10;&#10;Machine intelligence, artificial intelligence, machine learning, artificial intelligence tutorial, machine learning tutorial, evolution of machine learning, advantages of artificial intelligence, applications of artificial intelligence, ai meaning, machine learning applications, artificial intelligence examples.&#10;&#10;Want to stay current on emerging tech? Check out our free guide today: http://bit.ly/2GJesc2" id="92" name="Google Shape;92;p17" title="What is Artificial Intelligence (or Machine Learning)?">
            <a:hlinkClick r:id="rId3"/>
          </p:cNvPr>
          <p:cNvPicPr preferRelativeResize="0"/>
          <p:nvPr/>
        </p:nvPicPr>
        <p:blipFill>
          <a:blip r:embed="rId4">
            <a:alphaModFix/>
          </a:blip>
          <a:stretch>
            <a:fillRect/>
          </a:stretch>
        </p:blipFill>
        <p:spPr>
          <a:xfrm>
            <a:off x="2328975" y="1221200"/>
            <a:ext cx="4775200" cy="358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is everywhere</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AI is not the common misconception of robots taking over. In fact, AI is already widely in use in all different fields!</a:t>
            </a:r>
            <a:endParaRPr sz="2000"/>
          </a:p>
          <a:p>
            <a:pPr indent="-355600" lvl="1" marL="914400" rtl="0" algn="l">
              <a:lnSpc>
                <a:spcPct val="150000"/>
              </a:lnSpc>
              <a:spcBef>
                <a:spcPts val="0"/>
              </a:spcBef>
              <a:spcAft>
                <a:spcPts val="0"/>
              </a:spcAft>
              <a:buSzPts val="2000"/>
              <a:buChar char="-"/>
            </a:pPr>
            <a:r>
              <a:rPr lang="en" sz="2000"/>
              <a:t>AI is used in: </a:t>
            </a:r>
            <a:endParaRPr sz="2000"/>
          </a:p>
          <a:p>
            <a:pPr indent="-323850" lvl="2" marL="1371600" rtl="0" algn="l">
              <a:lnSpc>
                <a:spcPct val="150000"/>
              </a:lnSpc>
              <a:spcBef>
                <a:spcPts val="0"/>
              </a:spcBef>
              <a:spcAft>
                <a:spcPts val="0"/>
              </a:spcAft>
              <a:buSzPts val="1500"/>
              <a:buChar char="-"/>
            </a:pPr>
            <a:r>
              <a:rPr lang="en" sz="1500"/>
              <a:t>Virtual Assistants</a:t>
            </a:r>
            <a:endParaRPr sz="1500"/>
          </a:p>
          <a:p>
            <a:pPr indent="-323850" lvl="2" marL="1371600" rtl="0" algn="l">
              <a:lnSpc>
                <a:spcPct val="150000"/>
              </a:lnSpc>
              <a:spcBef>
                <a:spcPts val="0"/>
              </a:spcBef>
              <a:spcAft>
                <a:spcPts val="0"/>
              </a:spcAft>
              <a:buSzPts val="1500"/>
              <a:buChar char="-"/>
            </a:pPr>
            <a:r>
              <a:rPr lang="en" sz="1500"/>
              <a:t>Security</a:t>
            </a:r>
            <a:endParaRPr sz="1500"/>
          </a:p>
          <a:p>
            <a:pPr indent="-323850" lvl="2" marL="1371600" rtl="0" algn="l">
              <a:lnSpc>
                <a:spcPct val="150000"/>
              </a:lnSpc>
              <a:spcBef>
                <a:spcPts val="0"/>
              </a:spcBef>
              <a:spcAft>
                <a:spcPts val="0"/>
              </a:spcAft>
              <a:buSzPts val="1500"/>
              <a:buChar char="-"/>
            </a:pPr>
            <a:r>
              <a:rPr lang="en" sz="1500"/>
              <a:t>Healthcare and Medical Imaging Analysis</a:t>
            </a:r>
            <a:endParaRPr sz="1500"/>
          </a:p>
          <a:p>
            <a:pPr indent="-292100" lvl="2" marL="1371600" rtl="0" algn="l">
              <a:lnSpc>
                <a:spcPct val="150000"/>
              </a:lnSpc>
              <a:spcBef>
                <a:spcPts val="0"/>
              </a:spcBef>
              <a:spcAft>
                <a:spcPts val="0"/>
              </a:spcAft>
              <a:buSzPts val="1000"/>
              <a:buChar char="-"/>
            </a:pPr>
            <a:r>
              <a:rPr lang="en" sz="1500"/>
              <a:t>Your phone</a:t>
            </a:r>
            <a:endParaRPr sz="1500"/>
          </a:p>
          <a:p>
            <a:pPr indent="-292100" lvl="2" marL="1371600" rtl="0" algn="l">
              <a:lnSpc>
                <a:spcPct val="150000"/>
              </a:lnSpc>
              <a:spcBef>
                <a:spcPts val="0"/>
              </a:spcBef>
              <a:spcAft>
                <a:spcPts val="0"/>
              </a:spcAft>
              <a:buSzPts val="1000"/>
              <a:buChar char="-"/>
            </a:pPr>
            <a:r>
              <a:rPr lang="en" sz="1500"/>
              <a:t>Netflix</a:t>
            </a:r>
            <a:endParaRPr sz="1500"/>
          </a:p>
          <a:p>
            <a:pPr indent="-292100" lvl="2" marL="1371600" rtl="0" algn="l">
              <a:lnSpc>
                <a:spcPct val="150000"/>
              </a:lnSpc>
              <a:spcBef>
                <a:spcPts val="0"/>
              </a:spcBef>
              <a:spcAft>
                <a:spcPts val="0"/>
              </a:spcAft>
              <a:buSzPts val="1000"/>
              <a:buChar char="-"/>
            </a:pPr>
            <a:r>
              <a:rPr lang="en" sz="1500"/>
              <a:t>Google searches are AI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AI?</a:t>
            </a:r>
            <a:endParaRPr/>
          </a:p>
        </p:txBody>
      </p:sp>
      <p:sp>
        <p:nvSpPr>
          <p:cNvPr id="104" name="Google Shape;104;p19"/>
          <p:cNvSpPr txBox="1"/>
          <p:nvPr>
            <p:ph idx="1" type="body"/>
          </p:nvPr>
        </p:nvSpPr>
        <p:spPr>
          <a:xfrm>
            <a:off x="311700" y="11901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a:t>Definition: </a:t>
            </a:r>
            <a:r>
              <a:rPr lang="en"/>
              <a:t>The simulation of human intelligence in machines that are programmed to think and act like humans.</a:t>
            </a:r>
            <a:endParaRPr/>
          </a:p>
          <a:p>
            <a:pPr indent="-342900" lvl="0" marL="457200" rtl="0" algn="l">
              <a:lnSpc>
                <a:spcPct val="150000"/>
              </a:lnSpc>
              <a:spcBef>
                <a:spcPts val="0"/>
              </a:spcBef>
              <a:spcAft>
                <a:spcPts val="0"/>
              </a:spcAft>
              <a:buSzPts val="1800"/>
              <a:buChar char="-"/>
            </a:pPr>
            <a:r>
              <a:rPr b="1" lang="en"/>
              <a:t>A program learns from its own results, using thousands of tests to gradually get closer to its goals</a:t>
            </a:r>
            <a:endParaRPr b="1"/>
          </a:p>
          <a:p>
            <a:pPr indent="-342900" lvl="0" marL="457200" rtl="0" algn="l">
              <a:lnSpc>
                <a:spcPct val="150000"/>
              </a:lnSpc>
              <a:spcBef>
                <a:spcPts val="0"/>
              </a:spcBef>
              <a:spcAft>
                <a:spcPts val="0"/>
              </a:spcAft>
              <a:buSzPts val="1800"/>
              <a:buChar char="-"/>
            </a:pPr>
            <a:r>
              <a:rPr lang="en"/>
              <a:t>The program mimics how </a:t>
            </a:r>
            <a:r>
              <a:rPr lang="en"/>
              <a:t>humans</a:t>
            </a:r>
            <a:r>
              <a:rPr lang="en"/>
              <a:t> gradually learn from their </a:t>
            </a:r>
            <a:r>
              <a:rPr lang="en"/>
              <a:t>surroundings</a:t>
            </a:r>
            <a:r>
              <a:rPr lang="en"/>
              <a:t> by doing the same in their virtual environment</a:t>
            </a:r>
            <a:endParaRPr/>
          </a:p>
          <a:p>
            <a:pPr indent="-342900" lvl="0" marL="457200" rtl="0" algn="l">
              <a:lnSpc>
                <a:spcPct val="150000"/>
              </a:lnSpc>
              <a:spcBef>
                <a:spcPts val="0"/>
              </a:spcBef>
              <a:spcAft>
                <a:spcPts val="0"/>
              </a:spcAft>
              <a:buSzPts val="1800"/>
              <a:buChar char="-"/>
            </a:pPr>
            <a:r>
              <a:rPr lang="en"/>
              <a:t>There are multiple types of AI used for different situations -- Computer Vision for understanding images, NLP for understanding human communication (e.g. speech and text), and many more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vs ML</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AI </a:t>
            </a:r>
            <a:r>
              <a:rPr b="1" lang="en"/>
              <a:t>Definition: </a:t>
            </a:r>
            <a:r>
              <a:rPr lang="en"/>
              <a:t>The simulation of human intelligence in machines that are programmed to think and act like humans.</a:t>
            </a:r>
            <a:endParaRPr/>
          </a:p>
          <a:p>
            <a:pPr indent="0" lvl="0" marL="0" rtl="0" algn="l">
              <a:spcBef>
                <a:spcPts val="1600"/>
              </a:spcBef>
              <a:spcAft>
                <a:spcPts val="1600"/>
              </a:spcAft>
              <a:buNone/>
            </a:pPr>
            <a:r>
              <a:rPr b="1" lang="en"/>
              <a:t>ML Definition:</a:t>
            </a:r>
            <a:r>
              <a:rPr lang="en"/>
              <a:t> The practice of using algorithms to analyze data, learn from that data, and then make a determination or prediction about new data. </a:t>
            </a:r>
            <a:endParaRPr/>
          </a:p>
        </p:txBody>
      </p:sp>
      <p:pic>
        <p:nvPicPr>
          <p:cNvPr id="111" name="Google Shape;111;p20"/>
          <p:cNvPicPr preferRelativeResize="0"/>
          <p:nvPr/>
        </p:nvPicPr>
        <p:blipFill>
          <a:blip r:embed="rId3">
            <a:alphaModFix/>
          </a:blip>
          <a:stretch>
            <a:fillRect/>
          </a:stretch>
        </p:blipFill>
        <p:spPr>
          <a:xfrm>
            <a:off x="2831200" y="2865725"/>
            <a:ext cx="3481599" cy="214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AI</a:t>
            </a:r>
            <a:endParaRPr/>
          </a:p>
        </p:txBody>
      </p:sp>
      <p:sp>
        <p:nvSpPr>
          <p:cNvPr id="117" name="Google Shape;117;p21"/>
          <p:cNvSpPr txBox="1"/>
          <p:nvPr>
            <p:ph idx="1" type="body"/>
          </p:nvPr>
        </p:nvSpPr>
        <p:spPr>
          <a:xfrm>
            <a:off x="311700" y="1304825"/>
            <a:ext cx="4123500" cy="3303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The field of AI wasn't formally founded until 1956 at a conference at Dartmouth College, where the term "artificial intelligence" was coined.</a:t>
            </a:r>
            <a:endParaRPr sz="1500"/>
          </a:p>
          <a:p>
            <a:pPr indent="-323850" lvl="0" marL="457200" rtl="0" algn="l">
              <a:lnSpc>
                <a:spcPct val="150000"/>
              </a:lnSpc>
              <a:spcBef>
                <a:spcPts val="0"/>
              </a:spcBef>
              <a:spcAft>
                <a:spcPts val="0"/>
              </a:spcAft>
              <a:buSzPts val="1500"/>
              <a:buChar char="-"/>
            </a:pPr>
            <a:r>
              <a:rPr lang="en" sz="1300">
                <a:solidFill>
                  <a:srgbClr val="333333"/>
                </a:solidFill>
                <a:highlight>
                  <a:srgbClr val="FFFFFF"/>
                </a:highlight>
              </a:rPr>
              <a:t>In 1997, IBM's Deep Blue became the first computer to beat a chess champion when it defeated Russian grandmaster Garry Kasparov. And in 2011, the computer giant's question-answering system </a:t>
            </a:r>
            <a:r>
              <a:rPr lang="en" sz="1300">
                <a:solidFill>
                  <a:srgbClr val="026CA2"/>
                </a:solidFill>
                <a:highlight>
                  <a:srgbClr val="FFFFFF"/>
                </a:highlight>
                <a:uFill>
                  <a:noFill/>
                </a:uFill>
                <a:hlinkClick r:id="rId3">
                  <a:extLst>
                    <a:ext uri="{A12FA001-AC4F-418D-AE19-62706E023703}">
                      <ahyp:hlinkClr val="tx"/>
                    </a:ext>
                  </a:extLst>
                </a:hlinkClick>
              </a:rPr>
              <a:t>Watson won the quiz show "Jeopardy!"</a:t>
            </a:r>
            <a:r>
              <a:rPr lang="en" sz="1300">
                <a:solidFill>
                  <a:srgbClr val="333333"/>
                </a:solidFill>
                <a:highlight>
                  <a:srgbClr val="FFFFFF"/>
                </a:highlight>
              </a:rPr>
              <a:t> by beating reigning champions Brad Rutter and Ken Jennings.</a:t>
            </a:r>
            <a:endParaRPr sz="1500"/>
          </a:p>
        </p:txBody>
      </p:sp>
      <p:pic>
        <p:nvPicPr>
          <p:cNvPr descr="While everyone seems to be talking about artificial intelligence these days, it’s good to remember that this is not something new!" id="118" name="Google Shape;118;p21" title="A Brief History of Artificial Intelligence">
            <a:hlinkClick r:id="rId4"/>
          </p:cNvPr>
          <p:cNvPicPr preferRelativeResize="0"/>
          <p:nvPr/>
        </p:nvPicPr>
        <p:blipFill>
          <a:blip r:embed="rId5">
            <a:alphaModFix/>
          </a:blip>
          <a:stretch>
            <a:fillRect/>
          </a:stretch>
        </p:blipFill>
        <p:spPr>
          <a:xfrm>
            <a:off x="4587600" y="1304825"/>
            <a:ext cx="4404000" cy="330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