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-assn.org/ama/pub/physician-resources/solutions-managing-your-practice/coding-billing-insurance/hipaahealth-insurance-portability-accountability-act/hipaa-violations-enforcement.page" TargetMode="External"/><Relationship Id="rId2" Type="http://schemas.openxmlformats.org/officeDocument/2006/relationships/hyperlink" Target="https://en.wikipedia.org/wiki/Protected_health_information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chiamass.gov/assets/docs/p/apcd/release1/data-release-regulation-957-5.pdf" TargetMode="External"/><Relationship Id="rId4" Type="http://schemas.openxmlformats.org/officeDocument/2006/relationships/hyperlink" Target="http://www.chiamass.gov/privacy-progr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Protected Health Information and APCD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922731"/>
          </a:xfrm>
        </p:spPr>
        <p:txBody>
          <a:bodyPr>
            <a:normAutofit/>
          </a:bodyPr>
          <a:lstStyle/>
          <a:p>
            <a:r>
              <a:rPr lang="en-US" dirty="0" smtClean="0"/>
              <a:t>Wikipedia defines Protected Health Information (PHI) as “any </a:t>
            </a:r>
            <a:r>
              <a:rPr lang="en-US" dirty="0"/>
              <a:t>information about health status, provision of health care, or payment for health </a:t>
            </a:r>
            <a:r>
              <a:rPr lang="en-US" dirty="0" smtClean="0"/>
              <a:t>care” that “</a:t>
            </a:r>
            <a:r>
              <a:rPr lang="en-US" dirty="0"/>
              <a:t>can be linked to a specific </a:t>
            </a:r>
            <a:r>
              <a:rPr lang="en-US" dirty="0" smtClean="0"/>
              <a:t>individual.”</a:t>
            </a:r>
          </a:p>
          <a:p>
            <a:r>
              <a:rPr lang="en-US" dirty="0" smtClean="0"/>
              <a:t>PHI can include:</a:t>
            </a:r>
          </a:p>
          <a:p>
            <a:pPr lvl="1"/>
            <a:r>
              <a:rPr lang="en-US" dirty="0" smtClean="0"/>
              <a:t>Medical records</a:t>
            </a:r>
          </a:p>
          <a:p>
            <a:pPr lvl="1"/>
            <a:r>
              <a:rPr lang="en-US" dirty="0" smtClean="0"/>
              <a:t>Insurance company bills</a:t>
            </a:r>
          </a:p>
          <a:p>
            <a:pPr lvl="1"/>
            <a:r>
              <a:rPr lang="en-US" dirty="0" smtClean="0"/>
              <a:t>Referral and prior authorization documents</a:t>
            </a:r>
          </a:p>
          <a:p>
            <a:pPr lvl="1"/>
            <a:r>
              <a:rPr lang="en-US" dirty="0" smtClean="0"/>
              <a:t>Medical test results</a:t>
            </a:r>
          </a:p>
          <a:p>
            <a:r>
              <a:rPr lang="en-US" dirty="0" smtClean="0"/>
              <a:t>Unauthorized release of PHI can lead to fines of up to $50,000 per incident.</a:t>
            </a:r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Identifiers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52" y="1913383"/>
            <a:ext cx="6928192" cy="4094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 in the APCD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elements containing PHI identifiers are encrypted in the APCD</a:t>
            </a:r>
          </a:p>
          <a:p>
            <a:r>
              <a:rPr lang="en-US" dirty="0" smtClean="0"/>
              <a:t>CHIA classifies data elements based on the data’s security risk:</a:t>
            </a:r>
          </a:p>
          <a:p>
            <a:pPr lvl="1"/>
            <a:r>
              <a:rPr lang="en-US" dirty="0" smtClean="0"/>
              <a:t>Level 1 – Public Use</a:t>
            </a:r>
          </a:p>
          <a:p>
            <a:pPr lvl="1"/>
            <a:r>
              <a:rPr lang="en-US" dirty="0" smtClean="0"/>
              <a:t>Level 2 – Restricted; Available to Government Agencies, Providers, Payer, Researchers and Qualified Individuals following approval by the Data Privacy Committee.</a:t>
            </a:r>
          </a:p>
          <a:p>
            <a:pPr lvl="1"/>
            <a:r>
              <a:rPr lang="en-US" dirty="0" smtClean="0"/>
              <a:t>Level 3 – No Release; </a:t>
            </a:r>
            <a:r>
              <a:rPr lang="en-US" dirty="0"/>
              <a:t>Available to Government Agencies, Providers, </a:t>
            </a:r>
            <a:r>
              <a:rPr lang="en-US" dirty="0" smtClean="0"/>
              <a:t>Payer</a:t>
            </a:r>
            <a:r>
              <a:rPr lang="en-US" dirty="0"/>
              <a:t> following approval by the Data Privacy Committee.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Limited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Limited Data Sets (LDS) are a subset of APCD data that were designed to exclude PHI identifiers.</a:t>
            </a:r>
          </a:p>
          <a:p>
            <a:r>
              <a:rPr lang="en-US" dirty="0" err="1" smtClean="0"/>
              <a:t>LDSes</a:t>
            </a:r>
            <a:r>
              <a:rPr lang="en-US" dirty="0" smtClean="0"/>
              <a:t> have been pre-approved for release to researchers</a:t>
            </a:r>
          </a:p>
          <a:p>
            <a:r>
              <a:rPr lang="en-US" dirty="0" smtClean="0"/>
              <a:t>When a researcher requests only LDS data, their request is fast-tracked and they are able to avoid the full data privacy committee review.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Security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Columns containing Social Security numbers and other highly sensitive data are encrypted.</a:t>
            </a:r>
          </a:p>
          <a:p>
            <a:r>
              <a:rPr lang="en-US" dirty="0" smtClean="0"/>
              <a:t>Unencrypted columns might accidentally contain </a:t>
            </a:r>
            <a:r>
              <a:rPr lang="en-US" dirty="0"/>
              <a:t>Social Security </a:t>
            </a:r>
            <a:r>
              <a:rPr lang="en-US" dirty="0" smtClean="0"/>
              <a:t>numbers.</a:t>
            </a:r>
          </a:p>
          <a:p>
            <a:pPr lvl="1"/>
            <a:r>
              <a:rPr lang="en-US" dirty="0"/>
              <a:t>Social Security numbers can show up in many different columns in the APCD</a:t>
            </a:r>
            <a:r>
              <a:rPr lang="en-US" dirty="0" smtClean="0"/>
              <a:t>. </a:t>
            </a:r>
            <a:r>
              <a:rPr lang="en-US" dirty="0"/>
              <a:t>For example, they may appear as the medical record number, the  Patient ID or the </a:t>
            </a:r>
            <a:r>
              <a:rPr lang="en-US" dirty="0" smtClean="0"/>
              <a:t>Provider </a:t>
            </a:r>
            <a:r>
              <a:rPr lang="en-US" dirty="0"/>
              <a:t>ID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smtClean="0"/>
              <a:t>Regular expression pattern matching code is used to search for any </a:t>
            </a:r>
            <a:r>
              <a:rPr lang="en-US" dirty="0"/>
              <a:t>values that could possibly be </a:t>
            </a:r>
            <a:r>
              <a:rPr lang="en-US" dirty="0" smtClean="0"/>
              <a:t>Social Security </a:t>
            </a:r>
            <a:r>
              <a:rPr lang="en-US" dirty="0"/>
              <a:t>numbers.</a:t>
            </a:r>
            <a:endParaRPr lang="en-US" dirty="0" smtClean="0"/>
          </a:p>
          <a:p>
            <a:r>
              <a:rPr lang="en-US" dirty="0" smtClean="0"/>
              <a:t>Those values are then redacted to insure that Social </a:t>
            </a:r>
            <a:r>
              <a:rPr lang="en-US" dirty="0"/>
              <a:t>S</a:t>
            </a:r>
            <a:r>
              <a:rPr lang="en-US" dirty="0" smtClean="0"/>
              <a:t>ecurity numbers are not accidentally release.</a:t>
            </a:r>
          </a:p>
        </p:txBody>
      </p:sp>
    </p:spTree>
    <p:extLst>
      <p:ext uri="{BB962C8B-B14F-4D97-AF65-F5344CB8AC3E}">
        <p14:creationId xmlns:p14="http://schemas.microsoft.com/office/powerpoint/2010/main" val="2196840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en.wikipedia.org/wiki/Protected_health_information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www.ama-assn.org/ama/pub/physician-resources/solutions-managing-your-practice/coding-billing-insurance/hipaahealth-insurance-portability-accountability-act/hipaa-violations-enforcement.page</a:t>
            </a:r>
            <a:endParaRPr lang="en-US" dirty="0" smtClean="0"/>
          </a:p>
          <a:p>
            <a:r>
              <a:rPr lang="en-US" dirty="0">
                <a:hlinkClick r:id="rId4"/>
              </a:rPr>
              <a:t>http://www.chiamass.gov/privacy-program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www.chiamass.gov/assets/docs/p/apcd/release1/data-release-regulation-957-5.pdf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8225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67</TotalTime>
  <Words>328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HDOfficeLightV0</vt:lpstr>
      <vt:lpstr>Gallery</vt:lpstr>
      <vt:lpstr>Protected Health Information and APCD Security</vt:lpstr>
      <vt:lpstr>What is PHI?</vt:lpstr>
      <vt:lpstr>PHI Identifiers</vt:lpstr>
      <vt:lpstr>PHI in the APCD</vt:lpstr>
      <vt:lpstr>Limited Data Sets</vt:lpstr>
      <vt:lpstr>Social Security Numbers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10</cp:revision>
  <dcterms:created xsi:type="dcterms:W3CDTF">2016-02-20T19:00:40Z</dcterms:created>
  <dcterms:modified xsi:type="dcterms:W3CDTF">2016-02-29T16:04:12Z</dcterms:modified>
</cp:coreProperties>
</file>