
<file path=[Content_Types].xml><?xml version="1.0" encoding="utf-8"?>
<Types xmlns="http://schemas.openxmlformats.org/package/2006/content-types">
  <Default Extension="png" ContentType="image/png"/>
  <Default Extension="m4a" ContentType="audio/mp4"/>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 id="2147484036" r:id="rId2"/>
  </p:sldMasterIdLst>
  <p:notesMasterIdLst>
    <p:notesMasterId r:id="rId9"/>
  </p:notesMasterIdLst>
  <p:sldIdLst>
    <p:sldId id="256" r:id="rId3"/>
    <p:sldId id="257" r:id="rId4"/>
    <p:sldId id="259" r:id="rId5"/>
    <p:sldId id="258"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70964" autoAdjust="0"/>
  </p:normalViewPr>
  <p:slideViewPr>
    <p:cSldViewPr snapToGrid="0">
      <p:cViewPr varScale="1">
        <p:scale>
          <a:sx n="79" d="100"/>
          <a:sy n="79" d="100"/>
        </p:scale>
        <p:origin x="11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515E23-E04A-47F1-B42E-2CEDBF7A6495}" type="datetimeFigureOut">
              <a:rPr lang="en-US" smtClean="0"/>
              <a:t>2/20/2016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3EDF58-DF58-45B3-BC25-86623043C093}" type="slidenum">
              <a:rPr lang="en-US" smtClean="0"/>
              <a:t>‹#›</a:t>
            </a:fld>
            <a:endParaRPr lang="en-US"/>
          </a:p>
        </p:txBody>
      </p:sp>
    </p:spTree>
    <p:extLst>
      <p:ext uri="{BB962C8B-B14F-4D97-AF65-F5344CB8AC3E}">
        <p14:creationId xmlns:p14="http://schemas.microsoft.com/office/powerpoint/2010/main" val="573690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“An Introduction to the APCD for Health</a:t>
            </a:r>
            <a:r>
              <a:rPr lang="en-US" baseline="0" dirty="0" smtClean="0"/>
              <a:t> Care Researchers”</a:t>
            </a:r>
            <a:endParaRPr lang="en-US" dirty="0"/>
          </a:p>
        </p:txBody>
      </p:sp>
      <p:sp>
        <p:nvSpPr>
          <p:cNvPr id="4" name="Slide Number Placeholder 3"/>
          <p:cNvSpPr>
            <a:spLocks noGrp="1"/>
          </p:cNvSpPr>
          <p:nvPr>
            <p:ph type="sldNum" sz="quarter" idx="10"/>
          </p:nvPr>
        </p:nvSpPr>
        <p:spPr/>
        <p:txBody>
          <a:bodyPr/>
          <a:lstStyle/>
          <a:p>
            <a:fld id="{843EDF58-DF58-45B3-BC25-86623043C093}" type="slidenum">
              <a:rPr lang="en-US" smtClean="0"/>
              <a:t>1</a:t>
            </a:fld>
            <a:endParaRPr lang="en-US"/>
          </a:p>
        </p:txBody>
      </p:sp>
    </p:spTree>
    <p:extLst>
      <p:ext uri="{BB962C8B-B14F-4D97-AF65-F5344CB8AC3E}">
        <p14:creationId xmlns:p14="http://schemas.microsoft.com/office/powerpoint/2010/main" val="178771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2003, Main</a:t>
            </a:r>
            <a:r>
              <a:rPr lang="en-US" baseline="0" dirty="0" smtClean="0"/>
              <a:t>e became the first state to require health insurance organizations to submit data to an all-payer claims database.  Since then, nearly 30 states have begun developing APCDs.</a:t>
            </a:r>
          </a:p>
          <a:p>
            <a:endParaRPr lang="en-US" baseline="0" dirty="0" smtClean="0"/>
          </a:p>
          <a:p>
            <a:r>
              <a:rPr lang="en-US" baseline="0" dirty="0" smtClean="0"/>
              <a:t>An APCD is a state-run data warehouse. Several states have passed laws requiring all health insurance organizations to submit data to the APCD.  As a result, APCDs have become an outstanding source of data for qualified researchers.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843EDF58-DF58-45B3-BC25-86623043C093}" type="slidenum">
              <a:rPr lang="en-US" smtClean="0"/>
              <a:t>2</a:t>
            </a:fld>
            <a:endParaRPr lang="en-US"/>
          </a:p>
        </p:txBody>
      </p:sp>
    </p:spTree>
    <p:extLst>
      <p:ext uri="{BB962C8B-B14F-4D97-AF65-F5344CB8AC3E}">
        <p14:creationId xmlns:p14="http://schemas.microsoft.com/office/powerpoint/2010/main" val="519779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data available in an APCD varies by state.  Most APCDs include the data for the six domains shown here.  It’s important to remember that APCDs are massive data warehouses.  The Massachusetts APCD contains over 900 columns of data.  Five years of data is stored for more than six million Massachusetts residents.  This vast quantity of high-quality data presents many exciting research opportunities.</a:t>
            </a:r>
            <a:endParaRPr lang="en-US" dirty="0"/>
          </a:p>
        </p:txBody>
      </p:sp>
      <p:sp>
        <p:nvSpPr>
          <p:cNvPr id="4" name="Slide Number Placeholder 3"/>
          <p:cNvSpPr>
            <a:spLocks noGrp="1"/>
          </p:cNvSpPr>
          <p:nvPr>
            <p:ph type="sldNum" sz="quarter" idx="10"/>
          </p:nvPr>
        </p:nvSpPr>
        <p:spPr/>
        <p:txBody>
          <a:bodyPr/>
          <a:lstStyle/>
          <a:p>
            <a:fld id="{843EDF58-DF58-45B3-BC25-86623043C093}" type="slidenum">
              <a:rPr lang="en-US" smtClean="0"/>
              <a:t>3</a:t>
            </a:fld>
            <a:endParaRPr lang="en-US"/>
          </a:p>
        </p:txBody>
      </p:sp>
    </p:spTree>
    <p:extLst>
      <p:ext uri="{BB962C8B-B14F-4D97-AF65-F5344CB8AC3E}">
        <p14:creationId xmlns:p14="http://schemas.microsoft.com/office/powerpoint/2010/main" val="1853988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2013, more than 50 research projects have been approved to use data from the Massachusetts</a:t>
            </a:r>
            <a:r>
              <a:rPr lang="en-US" baseline="0" dirty="0" smtClean="0"/>
              <a:t> APCD.  Researchers from government agencies, local hospitals and leading schools of public health have used this data.  APCD data has also been used by PhD students, industry researchers and public policy research groups. </a:t>
            </a:r>
            <a:endParaRPr lang="en-US" dirty="0"/>
          </a:p>
        </p:txBody>
      </p:sp>
      <p:sp>
        <p:nvSpPr>
          <p:cNvPr id="4" name="Slide Number Placeholder 3"/>
          <p:cNvSpPr>
            <a:spLocks noGrp="1"/>
          </p:cNvSpPr>
          <p:nvPr>
            <p:ph type="sldNum" sz="quarter" idx="10"/>
          </p:nvPr>
        </p:nvSpPr>
        <p:spPr/>
        <p:txBody>
          <a:bodyPr/>
          <a:lstStyle/>
          <a:p>
            <a:fld id="{843EDF58-DF58-45B3-BC25-86623043C093}" type="slidenum">
              <a:rPr lang="en-US" smtClean="0"/>
              <a:t>4</a:t>
            </a:fld>
            <a:endParaRPr lang="en-US"/>
          </a:p>
        </p:txBody>
      </p:sp>
    </p:spTree>
    <p:extLst>
      <p:ext uri="{BB962C8B-B14F-4D97-AF65-F5344CB8AC3E}">
        <p14:creationId xmlns:p14="http://schemas.microsoft.com/office/powerpoint/2010/main" val="833063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course was designed help</a:t>
            </a:r>
            <a:r>
              <a:rPr lang="en-US" baseline="0" dirty="0" smtClean="0"/>
              <a:t> you use APCD data in your research.  We will provide both an overview of the available data, and details about the most commonly used data elements.  We will also help you navigate the data request process, and highlight past example of research that used APCD data.  We wish you success in your future research </a:t>
            </a:r>
            <a:r>
              <a:rPr lang="en-US" baseline="0" dirty="0" err="1" smtClean="0"/>
              <a:t>endevors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843EDF58-DF58-45B3-BC25-86623043C093}" type="slidenum">
              <a:rPr lang="en-US" smtClean="0"/>
              <a:t>5</a:t>
            </a:fld>
            <a:endParaRPr lang="en-US"/>
          </a:p>
        </p:txBody>
      </p:sp>
    </p:spTree>
    <p:extLst>
      <p:ext uri="{BB962C8B-B14F-4D97-AF65-F5344CB8AC3E}">
        <p14:creationId xmlns:p14="http://schemas.microsoft.com/office/powerpoint/2010/main" val="3104749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F632088-7E42-4B13-8645-6CA4616862AF}" type="datetimeFigureOut">
              <a:rPr lang="en-US" smtClean="0"/>
              <a:t>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85F67-7A3A-48A3-A014-BEB3CB3D3F52}" type="slidenum">
              <a:rPr lang="en-US" smtClean="0"/>
              <a:t>‹#›</a:t>
            </a:fld>
            <a:endParaRPr lang="en-US"/>
          </a:p>
        </p:txBody>
      </p:sp>
    </p:spTree>
    <p:extLst>
      <p:ext uri="{BB962C8B-B14F-4D97-AF65-F5344CB8AC3E}">
        <p14:creationId xmlns:p14="http://schemas.microsoft.com/office/powerpoint/2010/main" val="66414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632088-7E42-4B13-8645-6CA4616862AF}" type="datetimeFigureOut">
              <a:rPr lang="en-US" smtClean="0"/>
              <a:t>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85F67-7A3A-48A3-A014-BEB3CB3D3F52}" type="slidenum">
              <a:rPr lang="en-US" smtClean="0"/>
              <a:t>‹#›</a:t>
            </a:fld>
            <a:endParaRPr lang="en-US"/>
          </a:p>
        </p:txBody>
      </p:sp>
    </p:spTree>
    <p:extLst>
      <p:ext uri="{BB962C8B-B14F-4D97-AF65-F5344CB8AC3E}">
        <p14:creationId xmlns:p14="http://schemas.microsoft.com/office/powerpoint/2010/main" val="3856283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632088-7E42-4B13-8645-6CA4616862AF}" type="datetimeFigureOut">
              <a:rPr lang="en-US" smtClean="0"/>
              <a:t>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85F67-7A3A-48A3-A014-BEB3CB3D3F52}" type="slidenum">
              <a:rPr lang="en-US" smtClean="0"/>
              <a:t>‹#›</a:t>
            </a:fld>
            <a:endParaRPr lang="en-US"/>
          </a:p>
        </p:txBody>
      </p:sp>
    </p:spTree>
    <p:extLst>
      <p:ext uri="{BB962C8B-B14F-4D97-AF65-F5344CB8AC3E}">
        <p14:creationId xmlns:p14="http://schemas.microsoft.com/office/powerpoint/2010/main" val="1364620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F632088-7E42-4B13-8645-6CA4616862AF}" type="datetimeFigureOut">
              <a:rPr lang="en-US" smtClean="0"/>
              <a:t>2/20/2016</a:t>
            </a:fld>
            <a:endParaRPr lang="en-US"/>
          </a:p>
        </p:txBody>
      </p:sp>
      <p:sp>
        <p:nvSpPr>
          <p:cNvPr id="5" name="Footer Placeholder 4"/>
          <p:cNvSpPr>
            <a:spLocks noGrp="1"/>
          </p:cNvSpPr>
          <p:nvPr>
            <p:ph type="ftr" sz="quarter" idx="11"/>
          </p:nvPr>
        </p:nvSpPr>
        <p:spPr>
          <a:xfrm>
            <a:off x="2493105" y="329307"/>
            <a:ext cx="4897310"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2085F67-7A3A-48A3-A014-BEB3CB3D3F52}" type="slidenum">
              <a:rPr lang="en-US" smtClean="0"/>
              <a:t>‹#›</a:t>
            </a:fld>
            <a:endParaRPr lang="en-U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9112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632088-7E42-4B13-8645-6CA4616862AF}" type="datetimeFigureOut">
              <a:rPr lang="en-US" smtClean="0"/>
              <a:t>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85F67-7A3A-48A3-A014-BEB3CB3D3F52}"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3760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F632088-7E42-4B13-8645-6CA4616862AF}" type="datetimeFigureOut">
              <a:rPr lang="en-US" smtClean="0"/>
              <a:t>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85F67-7A3A-48A3-A014-BEB3CB3D3F52}" type="slidenum">
              <a:rPr lang="en-US" smtClean="0"/>
              <a:t>‹#›</a:t>
            </a:fld>
            <a:endParaRPr lang="en-U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489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F632088-7E42-4B13-8645-6CA4616862AF}" type="datetimeFigureOut">
              <a:rPr lang="en-US" smtClean="0"/>
              <a:t>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085F67-7A3A-48A3-A014-BEB3CB3D3F52}" type="slidenum">
              <a:rPr lang="en-US" smtClean="0"/>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8198081"/>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F632088-7E42-4B13-8645-6CA4616862AF}" type="datetimeFigureOut">
              <a:rPr lang="en-US" smtClean="0"/>
              <a:t>2/20/2016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085F67-7A3A-48A3-A014-BEB3CB3D3F52}" type="slidenum">
              <a:rPr lang="en-US" smtClean="0"/>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4624428"/>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F632088-7E42-4B13-8645-6CA4616862AF}" type="datetimeFigureOut">
              <a:rPr lang="en-US" smtClean="0"/>
              <a:t>2/20/2016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085F67-7A3A-48A3-A014-BEB3CB3D3F52}"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36513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632088-7E42-4B13-8645-6CA4616862AF}" type="datetimeFigureOut">
              <a:rPr lang="en-US" smtClean="0"/>
              <a:t>2/20/2016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085F67-7A3A-48A3-A014-BEB3CB3D3F52}" type="slidenum">
              <a:rPr lang="en-US" smtClean="0"/>
              <a:t>‹#›</a:t>
            </a:fld>
            <a:endParaRPr lang="en-US"/>
          </a:p>
        </p:txBody>
      </p:sp>
    </p:spTree>
    <p:extLst>
      <p:ext uri="{BB962C8B-B14F-4D97-AF65-F5344CB8AC3E}">
        <p14:creationId xmlns:p14="http://schemas.microsoft.com/office/powerpoint/2010/main" val="2443135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F632088-7E42-4B13-8645-6CA4616862AF}" type="datetimeFigureOut">
              <a:rPr lang="en-US" smtClean="0"/>
              <a:t>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085F67-7A3A-48A3-A014-BEB3CB3D3F52}" type="slidenum">
              <a:rPr lang="en-US" smtClean="0"/>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611149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632088-7E42-4B13-8645-6CA4616862AF}" type="datetimeFigureOut">
              <a:rPr lang="en-US" smtClean="0"/>
              <a:t>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85F67-7A3A-48A3-A014-BEB3CB3D3F52}" type="slidenum">
              <a:rPr lang="en-US" smtClean="0"/>
              <a:t>‹#›</a:t>
            </a:fld>
            <a:endParaRPr lang="en-US"/>
          </a:p>
        </p:txBody>
      </p:sp>
    </p:spTree>
    <p:extLst>
      <p:ext uri="{BB962C8B-B14F-4D97-AF65-F5344CB8AC3E}">
        <p14:creationId xmlns:p14="http://schemas.microsoft.com/office/powerpoint/2010/main" val="2027834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FF632088-7E42-4B13-8645-6CA4616862AF}" type="datetimeFigureOut">
              <a:rPr lang="en-US" smtClean="0"/>
              <a:t>2/20/2016</a:t>
            </a:fld>
            <a:endParaRPr lang="en-US"/>
          </a:p>
        </p:txBody>
      </p:sp>
      <p:sp>
        <p:nvSpPr>
          <p:cNvPr id="6" name="Footer Placeholder 5"/>
          <p:cNvSpPr>
            <a:spLocks noGrp="1"/>
          </p:cNvSpPr>
          <p:nvPr>
            <p:ph type="ftr" sz="quarter" idx="11"/>
          </p:nvPr>
        </p:nvSpPr>
        <p:spPr>
          <a:xfrm>
            <a:off x="1534910" y="318640"/>
            <a:ext cx="5453475" cy="320931"/>
          </a:xfrm>
        </p:spPr>
        <p:txBody>
          <a:bodyPr/>
          <a:lstStyle/>
          <a:p>
            <a:endParaRPr lang="en-US"/>
          </a:p>
        </p:txBody>
      </p:sp>
      <p:sp>
        <p:nvSpPr>
          <p:cNvPr id="7" name="Slide Number Placeholder 6"/>
          <p:cNvSpPr>
            <a:spLocks noGrp="1"/>
          </p:cNvSpPr>
          <p:nvPr>
            <p:ph type="sldNum" sz="quarter" idx="12"/>
          </p:nvPr>
        </p:nvSpPr>
        <p:spPr/>
        <p:txBody>
          <a:bodyPr/>
          <a:lstStyle/>
          <a:p>
            <a:fld id="{A2085F67-7A3A-48A3-A014-BEB3CB3D3F52}" type="slidenum">
              <a:rPr lang="en-US" smtClean="0"/>
              <a:t>‹#›</a:t>
            </a:fld>
            <a:endParaRPr lang="en-U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52963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632088-7E42-4B13-8645-6CA4616862AF}" type="datetimeFigureOut">
              <a:rPr lang="en-US" smtClean="0"/>
              <a:t>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85F67-7A3A-48A3-A014-BEB3CB3D3F52}"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99189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632088-7E42-4B13-8645-6CA4616862AF}" type="datetimeFigureOut">
              <a:rPr lang="en-US" smtClean="0"/>
              <a:t>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85F67-7A3A-48A3-A014-BEB3CB3D3F52}" type="slidenum">
              <a:rPr lang="en-US" smtClean="0"/>
              <a:t>‹#›</a:t>
            </a:fld>
            <a:endParaRPr lang="en-U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1621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F632088-7E42-4B13-8645-6CA4616862AF}" type="datetimeFigureOut">
              <a:rPr lang="en-US" smtClean="0"/>
              <a:t>2/20/2016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085F67-7A3A-48A3-A014-BEB3CB3D3F52}" type="slidenum">
              <a:rPr lang="en-US" smtClean="0"/>
              <a:t>‹#›</a:t>
            </a:fld>
            <a:endParaRPr lang="en-US"/>
          </a:p>
        </p:txBody>
      </p:sp>
    </p:spTree>
    <p:extLst>
      <p:ext uri="{BB962C8B-B14F-4D97-AF65-F5344CB8AC3E}">
        <p14:creationId xmlns:p14="http://schemas.microsoft.com/office/powerpoint/2010/main" val="99477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F632088-7E42-4B13-8645-6CA4616862AF}" type="datetimeFigureOut">
              <a:rPr lang="en-US" smtClean="0"/>
              <a:t>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085F67-7A3A-48A3-A014-BEB3CB3D3F52}" type="slidenum">
              <a:rPr lang="en-US" smtClean="0"/>
              <a:t>‹#›</a:t>
            </a:fld>
            <a:endParaRPr lang="en-US"/>
          </a:p>
        </p:txBody>
      </p:sp>
    </p:spTree>
    <p:extLst>
      <p:ext uri="{BB962C8B-B14F-4D97-AF65-F5344CB8AC3E}">
        <p14:creationId xmlns:p14="http://schemas.microsoft.com/office/powerpoint/2010/main" val="426211977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45127" y="2507550"/>
            <a:ext cx="5156200" cy="36805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7550"/>
            <a:ext cx="5181601" cy="36805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632088-7E42-4B13-8645-6CA4616862AF}" type="datetimeFigureOut">
              <a:rPr lang="en-US" smtClean="0"/>
              <a:t>2/20/2016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085F67-7A3A-48A3-A014-BEB3CB3D3F52}"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3130546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F632088-7E42-4B13-8645-6CA4616862AF}" type="datetimeFigureOut">
              <a:rPr lang="en-US" smtClean="0"/>
              <a:t>2/20/2016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085F67-7A3A-48A3-A014-BEB3CB3D3F52}" type="slidenum">
              <a:rPr lang="en-US" smtClean="0"/>
              <a:t>‹#›</a:t>
            </a:fld>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0880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632088-7E42-4B13-8645-6CA4616862AF}" type="datetimeFigureOut">
              <a:rPr lang="en-US" smtClean="0"/>
              <a:t>2/20/2016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085F67-7A3A-48A3-A014-BEB3CB3D3F52}" type="slidenum">
              <a:rPr lang="en-US" smtClean="0"/>
              <a:t>‹#›</a:t>
            </a:fld>
            <a:endParaRPr lang="en-US"/>
          </a:p>
        </p:txBody>
      </p:sp>
    </p:spTree>
    <p:extLst>
      <p:ext uri="{BB962C8B-B14F-4D97-AF65-F5344CB8AC3E}">
        <p14:creationId xmlns:p14="http://schemas.microsoft.com/office/powerpoint/2010/main" val="1149627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en-US" smtClean="0"/>
              <a:t>Click to edit Master title style</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F632088-7E42-4B13-8645-6CA4616862AF}" type="datetimeFigureOut">
              <a:rPr lang="en-US" smtClean="0"/>
              <a:t>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085F67-7A3A-48A3-A014-BEB3CB3D3F52}" type="slidenum">
              <a:rPr lang="en-US" smtClean="0"/>
              <a:t>‹#›</a:t>
            </a:fld>
            <a:endParaRPr lang="en-US"/>
          </a:p>
        </p:txBody>
      </p:sp>
    </p:spTree>
    <p:extLst>
      <p:ext uri="{BB962C8B-B14F-4D97-AF65-F5344CB8AC3E}">
        <p14:creationId xmlns:p14="http://schemas.microsoft.com/office/powerpoint/2010/main" val="239279858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F632088-7E42-4B13-8645-6CA4616862AF}" type="datetimeFigureOut">
              <a:rPr lang="en-US" smtClean="0"/>
              <a:t>2/20/2016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085F67-7A3A-48A3-A014-BEB3CB3D3F52}" type="slidenum">
              <a:rPr lang="en-US" smtClean="0"/>
              <a:t>‹#›</a:t>
            </a:fld>
            <a:endParaRPr lang="en-US"/>
          </a:p>
        </p:txBody>
      </p:sp>
    </p:spTree>
    <p:extLst>
      <p:ext uri="{BB962C8B-B14F-4D97-AF65-F5344CB8AC3E}">
        <p14:creationId xmlns:p14="http://schemas.microsoft.com/office/powerpoint/2010/main" val="562466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FF632088-7E42-4B13-8645-6CA4616862AF}" type="datetimeFigureOut">
              <a:rPr lang="en-US" smtClean="0"/>
              <a:t>2/20/2016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2085F67-7A3A-48A3-A014-BEB3CB3D3F52}" type="slidenum">
              <a:rPr lang="en-US" smtClean="0"/>
              <a:t>‹#›</a:t>
            </a:fld>
            <a:endParaRPr lang="en-US"/>
          </a:p>
        </p:txBody>
      </p:sp>
    </p:spTree>
    <p:extLst>
      <p:ext uri="{BB962C8B-B14F-4D97-AF65-F5344CB8AC3E}">
        <p14:creationId xmlns:p14="http://schemas.microsoft.com/office/powerpoint/2010/main" val="341401264"/>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F632088-7E42-4B13-8645-6CA4616862AF}" type="datetimeFigureOut">
              <a:rPr lang="en-US" smtClean="0"/>
              <a:t>2/20/2016</a:t>
            </a:fld>
            <a:endParaRPr lang="en-US"/>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2085F67-7A3A-48A3-A014-BEB3CB3D3F52}" type="slidenum">
              <a:rPr lang="en-US" smtClean="0"/>
              <a:t>‹#›</a:t>
            </a:fld>
            <a:endParaRPr lang="en-US"/>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713067"/>
      </p:ext>
    </p:extLst>
  </p:cSld>
  <p:clrMap bg1="lt1" tx1="dk1" bg2="lt2" tx2="dk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2.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2.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hyperlink" Target="http://www.rwjf.org/en/library/research/2014/01/the-basics-of-all-payer-claims-databases--a-primer-for-states.html" TargetMode="External"/><Relationship Id="rId3" Type="http://schemas.openxmlformats.org/officeDocument/2006/relationships/slideLayout" Target="../slideLayouts/slideLayout13.xml"/><Relationship Id="rId7" Type="http://schemas.openxmlformats.org/officeDocument/2006/relationships/hyperlink" Target="http://www.civhc.org/" TargetMode="External"/><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hyperlink" Target="http://www.chiamass.gov/" TargetMode="External"/><Relationship Id="rId5" Type="http://schemas.openxmlformats.org/officeDocument/2006/relationships/hyperlink" Target="https://www.apcdshowcase.org/" TargetMode="External"/><Relationship Id="rId10" Type="http://schemas.openxmlformats.org/officeDocument/2006/relationships/image" Target="../media/image2.png"/><Relationship Id="rId4" Type="http://schemas.openxmlformats.org/officeDocument/2006/relationships/hyperlink" Target="https://www.apcdcouncil.org/" TargetMode="External"/><Relationship Id="rId9" Type="http://schemas.openxmlformats.org/officeDocument/2006/relationships/hyperlink" Target="http://www.chiamass.gov/archived-ma-apcd-data-application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An Introduction to the APCD for Health Care Researchers</a:t>
            </a:r>
            <a:endParaRPr lang="en-US" dirty="0"/>
          </a:p>
        </p:txBody>
      </p:sp>
      <p:sp>
        <p:nvSpPr>
          <p:cNvPr id="3" name="Subtitle 2"/>
          <p:cNvSpPr>
            <a:spLocks noGrp="1"/>
          </p:cNvSpPr>
          <p:nvPr>
            <p:ph type="subTitle" idx="1"/>
          </p:nvPr>
        </p:nvSpPr>
        <p:spPr/>
        <p:txBody>
          <a:bodyPr/>
          <a:lstStyle/>
          <a:p>
            <a:r>
              <a:rPr lang="en-US" dirty="0" smtClean="0"/>
              <a:t>Spyridon Ganas</a:t>
            </a:r>
            <a:endParaRPr lang="en-US" dirty="0"/>
          </a:p>
        </p:txBody>
      </p:sp>
      <p:pic>
        <p:nvPicPr>
          <p:cNvPr id="6" name="Audio 5">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856464" y="6108192"/>
            <a:ext cx="609600" cy="609600"/>
          </a:xfrm>
          <a:prstGeom prst="rect">
            <a:avLst/>
          </a:prstGeom>
        </p:spPr>
      </p:pic>
    </p:spTree>
    <p:extLst>
      <p:ext uri="{BB962C8B-B14F-4D97-AF65-F5344CB8AC3E}">
        <p14:creationId xmlns:p14="http://schemas.microsoft.com/office/powerpoint/2010/main" val="3439295784"/>
      </p:ext>
    </p:extLst>
  </p:cSld>
  <p:clrMapOvr>
    <a:masterClrMapping/>
  </p:clrMapOvr>
  <mc:AlternateContent xmlns:mc="http://schemas.openxmlformats.org/markup-compatibility/2006">
    <mc:Choice xmlns:p14="http://schemas.microsoft.com/office/powerpoint/2010/main" Requires="p14">
      <p:transition spd="slow" p14:dur="2000" advTm="5282"/>
    </mc:Choice>
    <mc:Fallback>
      <p:transition spd="slow" advTm="528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All-Payer Claims Database (APCD)</a:t>
            </a:r>
            <a:endParaRPr lang="en-US" dirty="0"/>
          </a:p>
        </p:txBody>
      </p:sp>
      <p:sp>
        <p:nvSpPr>
          <p:cNvPr id="3" name="Content Placeholder 2"/>
          <p:cNvSpPr>
            <a:spLocks noGrp="1"/>
          </p:cNvSpPr>
          <p:nvPr>
            <p:ph idx="1"/>
          </p:nvPr>
        </p:nvSpPr>
        <p:spPr/>
        <p:txBody>
          <a:bodyPr/>
          <a:lstStyle/>
          <a:p>
            <a:r>
              <a:rPr lang="en-US" dirty="0" smtClean="0"/>
              <a:t>APCDs are data warehouses that gather and store health insurance data.</a:t>
            </a:r>
          </a:p>
          <a:p>
            <a:r>
              <a:rPr lang="en-US" dirty="0" smtClean="0"/>
              <a:t>This data includes detailed medical, dental and pharmacy claims data.</a:t>
            </a:r>
          </a:p>
          <a:p>
            <a:pPr lvl="1"/>
            <a:r>
              <a:rPr lang="en-US" dirty="0" smtClean="0"/>
              <a:t>Medical procedures, diagnoses and prescriptions are all recorded in this data.</a:t>
            </a:r>
          </a:p>
          <a:p>
            <a:r>
              <a:rPr lang="en-US" dirty="0" smtClean="0"/>
              <a:t>Some states collect insurance industry data, such as enrollment records, information about medical providers, and details about insurance policies.</a:t>
            </a:r>
          </a:p>
          <a:p>
            <a:r>
              <a:rPr lang="en-US" dirty="0" smtClean="0"/>
              <a:t>Many states make this data available to qualified researchers</a:t>
            </a:r>
            <a:endParaRPr lang="en-US"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637008" y="6199632"/>
            <a:ext cx="609600" cy="609600"/>
          </a:xfrm>
          <a:prstGeom prst="rect">
            <a:avLst/>
          </a:prstGeom>
        </p:spPr>
      </p:pic>
    </p:spTree>
    <p:extLst>
      <p:ext uri="{BB962C8B-B14F-4D97-AF65-F5344CB8AC3E}">
        <p14:creationId xmlns:p14="http://schemas.microsoft.com/office/powerpoint/2010/main" val="3205627481"/>
      </p:ext>
    </p:extLst>
  </p:cSld>
  <p:clrMapOvr>
    <a:masterClrMapping/>
  </p:clrMapOvr>
  <mc:AlternateContent xmlns:mc="http://schemas.openxmlformats.org/markup-compatibility/2006">
    <mc:Choice xmlns:p14="http://schemas.microsoft.com/office/powerpoint/2010/main" Requires="p14">
      <p:transition spd="slow" p14:dur="2000" advTm="29945"/>
    </mc:Choice>
    <mc:Fallback>
      <p:transition spd="slow" advTm="2994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data is available?</a:t>
            </a:r>
            <a:endParaRPr lang="en-US" dirty="0"/>
          </a:p>
        </p:txBody>
      </p:sp>
      <p:sp>
        <p:nvSpPr>
          <p:cNvPr id="3" name="Content Placeholder 2"/>
          <p:cNvSpPr>
            <a:spLocks noGrp="1"/>
          </p:cNvSpPr>
          <p:nvPr>
            <p:ph idx="1"/>
          </p:nvPr>
        </p:nvSpPr>
        <p:spPr/>
        <p:txBody>
          <a:bodyPr/>
          <a:lstStyle/>
          <a:p>
            <a:r>
              <a:rPr lang="en-US" dirty="0" smtClean="0"/>
              <a:t>Medical Claims</a:t>
            </a:r>
          </a:p>
          <a:p>
            <a:r>
              <a:rPr lang="en-US" dirty="0" smtClean="0"/>
              <a:t>Dental Claims</a:t>
            </a:r>
          </a:p>
          <a:p>
            <a:r>
              <a:rPr lang="en-US" dirty="0" smtClean="0"/>
              <a:t>Pharmacy Claims</a:t>
            </a:r>
          </a:p>
          <a:p>
            <a:r>
              <a:rPr lang="en-US" dirty="0" smtClean="0"/>
              <a:t>Health Insurance Enrollment records</a:t>
            </a:r>
          </a:p>
          <a:p>
            <a:r>
              <a:rPr lang="en-US" dirty="0" smtClean="0"/>
              <a:t>Health Insurance Product Information</a:t>
            </a:r>
          </a:p>
          <a:p>
            <a:r>
              <a:rPr lang="en-US" dirty="0" smtClean="0"/>
              <a:t>Health Care Provider Information</a:t>
            </a:r>
            <a:endParaRPr lang="en-US"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490704" y="6071616"/>
            <a:ext cx="609600" cy="609600"/>
          </a:xfrm>
          <a:prstGeom prst="rect">
            <a:avLst/>
          </a:prstGeom>
        </p:spPr>
      </p:pic>
    </p:spTree>
    <p:extLst>
      <p:ext uri="{BB962C8B-B14F-4D97-AF65-F5344CB8AC3E}">
        <p14:creationId xmlns:p14="http://schemas.microsoft.com/office/powerpoint/2010/main" val="3753483052"/>
      </p:ext>
    </p:extLst>
  </p:cSld>
  <p:clrMapOvr>
    <a:masterClrMapping/>
  </p:clrMapOvr>
  <mc:AlternateContent xmlns:mc="http://schemas.openxmlformats.org/markup-compatibility/2006">
    <mc:Choice xmlns:p14="http://schemas.microsoft.com/office/powerpoint/2010/main" Requires="p14">
      <p:transition spd="slow" p14:dur="2000" advTm="30132"/>
    </mc:Choice>
    <mc:Fallback>
      <p:transition spd="slow" advTm="3013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Past </a:t>
            </a:r>
            <a:r>
              <a:rPr lang="en-US" dirty="0"/>
              <a:t>R</a:t>
            </a:r>
            <a:r>
              <a:rPr lang="en-US" dirty="0" smtClean="0"/>
              <a:t>esearch using APCD Data</a:t>
            </a:r>
            <a:endParaRPr lang="en-US" dirty="0"/>
          </a:p>
        </p:txBody>
      </p:sp>
      <p:sp>
        <p:nvSpPr>
          <p:cNvPr id="3" name="Content Placeholder 2"/>
          <p:cNvSpPr>
            <a:spLocks noGrp="1"/>
          </p:cNvSpPr>
          <p:nvPr>
            <p:ph idx="1"/>
          </p:nvPr>
        </p:nvSpPr>
        <p:spPr/>
        <p:txBody>
          <a:bodyPr/>
          <a:lstStyle/>
          <a:p>
            <a:r>
              <a:rPr lang="en-US" dirty="0"/>
              <a:t>Harvard School of Public </a:t>
            </a:r>
            <a:r>
              <a:rPr lang="en-US" dirty="0" smtClean="0"/>
              <a:t>Health: “The relationship between opioid prescribing and opioid overdose”</a:t>
            </a:r>
          </a:p>
          <a:p>
            <a:r>
              <a:rPr lang="en-US" dirty="0" smtClean="0"/>
              <a:t>Children’s Hospital Integrated Care Organization: “Understanding the value of pediatric care”</a:t>
            </a:r>
          </a:p>
          <a:p>
            <a:r>
              <a:rPr lang="en-US" dirty="0" smtClean="0"/>
              <a:t>Massachusetts Department of Public Health: “Utilization of tobacco treatment in Massachusetts to quit smoking”</a:t>
            </a:r>
          </a:p>
          <a:p>
            <a:r>
              <a:rPr lang="en-US" dirty="0" smtClean="0"/>
              <a:t>University of Arizona: “The impact of price transparency on health care expenditures”</a:t>
            </a:r>
          </a:p>
          <a:p>
            <a:endParaRPr lang="en-US"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478512" y="6047232"/>
            <a:ext cx="609600" cy="609600"/>
          </a:xfrm>
          <a:prstGeom prst="rect">
            <a:avLst/>
          </a:prstGeom>
        </p:spPr>
      </p:pic>
    </p:spTree>
    <p:extLst>
      <p:ext uri="{BB962C8B-B14F-4D97-AF65-F5344CB8AC3E}">
        <p14:creationId xmlns:p14="http://schemas.microsoft.com/office/powerpoint/2010/main" val="4249300779"/>
      </p:ext>
    </p:extLst>
  </p:cSld>
  <p:clrMapOvr>
    <a:masterClrMapping/>
  </p:clrMapOvr>
  <mc:AlternateContent xmlns:mc="http://schemas.openxmlformats.org/markup-compatibility/2006">
    <mc:Choice xmlns:p14="http://schemas.microsoft.com/office/powerpoint/2010/main" Requires="p14">
      <p:transition spd="slow" p14:dur="2000" advTm="23845"/>
    </mc:Choice>
    <mc:Fallback>
      <p:transition spd="slow" advTm="2384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this Course</a:t>
            </a:r>
            <a:endParaRPr lang="en-US" dirty="0"/>
          </a:p>
        </p:txBody>
      </p:sp>
      <p:sp>
        <p:nvSpPr>
          <p:cNvPr id="3" name="Content Placeholder 2"/>
          <p:cNvSpPr>
            <a:spLocks noGrp="1"/>
          </p:cNvSpPr>
          <p:nvPr>
            <p:ph idx="1"/>
          </p:nvPr>
        </p:nvSpPr>
        <p:spPr/>
        <p:txBody>
          <a:bodyPr/>
          <a:lstStyle/>
          <a:p>
            <a:r>
              <a:rPr lang="en-US" dirty="0" smtClean="0"/>
              <a:t>Provide an overview of the APCD</a:t>
            </a:r>
          </a:p>
          <a:p>
            <a:r>
              <a:rPr lang="en-US" dirty="0" smtClean="0"/>
              <a:t>Introduce terminology used in the APCD</a:t>
            </a:r>
          </a:p>
          <a:p>
            <a:r>
              <a:rPr lang="en-US" dirty="0" smtClean="0"/>
              <a:t>Provided detailed information about the Massachusetts APCD</a:t>
            </a:r>
          </a:p>
          <a:p>
            <a:r>
              <a:rPr lang="en-US" dirty="0" smtClean="0"/>
              <a:t>Explain how you can request APCD data for your research project</a:t>
            </a:r>
          </a:p>
          <a:p>
            <a:r>
              <a:rPr lang="en-US" dirty="0" smtClean="0"/>
              <a:t>Highlight past research that used the APCD</a:t>
            </a:r>
          </a:p>
          <a:p>
            <a:r>
              <a:rPr lang="en-US" dirty="0" smtClean="0"/>
              <a:t>Interview APCD experts </a:t>
            </a:r>
            <a:endParaRPr lang="en-US"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624816" y="6083808"/>
            <a:ext cx="609600" cy="609600"/>
          </a:xfrm>
          <a:prstGeom prst="rect">
            <a:avLst/>
          </a:prstGeom>
        </p:spPr>
      </p:pic>
    </p:spTree>
    <p:extLst>
      <p:ext uri="{BB962C8B-B14F-4D97-AF65-F5344CB8AC3E}">
        <p14:creationId xmlns:p14="http://schemas.microsoft.com/office/powerpoint/2010/main" val="1663910929"/>
      </p:ext>
    </p:extLst>
  </p:cSld>
  <p:clrMapOvr>
    <a:masterClrMapping/>
  </p:clrMapOvr>
  <mc:AlternateContent xmlns:mc="http://schemas.openxmlformats.org/markup-compatibility/2006">
    <mc:Choice xmlns:p14="http://schemas.microsoft.com/office/powerpoint/2010/main" Requires="p14">
      <p:transition spd="slow" p14:dur="2000" advTm="23089"/>
    </mc:Choice>
    <mc:Fallback>
      <p:transition spd="slow" advTm="2308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1534696" y="2015732"/>
            <a:ext cx="9520158" cy="4061511"/>
          </a:xfrm>
        </p:spPr>
        <p:txBody>
          <a:bodyPr/>
          <a:lstStyle/>
          <a:p>
            <a:r>
              <a:rPr lang="en-US" dirty="0"/>
              <a:t>APCD Council: </a:t>
            </a:r>
            <a:r>
              <a:rPr lang="en-US" dirty="0">
                <a:hlinkClick r:id="rId4"/>
              </a:rPr>
              <a:t>https://www.apcdcouncil.org</a:t>
            </a:r>
            <a:r>
              <a:rPr lang="en-US" dirty="0" smtClean="0">
                <a:hlinkClick r:id="rId4"/>
              </a:rPr>
              <a:t>/</a:t>
            </a:r>
            <a:endParaRPr lang="en-US" dirty="0" smtClean="0"/>
          </a:p>
          <a:p>
            <a:r>
              <a:rPr lang="en-US" dirty="0"/>
              <a:t>APCD Showcase: </a:t>
            </a:r>
            <a:r>
              <a:rPr lang="en-US" dirty="0">
                <a:hlinkClick r:id="rId5"/>
              </a:rPr>
              <a:t>https://www.apcdshowcase.org</a:t>
            </a:r>
            <a:r>
              <a:rPr lang="en-US" dirty="0" smtClean="0">
                <a:hlinkClick r:id="rId5"/>
              </a:rPr>
              <a:t>/</a:t>
            </a:r>
            <a:endParaRPr lang="en-US" dirty="0" smtClean="0"/>
          </a:p>
          <a:p>
            <a:r>
              <a:rPr lang="en-US" dirty="0" smtClean="0"/>
              <a:t>Center for Health Information </a:t>
            </a:r>
            <a:r>
              <a:rPr lang="en-US" dirty="0"/>
              <a:t>and Analysis: </a:t>
            </a:r>
            <a:r>
              <a:rPr lang="en-US" dirty="0">
                <a:hlinkClick r:id="rId6"/>
              </a:rPr>
              <a:t>http://www.chiamass.gov</a:t>
            </a:r>
            <a:r>
              <a:rPr lang="en-US" dirty="0" smtClean="0">
                <a:hlinkClick r:id="rId6"/>
              </a:rPr>
              <a:t>/</a:t>
            </a:r>
            <a:endParaRPr lang="en-US" dirty="0" smtClean="0"/>
          </a:p>
          <a:p>
            <a:r>
              <a:rPr lang="en-US" dirty="0" smtClean="0"/>
              <a:t>Center for Improving Value </a:t>
            </a:r>
            <a:r>
              <a:rPr lang="en-US" dirty="0"/>
              <a:t>in Health Care: </a:t>
            </a:r>
            <a:r>
              <a:rPr lang="en-US" dirty="0">
                <a:hlinkClick r:id="rId7"/>
              </a:rPr>
              <a:t>http://www.civhc.org</a:t>
            </a:r>
            <a:r>
              <a:rPr lang="en-US" dirty="0" smtClean="0">
                <a:hlinkClick r:id="rId7"/>
              </a:rPr>
              <a:t>/</a:t>
            </a:r>
            <a:endParaRPr lang="en-US" dirty="0" smtClean="0"/>
          </a:p>
          <a:p>
            <a:r>
              <a:rPr lang="en-US" dirty="0" smtClean="0"/>
              <a:t>The Basics of an All-Payer </a:t>
            </a:r>
            <a:r>
              <a:rPr lang="en-US" dirty="0"/>
              <a:t>Claims Database: </a:t>
            </a:r>
            <a:r>
              <a:rPr lang="en-US" dirty="0">
                <a:hlinkClick r:id="rId8"/>
              </a:rPr>
              <a:t>http://www.rwjf.org/en/library/research/2014/01/the-basics-of-all-payer-claims-databases--</a:t>
            </a:r>
            <a:r>
              <a:rPr lang="en-US" dirty="0" smtClean="0">
                <a:hlinkClick r:id="rId8"/>
              </a:rPr>
              <a:t>a-primer-for-states.html</a:t>
            </a:r>
            <a:endParaRPr lang="en-US" dirty="0" smtClean="0"/>
          </a:p>
          <a:p>
            <a:r>
              <a:rPr lang="en-US" dirty="0" smtClean="0"/>
              <a:t>Full list of research projects that requested Massachusetts APCD  data: </a:t>
            </a:r>
            <a:r>
              <a:rPr lang="en-US" dirty="0">
                <a:hlinkClick r:id="rId9"/>
              </a:rPr>
              <a:t>http://www.chiamass.gov/archived-ma-apcd-data-applications</a:t>
            </a:r>
            <a:r>
              <a:rPr lang="en-US" dirty="0" smtClean="0">
                <a:hlinkClick r:id="rId9"/>
              </a:rPr>
              <a:t>/</a:t>
            </a:r>
            <a:endParaRPr lang="en-US" dirty="0" smtClean="0"/>
          </a:p>
          <a:p>
            <a:endParaRPr lang="en-US"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12441936" y="6077243"/>
            <a:ext cx="609600" cy="609600"/>
          </a:xfrm>
          <a:prstGeom prst="rect">
            <a:avLst/>
          </a:prstGeom>
        </p:spPr>
      </p:pic>
    </p:spTree>
    <p:extLst>
      <p:ext uri="{BB962C8B-B14F-4D97-AF65-F5344CB8AC3E}">
        <p14:creationId xmlns:p14="http://schemas.microsoft.com/office/powerpoint/2010/main" val="1319792661"/>
      </p:ext>
    </p:extLst>
  </p:cSld>
  <p:clrMapOvr>
    <a:masterClrMapping/>
  </p:clrMapOvr>
  <mc:AlternateContent xmlns:mc="http://schemas.openxmlformats.org/markup-compatibility/2006">
    <mc:Choice xmlns:p14="http://schemas.microsoft.com/office/powerpoint/2010/main" Requires="p14">
      <p:transition spd="slow" p14:dur="2000" advTm="2691"/>
    </mc:Choice>
    <mc:Fallback>
      <p:transition spd="slow" advTm="26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78</TotalTime>
  <Words>570</Words>
  <Application>Microsoft Office PowerPoint</Application>
  <PresentationFormat>Widescreen</PresentationFormat>
  <Paragraphs>46</Paragraphs>
  <Slides>6</Slides>
  <Notes>5</Notes>
  <HiddenSlides>0</HiddenSlides>
  <MMClips>6</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Arial</vt:lpstr>
      <vt:lpstr>Calibri</vt:lpstr>
      <vt:lpstr>Calibri Light</vt:lpstr>
      <vt:lpstr>Palatino Linotype</vt:lpstr>
      <vt:lpstr>Wingdings 2</vt:lpstr>
      <vt:lpstr>HDOfficeLightV0</vt:lpstr>
      <vt:lpstr>Gallery</vt:lpstr>
      <vt:lpstr>An Introduction to the APCD for Health Care Researchers</vt:lpstr>
      <vt:lpstr>All-Payer Claims Database (APCD)</vt:lpstr>
      <vt:lpstr>What data is available?</vt:lpstr>
      <vt:lpstr>Examples of Past Research using APCD Data</vt:lpstr>
      <vt:lpstr>Goals of this Course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Spyridon Ganas</dc:creator>
  <cp:lastModifiedBy>Spyridon Ganas</cp:lastModifiedBy>
  <cp:revision>12</cp:revision>
  <dcterms:created xsi:type="dcterms:W3CDTF">2016-02-20T19:00:40Z</dcterms:created>
  <dcterms:modified xsi:type="dcterms:W3CDTF">2016-02-20T20:20:24Z</dcterms:modified>
</cp:coreProperties>
</file>