
<file path=[Content_Types].xml><?xml version="1.0" encoding="utf-8"?>
<Types xmlns="http://schemas.openxmlformats.org/package/2006/content-types">
  <Default Extension="png" ContentType="image/png"/>
  <Default Extension="m4a" ContentType="audio/mp4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  <p:sldMasterId id="2147484036" r:id="rId2"/>
  </p:sldMasterIdLst>
  <p:sldIdLst>
    <p:sldId id="256" r:id="rId3"/>
    <p:sldId id="258" r:id="rId4"/>
    <p:sldId id="257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25" autoAdjust="0"/>
    <p:restoredTop sz="67476" autoAdjust="0"/>
  </p:normalViewPr>
  <p:slideViewPr>
    <p:cSldViewPr snapToGrid="0">
      <p:cViewPr varScale="1">
        <p:scale>
          <a:sx n="74" d="100"/>
          <a:sy n="74" d="100"/>
        </p:scale>
        <p:origin x="1278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146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283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6204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3105" y="802298"/>
            <a:ext cx="8561747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3106" y="3531204"/>
            <a:ext cx="8561746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93105" y="329307"/>
            <a:ext cx="4897310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91124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37603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813" y="1756130"/>
            <a:ext cx="8562580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3806195"/>
            <a:ext cx="854999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284510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4893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889"/>
            <a:ext cx="9520157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34695" y="2010878"/>
            <a:ext cx="4608576" cy="343814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4793" y="2017343"/>
            <a:ext cx="4604130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819808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163"/>
            <a:ext cx="9520157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2019549"/>
            <a:ext cx="460857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4695" y="2824269"/>
            <a:ext cx="4608576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4791" y="2023003"/>
            <a:ext cx="4608576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4792" y="2821491"/>
            <a:ext cx="4608576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462442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36513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1350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42" y="798973"/>
            <a:ext cx="3183128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205491"/>
            <a:ext cx="3184989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224711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61114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8348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694" y="1129513"/>
            <a:ext cx="5447840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145992"/>
            <a:ext cx="5440037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34695" y="5469856"/>
            <a:ext cx="5440038" cy="320123"/>
          </a:xfrm>
        </p:spPr>
        <p:txBody>
          <a:bodyPr/>
          <a:lstStyle>
            <a:lvl1pPr algn="l">
              <a:defRPr/>
            </a:lvl1pPr>
          </a:lstStyle>
          <a:p>
            <a:fld id="{FF632088-7E42-4B13-8645-6CA4616862AF}" type="datetimeFigureOut">
              <a:rPr lang="en-US" smtClean="0"/>
              <a:t>3/5/2016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4910" y="318640"/>
            <a:ext cx="5453475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71687" y="798973"/>
            <a:ext cx="0" cy="2161124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529639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991896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883863"/>
            <a:ext cx="1615742" cy="45749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4694" y="883863"/>
            <a:ext cx="7738807" cy="45749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439111" y="719272"/>
            <a:ext cx="1615742" cy="0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1621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770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11977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30546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0880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627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79858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466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FF632088-7E42-4B13-8645-6CA4616862AF}" type="datetimeFigureOut">
              <a:rPr lang="en-US" smtClean="0"/>
              <a:t>3/5/2016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01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34696" y="804519"/>
            <a:ext cx="9520158" cy="1049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6" y="2015732"/>
            <a:ext cx="9520158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632088-7E42-4B13-8645-6CA4616862AF}" type="datetimeFigureOut">
              <a:rPr lang="en-US" smtClean="0"/>
              <a:t>3/5/2016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3713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7" r:id="rId1"/>
    <p:sldLayoutId id="2147484038" r:id="rId2"/>
    <p:sldLayoutId id="2147484039" r:id="rId3"/>
    <p:sldLayoutId id="2147484040" r:id="rId4"/>
    <p:sldLayoutId id="2147484041" r:id="rId5"/>
    <p:sldLayoutId id="2147484042" r:id="rId6"/>
    <p:sldLayoutId id="2147484043" r:id="rId7"/>
    <p:sldLayoutId id="2147484044" r:id="rId8"/>
    <p:sldLayoutId id="2147484045" r:id="rId9"/>
    <p:sldLayoutId id="2147484046" r:id="rId10"/>
    <p:sldLayoutId id="214748404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audio" Target="../media/media4.m4a"/><Relationship Id="rId1" Type="http://schemas.microsoft.com/office/2007/relationships/media" Target="../media/media4.m4a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ms.gov/" TargetMode="External"/><Relationship Id="rId2" Type="http://schemas.openxmlformats.org/officeDocument/2006/relationships/hyperlink" Target="https://en.wikipedia.org/wiki/Medicaid" TargetMode="Externa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en.wikipedia.org/wiki/Federal_Employees_Health_Benefits_Program" TargetMode="External"/><Relationship Id="rId5" Type="http://schemas.openxmlformats.org/officeDocument/2006/relationships/hyperlink" Target="https://www.cms.gov/research-statistics-data-and-systems/statistics-trends-and-reports/nationalhealthexpenddata/downloads/highlights.pdf" TargetMode="External"/><Relationship Id="rId4" Type="http://schemas.openxmlformats.org/officeDocument/2006/relationships/hyperlink" Target="https://www.medicaid.gov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Federal Health Care Programs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Spyridon Ganas</a:t>
            </a:r>
          </a:p>
        </p:txBody>
      </p:sp>
      <p:pic>
        <p:nvPicPr>
          <p:cNvPr id="4" name="Audio 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2962586" y="6108879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2957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3754"/>
    </mc:Choice>
    <mc:Fallback>
      <p:transition spd="slow" advTm="1375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Medicare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Medicare provided health insurance for American’s age 65 and older.</a:t>
            </a:r>
          </a:p>
          <a:p>
            <a:r>
              <a:rPr lang="en-US" dirty="0"/>
              <a:t>43 million elderly and 9 million disabled individuals currently receive Medicare.</a:t>
            </a:r>
          </a:p>
          <a:p>
            <a:r>
              <a:rPr lang="en-US" dirty="0"/>
              <a:t>Medicare Spending accounted for 20% of the nation’s health care expenditures in 2014.</a:t>
            </a:r>
          </a:p>
          <a:p>
            <a:r>
              <a:rPr lang="en-US" dirty="0"/>
              <a:t>Medicare covers approximately half the cost of health care charges.  Individuals may purchase Medicare advantage plans or Medicare supplement plans to cover additional health care charges.</a:t>
            </a:r>
          </a:p>
        </p:txBody>
      </p:sp>
      <p:pic>
        <p:nvPicPr>
          <p:cNvPr id="4" name="Audio 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2550462" y="6070243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1078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8003"/>
    </mc:Choice>
    <mc:Fallback>
      <p:transition spd="slow" advTm="3800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Medicaid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4696" y="2015732"/>
            <a:ext cx="9520158" cy="4030226"/>
          </a:xfrm>
        </p:spPr>
        <p:txBody>
          <a:bodyPr>
            <a:normAutofit/>
          </a:bodyPr>
          <a:lstStyle/>
          <a:p>
            <a:r>
              <a:rPr lang="en-US" dirty="0"/>
              <a:t>Medicaid is a health care program for low income citizens and legal permanent residents.</a:t>
            </a:r>
          </a:p>
          <a:p>
            <a:r>
              <a:rPr lang="en-US" dirty="0"/>
              <a:t>Medicaid spending accounted for 16% of the nation’s health care expenditures in 2014</a:t>
            </a:r>
          </a:p>
          <a:p>
            <a:r>
              <a:rPr lang="en-US" dirty="0"/>
              <a:t>Medicaid was created in 1965 as part of President Johnson’s “Great Society” agenda.  It was expanded in 2010 by the Affordable Care Act. </a:t>
            </a:r>
          </a:p>
          <a:p>
            <a:r>
              <a:rPr lang="en-US" dirty="0"/>
              <a:t>The federal government provides matching funds to states that provided medical assistant to low income individuals and families.  Medicaid is currently available in all fifty states.</a:t>
            </a:r>
          </a:p>
        </p:txBody>
      </p:sp>
      <p:pic>
        <p:nvPicPr>
          <p:cNvPr id="4" name="Audio 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2331521" y="6045958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6274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1375"/>
    </mc:Choice>
    <mc:Fallback>
      <p:transition spd="slow" advTm="4137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Federal Employee Health Benefits 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Provides insurance to eight millions federal employees and dependents</a:t>
            </a:r>
          </a:p>
          <a:p>
            <a:r>
              <a:rPr lang="en-US" dirty="0"/>
              <a:t>The federal government pays approximately 72% of the “average” premium.</a:t>
            </a:r>
          </a:p>
          <a:p>
            <a:r>
              <a:rPr lang="en-US" dirty="0"/>
              <a:t>Employees has strong incentives to purchase affordable policies, since they pay all costs above the 72% of average premium threshold.</a:t>
            </a:r>
          </a:p>
          <a:p>
            <a:r>
              <a:rPr lang="en-US" dirty="0"/>
              <a:t>Insurance can be purchased from nearly 250 insurance organizations.</a:t>
            </a:r>
          </a:p>
          <a:p>
            <a:endParaRPr lang="en-US" dirty="0"/>
          </a:p>
        </p:txBody>
      </p:sp>
      <p:pic>
        <p:nvPicPr>
          <p:cNvPr id="4" name="Audio 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2666372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1078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2301"/>
    </mc:Choice>
    <mc:Fallback>
      <p:transition spd="slow" advTm="4230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https://en.wikipedia.org/wiki/Medicaid</a:t>
            </a:r>
            <a:endParaRPr lang="en-US" dirty="0"/>
          </a:p>
          <a:p>
            <a:r>
              <a:rPr lang="en-US" dirty="0">
                <a:hlinkClick r:id="rId3"/>
              </a:rPr>
              <a:t>https://www.cms.gov/</a:t>
            </a:r>
            <a:endParaRPr lang="en-US" dirty="0"/>
          </a:p>
          <a:p>
            <a:r>
              <a:rPr lang="en-US" dirty="0">
                <a:hlinkClick r:id="rId4"/>
              </a:rPr>
              <a:t>https://www.medicaid.gov/</a:t>
            </a:r>
            <a:endParaRPr lang="en-US" dirty="0"/>
          </a:p>
          <a:p>
            <a:r>
              <a:rPr lang="en-US" dirty="0">
                <a:hlinkClick r:id="rId5"/>
              </a:rPr>
              <a:t>https://www.cms.gov/research-statistics-data-and-systems/statistics-trends-and-reports/nationalhealthexpenddata/downloads/highlights.pdf</a:t>
            </a:r>
            <a:endParaRPr lang="en-US" dirty="0"/>
          </a:p>
          <a:p>
            <a:r>
              <a:rPr lang="en-US" dirty="0">
                <a:hlinkClick r:id="rId6"/>
              </a:rPr>
              <a:t>https://en.wikipedia.org/wiki/Federal_Employees_Health_Benefits_Program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1078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91"/>
    </mc:Choice>
    <mc:Fallback>
      <p:transition spd="slow" advTm="791"/>
    </mc:Fallback>
  </mc:AlternateContent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EDEBE7"/>
      </a:lt2>
      <a:accent1>
        <a:srgbClr val="5FA534"/>
      </a:accent1>
      <a:accent2>
        <a:srgbClr val="DCAB34"/>
      </a:accent2>
      <a:accent3>
        <a:srgbClr val="D26D23"/>
      </a:accent3>
      <a:accent4>
        <a:srgbClr val="972323"/>
      </a:accent4>
      <a:accent5>
        <a:srgbClr val="236797"/>
      </a:accent5>
      <a:accent6>
        <a:srgbClr val="2FB6C6"/>
      </a:accent6>
      <a:hlink>
        <a:srgbClr val="8FC639"/>
      </a:hlink>
      <a:folHlink>
        <a:srgbClr val="E7C272"/>
      </a:folHlink>
    </a:clrScheme>
    <a:fontScheme name="Gallery">
      <a:majorFont>
        <a:latin typeface="Palatino Linotype" panose="020405020505050303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AC464412-510E-4F2B-8947-A0DDBD0289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44</TotalTime>
  <Words>241</Words>
  <Application>Microsoft Office PowerPoint</Application>
  <PresentationFormat>Widescreen</PresentationFormat>
  <Paragraphs>23</Paragraphs>
  <Slides>5</Slides>
  <Notes>0</Notes>
  <HiddenSlides>0</HiddenSlides>
  <MMClips>4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Calibri Light</vt:lpstr>
      <vt:lpstr>Palatino Linotype</vt:lpstr>
      <vt:lpstr>Wingdings 2</vt:lpstr>
      <vt:lpstr>HDOfficeLightV0</vt:lpstr>
      <vt:lpstr>Gallery</vt:lpstr>
      <vt:lpstr>Federal Health Care Programs</vt:lpstr>
      <vt:lpstr>Introduction to Medicare</vt:lpstr>
      <vt:lpstr>Introduction to Medicaid</vt:lpstr>
      <vt:lpstr>Federal Employee Health Benefits Program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Spyridon Ganas</dc:creator>
  <cp:lastModifiedBy>Spyridon Ganas</cp:lastModifiedBy>
  <cp:revision>9</cp:revision>
  <dcterms:created xsi:type="dcterms:W3CDTF">2016-02-20T19:00:40Z</dcterms:created>
  <dcterms:modified xsi:type="dcterms:W3CDTF">2016-03-05T19:15:47Z</dcterms:modified>
</cp:coreProperties>
</file>