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member-eligibility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err="1" smtClean="0"/>
              <a:t>Commerical</a:t>
            </a:r>
            <a:r>
              <a:rPr lang="en-US" smtClean="0"/>
              <a:t> Health </a:t>
            </a:r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Coverage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Maintenance Organization (HMO)</a:t>
            </a:r>
          </a:p>
          <a:p>
            <a:r>
              <a:rPr lang="en-US" dirty="0" smtClean="0"/>
              <a:t>Exclusive Provider Organization (EPO)</a:t>
            </a:r>
          </a:p>
          <a:p>
            <a:r>
              <a:rPr lang="en-US" dirty="0" smtClean="0"/>
              <a:t>Preferred Provider Organization (PPO)</a:t>
            </a:r>
          </a:p>
          <a:p>
            <a:r>
              <a:rPr lang="en-US" dirty="0" smtClean="0"/>
              <a:t>Point of Service (POS)</a:t>
            </a:r>
          </a:p>
          <a:p>
            <a:r>
              <a:rPr lang="en-US" dirty="0" smtClean="0"/>
              <a:t>Indemnity Insurance</a:t>
            </a:r>
          </a:p>
          <a:p>
            <a:r>
              <a:rPr lang="en-US" dirty="0" smtClean="0"/>
              <a:t>Worker’s Compensation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Self-Insured vs. Fully 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Fully-insured:  The insurance organization is paid a premium, and becomes responsible for paying all claims under that policy.</a:t>
            </a:r>
          </a:p>
          <a:p>
            <a:r>
              <a:rPr lang="en-US" dirty="0" smtClean="0"/>
              <a:t>Self-insured:  Also know as Administrative-Services Only (ASO).  The insurance organization receives a fee to act as a third-party administrator.  All claims are paid by the insured.  The insurance company facilitates payment from the insured to the providers.  </a:t>
            </a:r>
          </a:p>
          <a:p>
            <a:r>
              <a:rPr lang="en-US" dirty="0" smtClean="0"/>
              <a:t>APCD Coverage Type Codes: ASO with Reinsurance, ASO without Reinsurance, Fully-insured policies underwritten by the insurer.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Coverage vs. Secondary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63828"/>
          </a:xfrm>
        </p:spPr>
        <p:txBody>
          <a:bodyPr>
            <a:normAutofit/>
          </a:bodyPr>
          <a:lstStyle/>
          <a:p>
            <a:r>
              <a:rPr lang="en-US" dirty="0" smtClean="0"/>
              <a:t>When an individual is covered by multiple insurance policies, one policy is deemed the primary coverage.</a:t>
            </a:r>
          </a:p>
          <a:p>
            <a:r>
              <a:rPr lang="en-US" dirty="0" smtClean="0"/>
              <a:t>The primary coverage policy makes the first payment towards the claims.</a:t>
            </a:r>
          </a:p>
          <a:p>
            <a:r>
              <a:rPr lang="en-US" dirty="0" smtClean="0"/>
              <a:t>If the primary coverage only pays part of the claim, the other coverage can pay the unpaid balance.  </a:t>
            </a:r>
            <a:r>
              <a:rPr lang="en-US" dirty="0" smtClean="0"/>
              <a:t>That second policy is known as the secondary coverage.</a:t>
            </a:r>
          </a:p>
          <a:p>
            <a:r>
              <a:rPr lang="en-US" dirty="0" smtClean="0"/>
              <a:t>This can occur when:</a:t>
            </a:r>
          </a:p>
          <a:p>
            <a:pPr lvl="1"/>
            <a:r>
              <a:rPr lang="en-US" dirty="0" smtClean="0"/>
              <a:t>An individual has both commercial and Medicare coverage</a:t>
            </a:r>
          </a:p>
          <a:p>
            <a:pPr lvl="1"/>
            <a:r>
              <a:rPr lang="en-US" dirty="0" smtClean="0"/>
              <a:t>A young adult has their own coverage and coverage from their parents</a:t>
            </a:r>
          </a:p>
          <a:p>
            <a:pPr lvl="1"/>
            <a:r>
              <a:rPr lang="en-US" dirty="0" smtClean="0"/>
              <a:t>An individual has their own coverage and coverage from their spouse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Category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72052"/>
          </a:xfrm>
        </p:spPr>
        <p:txBody>
          <a:bodyPr/>
          <a:lstStyle/>
          <a:p>
            <a:r>
              <a:rPr lang="en-US" dirty="0" smtClean="0"/>
              <a:t>Provides details about the size of the employer that purchased the insurance policy:</a:t>
            </a:r>
          </a:p>
          <a:p>
            <a:pPr lvl="1"/>
            <a:r>
              <a:rPr lang="en-US" dirty="0" smtClean="0"/>
              <a:t>Individual without a company</a:t>
            </a:r>
          </a:p>
          <a:p>
            <a:pPr lvl="1"/>
            <a:r>
              <a:rPr lang="en-US" dirty="0" smtClean="0"/>
              <a:t>Sole Proprietor with exactly one employee</a:t>
            </a:r>
          </a:p>
          <a:p>
            <a:pPr lvl="1"/>
            <a:r>
              <a:rPr lang="en-US" dirty="0" smtClean="0"/>
              <a:t>2-9 employees</a:t>
            </a:r>
          </a:p>
          <a:p>
            <a:pPr lvl="1"/>
            <a:r>
              <a:rPr lang="en-US" dirty="0" smtClean="0"/>
              <a:t>10-25 employees</a:t>
            </a:r>
          </a:p>
          <a:p>
            <a:pPr lvl="1"/>
            <a:r>
              <a:rPr lang="en-US" dirty="0" smtClean="0"/>
              <a:t>51-100 employees</a:t>
            </a:r>
          </a:p>
          <a:p>
            <a:pPr lvl="1"/>
            <a:r>
              <a:rPr lang="en-US" dirty="0" smtClean="0"/>
              <a:t>101-250 employees</a:t>
            </a:r>
          </a:p>
          <a:p>
            <a:pPr lvl="1"/>
            <a:r>
              <a:rPr lang="en-US" dirty="0" smtClean="0"/>
              <a:t>251-500 employees</a:t>
            </a:r>
          </a:p>
          <a:p>
            <a:pPr lvl="1"/>
            <a:r>
              <a:rPr lang="en-US" dirty="0" smtClean="0"/>
              <a:t>More than 500 </a:t>
            </a:r>
            <a:r>
              <a:rPr lang="en-US" dirty="0"/>
              <a:t>employees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www.chiamass.gov/assets/docs/p/apcd/submission-guides/version-5.0/v5-apcd-member-eligibility-file-submission-guide-FINAL.pdf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</TotalTime>
  <Words>274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Types of Commerical Health Insurance</vt:lpstr>
      <vt:lpstr>Types of Coverage </vt:lpstr>
      <vt:lpstr>Self-Insured vs. Fully Insured</vt:lpstr>
      <vt:lpstr>Primary Coverage vs. Secondary Coverage</vt:lpstr>
      <vt:lpstr>Market Category Code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8</cp:revision>
  <dcterms:created xsi:type="dcterms:W3CDTF">2016-02-20T19:00:40Z</dcterms:created>
  <dcterms:modified xsi:type="dcterms:W3CDTF">2016-03-01T20:32:22Z</dcterms:modified>
</cp:coreProperties>
</file>