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consolata"/>
      <p:regular r:id="rId14"/>
      <p:bold r:id="rId15"/>
    </p:embeddedFont>
    <p:embeddedFont>
      <p:font typeface="Pangolin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EB4DC2-616D-459D-8E2D-718A8A86269B}">
  <a:tblStyle styleId="{C4EB4DC2-616D-459D-8E2D-718A8A862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consolata-bold.fntdata"/><Relationship Id="rId14" Type="http://schemas.openxmlformats.org/officeDocument/2006/relationships/font" Target="fonts/Inconsolata-regular.fntdata"/><Relationship Id="rId16" Type="http://schemas.openxmlformats.org/officeDocument/2006/relationships/font" Target="fonts/Pango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94c507e1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94c507e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94c507e1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94c507e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94c507e1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94c507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s.wikipedia.org/wiki/Android" TargetMode="External"/><Relationship Id="rId4" Type="http://schemas.openxmlformats.org/officeDocument/2006/relationships/hyperlink" Target="https://es.wikipedia.org/wiki/Androi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Mictlan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Pablo Ariza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Juan castañeda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Santiago Chaustre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Ailin Rojas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7"/>
          <p:cNvSpPr txBox="1"/>
          <p:nvPr>
            <p:ph idx="4294967295" type="title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Componente 1: Alojamientos intermedios en una ruta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000" y="718200"/>
            <a:ext cx="3178700" cy="3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1842">
            <a:off x="592700" y="1382700"/>
            <a:ext cx="1974975" cy="1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200" y="1048125"/>
            <a:ext cx="2106075" cy="21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66375" y="67213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 1: Alojamientos intermedios en una ruta.</a:t>
            </a:r>
            <a:endParaRPr/>
          </a:p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311">
            <a:off x="6853854" y="614115"/>
            <a:ext cx="1505769" cy="15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07525" y="1529518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Permite que un huésped pueda descansar en medio de un trayecto para llegar a su alojamiento reservado</a:t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Permite que otros anfitriones tengan la posibilidad de ganar dinero, además de darse a conocer en una locación no tan conocida.</a:t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9"/>
          <p:cNvSpPr txBox="1"/>
          <p:nvPr>
            <p:ph idx="4294967295" type="title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Componente 2: Recomendaciones turísticas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2278">
            <a:off x="615300" y="1397150"/>
            <a:ext cx="1802125" cy="18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324" y="696700"/>
            <a:ext cx="3276050" cy="32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150" y="1314825"/>
            <a:ext cx="1966775" cy="19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ctrTitle"/>
          </p:nvPr>
        </p:nvSpPr>
        <p:spPr>
          <a:xfrm>
            <a:off x="2703525" y="1691175"/>
            <a:ext cx="34863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negocio</a:t>
            </a:r>
            <a:endParaRPr/>
          </a:p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Lean Canvas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715900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21"/>
          <p:cNvGraphicFramePr/>
          <p:nvPr/>
        </p:nvGraphicFramePr>
        <p:xfrm>
          <a:off x="481938" y="3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{C4EB4DC2-616D-459D-8E2D-718A8A86269B}</a:tableStyleId>
              </a:tblPr>
              <a:tblGrid>
                <a:gridCol w="1474725"/>
                <a:gridCol w="1740575"/>
                <a:gridCol w="1953700"/>
                <a:gridCol w="1237950"/>
                <a:gridCol w="1773150"/>
              </a:tblGrid>
              <a:tr h="16402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Socios clave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Dueños de inmuebles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Proveedores del mapa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Dueños de establecimientos turísticos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Actividades clave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Selección de sitios turísticos a promocionar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Selección de recomendaciones turísticas de los usuarios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Creación y soporte de la aplicación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Propuesta de valor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Visibilidad de puntos de alojamiento intermedios entre el punto de partida y el punto de destino o alojamiento reservado.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Visibilidad de puntos recomendados de turismo cercanos al alojamiento reservado.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Incremento del turismo en el sector en el cual se ha realizado la reserva.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Recomendar sitios interesantes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Oportunidad de crecimiento para el punto de alojamiento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Relación con clientes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Asesoría a turistas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Publicidad para anfitriones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Publicidad para dueños de establecimientos y guías turísticos.</a:t>
                      </a:r>
                      <a:endParaRPr sz="900"/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Segmentos de clientes</a:t>
                      </a:r>
                      <a:r>
                        <a:rPr lang="en" sz="1100"/>
                        <a:t> 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Usuarios que posean un inmueble que deseen arrendar temporalmente.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Usuarios que desean conocer posibles sitios de interés cercanos a su alojamiento.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-Usuarios que desean descansar durante el trayecto que deben recorrer para llegar al punto reservado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Usuarios que desean ahorrar tiempo y dinero al encontrar puntos fijos que puede ser de su interés conocer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Dueños o guías turísticos de sitios de interés para los turistas.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Recursos clave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Dispositivos móviles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Bases de datos 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Servidores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Servicios GPS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Canales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Redes sociales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Plataformas de distribución digital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para los dispositivos con sistema operativo</a:t>
                      </a: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n" sz="1000">
                          <a:uFill>
                            <a:noFill/>
                          </a:uFill>
                          <a:hlinkClick r:id="rId4"/>
                        </a:rPr>
                        <a:t>Android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Sitios web</a:t>
                      </a:r>
                      <a:endParaRPr sz="1000"/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266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Estructura de costos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Salario del equipo de desarrollo y empleados en general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Promoción de la aplicación, pago por publicidad de la misma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Equipos, licencias, etc. Infraestructura</a:t>
                      </a:r>
                      <a:endParaRPr sz="1000"/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Fuente de ingresos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</a:t>
                      </a:r>
                      <a:r>
                        <a:rPr lang="en" sz="1000"/>
                        <a:t>Cobro a los distintos sitios turísticos(locales, restaurantes, etc) cercanos al alojamiento por publicidad.</a:t>
                      </a:r>
                      <a:endParaRPr sz="1000"/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2"/>
          <p:cNvSpPr txBox="1"/>
          <p:nvPr>
            <p:ph idx="4294967295" type="title"/>
          </p:nvPr>
        </p:nvSpPr>
        <p:spPr>
          <a:xfrm>
            <a:off x="809975" y="133916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</a:t>
            </a:r>
            <a:r>
              <a:rPr lang="en" sz="6000"/>
              <a:t>!</a:t>
            </a:r>
            <a:endParaRPr sz="6000"/>
          </a:p>
        </p:txBody>
      </p:sp>
      <p:sp>
        <p:nvSpPr>
          <p:cNvPr id="102" name="Google Shape;102;p22"/>
          <p:cNvSpPr txBox="1"/>
          <p:nvPr>
            <p:ph idx="4294967295" type="body"/>
          </p:nvPr>
        </p:nvSpPr>
        <p:spPr>
          <a:xfrm>
            <a:off x="1421675" y="2632524"/>
            <a:ext cx="2856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Preguntas?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150" y="1572300"/>
            <a:ext cx="3159926" cy="17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✗"/>
            </a:pPr>
            <a:r>
              <a:rPr lang="en" sz="1000">
                <a:solidFill>
                  <a:schemeClr val="dk2"/>
                </a:solidFill>
              </a:rPr>
              <a:t>[1]"Flaticon, the largest database of free vector icons", </a:t>
            </a:r>
            <a:r>
              <a:rPr i="1" lang="en" sz="1000">
                <a:solidFill>
                  <a:schemeClr val="dk2"/>
                </a:solidFill>
              </a:rPr>
              <a:t>Flaticon</a:t>
            </a:r>
            <a:r>
              <a:rPr lang="en" sz="1000">
                <a:solidFill>
                  <a:schemeClr val="dk2"/>
                </a:solidFill>
              </a:rPr>
              <a:t>, 2018. [Online]. Available: https://www.flaticon.com/. [Accessed: 29- Jul- 2018].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✗"/>
            </a:pPr>
            <a:r>
              <a:rPr lang="en" sz="1000">
                <a:solidFill>
                  <a:schemeClr val="dk2"/>
                </a:solidFill>
              </a:rPr>
              <a:t>[2]D. Morales, D. Morales, M. Calvo, D. Morales, D. Morales and D. Morales, "mapa hoteles en las vegas strip", </a:t>
            </a:r>
            <a:r>
              <a:rPr i="1" lang="en" sz="1000">
                <a:solidFill>
                  <a:schemeClr val="dk2"/>
                </a:solidFill>
              </a:rPr>
              <a:t>Lega Traveler</a:t>
            </a:r>
            <a:r>
              <a:rPr lang="en" sz="1000">
                <a:solidFill>
                  <a:schemeClr val="dk2"/>
                </a:solidFill>
              </a:rPr>
              <a:t>, 2018. [Online]. Available: https://www.legatraveler.com/2015/08/mejores-hoteles-en-las-vegas/mapa-hoteles-en-las-vegas-strip/. [Accessed: 29- Jul- 2018].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✗"/>
            </a:pPr>
            <a:r>
              <a:rPr lang="en" sz="1000">
                <a:solidFill>
                  <a:schemeClr val="dk2"/>
                </a:solidFill>
              </a:rPr>
              <a:t>[3]"Mapa turístico de París: plano descargable - PARISCityVISION - PARISCityVISION", </a:t>
            </a:r>
            <a:r>
              <a:rPr i="1" lang="en" sz="1000">
                <a:solidFill>
                  <a:schemeClr val="dk2"/>
                </a:solidFill>
              </a:rPr>
              <a:t>Pariscityvision.com</a:t>
            </a:r>
            <a:r>
              <a:rPr lang="en" sz="1000">
                <a:solidFill>
                  <a:schemeClr val="dk2"/>
                </a:solidFill>
              </a:rPr>
              <a:t>, 2018. [Online]. Available: https://www.pariscityvision.com/es/paris/mapa-turistico. [Accessed: 29- Jul- 2018].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✗"/>
            </a:pPr>
            <a:r>
              <a:rPr lang="en" sz="1000"/>
              <a:t>Presentation template by </a:t>
            </a:r>
            <a:r>
              <a:rPr lang="en" sz="1000" u="sng">
                <a:hlinkClick r:id="rId3"/>
              </a:rPr>
              <a:t>SlidesCarnival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✗"/>
            </a:pPr>
            <a:r>
              <a:rPr lang="en" sz="1000"/>
              <a:t>Photographs by </a:t>
            </a:r>
            <a:r>
              <a:rPr lang="en" sz="1000" u="sng">
                <a:hlinkClick r:id="rId4"/>
              </a:rPr>
              <a:t>Death to the Stock Photo</a:t>
            </a:r>
            <a:r>
              <a:rPr lang="en" sz="1000"/>
              <a:t> (</a:t>
            </a:r>
            <a:r>
              <a:rPr lang="en" sz="1000" u="sng">
                <a:hlinkClick r:id="rId5"/>
              </a:rPr>
              <a:t>license</a:t>
            </a:r>
            <a:r>
              <a:rPr lang="en" sz="1000"/>
              <a:t>)</a:t>
            </a:r>
            <a:endParaRPr sz="1000"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