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F507179-FFEB-4537-9C23-DFB11DD03F1F}">
  <a:tblStyle styleId="{7F507179-FFEB-4537-9C23-DFB11DD03F1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803873F-DE8A-4D4F-8503-9DB11FDBEF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serscontent2.emaze.com/images/bbb14390-8027-4f18-ab8f-c8f3cbc5d2c5/332ed3202cf6d854ecbe374cbc2857b4.pn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ntonibeltran.com/wp-content/uploads/2017/03/incognita.png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mage.freepik.com/vector-gratis/viajero-feliz-con-equipaje-y-avion_7242-175.jp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e996e0a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e996e0a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https://es.pngtree.com/freepng/the-person-who-chases-money_3209531.html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Santiago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e996e0a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e996e0a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https://userscontent2.emaze.com/images/bbb14390-8027-4f18-ab8f-c8f3cbc5d2c5/332ed3202cf6d854ecbe374cbc2857b4.png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andres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e996e0a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e996e0a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https://antonibeltran.com/wp-content/uploads/2017/03/incognita.png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andres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e996e0a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e996e0a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Andres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e996e0a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e996e0a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https://image.freepik.com/vector-gratis/viajero-feliz-con-equipaje-y-avion_7242-175.jpg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Santiago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e9bfbb2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e9bfbb2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e99a06e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e99a06e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e99a06e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e99a06e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e99a06e1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e99a06e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e99a06e1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e99a06e1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e99a06e1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e99a06e1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e99a06e1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e99a06e1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e99a06e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e99a06e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https://es.pngtree.com/freepng/cartoon-floating-gold-coin-vector-png_3258584.html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Propuestas adicionales al proyecto</a:t>
            </a:r>
            <a:endParaRPr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250" y="741600"/>
            <a:ext cx="3500100" cy="35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950" y="2511950"/>
            <a:ext cx="1084400" cy="17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Sistema de puntos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980850" y="1722900"/>
            <a:ext cx="50118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El sistema de puntos se basa en que los usuarios huéspedes tengan la posibilidad de ganar puntos que le sirva para obtener descuentos sobre futuras reservas a alojamientos que quieran hacer. Estos puntos se ganaran por la decisión del huésped según el excelente comportamiento y que se haya dejado todo en perfecto estado.</a:t>
            </a:r>
            <a:endParaRPr sz="1800"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900" y="184300"/>
            <a:ext cx="3129550" cy="262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Qué</a:t>
            </a:r>
            <a:r>
              <a:rPr lang="es-419"/>
              <a:t> valor estamos entregando a los clientes?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Un premio de lealtad o </a:t>
            </a:r>
            <a:r>
              <a:rPr lang="es-419" sz="1800"/>
              <a:t>gratificación que la aplicación les da a clientes por el uso de los servicios ofrecidos y el buen comportamiento</a:t>
            </a:r>
            <a:endParaRPr sz="1800"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750" y="2788200"/>
            <a:ext cx="2880050" cy="20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Cuál problema estamos ayudando a resolver?</a:t>
            </a:r>
            <a:endParaRPr/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94300" y="20409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Resolvemos la </a:t>
            </a:r>
            <a:r>
              <a:rPr lang="es-419" sz="1800"/>
              <a:t>pérdida</a:t>
            </a:r>
            <a:r>
              <a:rPr lang="es-419" sz="1800"/>
              <a:t> del </a:t>
            </a:r>
            <a:r>
              <a:rPr lang="es-419" sz="1800"/>
              <a:t>interés</a:t>
            </a:r>
            <a:r>
              <a:rPr lang="es-419" sz="1800"/>
              <a:t> del cliente por utilizar la aplicación al ofrecer un incentivo para que sigan utilizando nuestro servicio y sientan la importancia que son ellos para el negocio. </a:t>
            </a:r>
            <a:endParaRPr sz="1800"/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825" y="2254750"/>
            <a:ext cx="2210175" cy="2774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Cuál necesidad estamos satisfaciendo?</a:t>
            </a:r>
            <a:endParaRPr/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323500" y="1990050"/>
            <a:ext cx="5978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La necesidad del cliente de sentirse </a:t>
            </a:r>
            <a:r>
              <a:rPr lang="es-419" sz="1800"/>
              <a:t>más</a:t>
            </a:r>
            <a:r>
              <a:rPr lang="es-419" sz="1800"/>
              <a:t> complacido con el servicio ofrecido, ya que </a:t>
            </a:r>
            <a:r>
              <a:rPr lang="es-419" sz="1800"/>
              <a:t>además</a:t>
            </a:r>
            <a:r>
              <a:rPr lang="es-419" sz="1800"/>
              <a:t> de poder solicitar y adquirir alojamiento </a:t>
            </a:r>
            <a:r>
              <a:rPr lang="es-419" sz="1800"/>
              <a:t>también</a:t>
            </a:r>
            <a:r>
              <a:rPr lang="es-419" sz="1800"/>
              <a:t> obtendrá beneficios al usar la aplicaci</a:t>
            </a:r>
            <a:r>
              <a:rPr lang="es-419" sz="1800"/>
              <a:t>ón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La necesidad del anfitrión de obtener mayor beneficio del alojamiento que ofrecen aumentando el número de cliente-huésped</a:t>
            </a:r>
            <a:endParaRPr sz="1800"/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400" y="1786350"/>
            <a:ext cx="2731226" cy="31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51375" y="445025"/>
            <a:ext cx="74808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¿</a:t>
            </a:r>
            <a:r>
              <a:rPr lang="es-419"/>
              <a:t>Qué paquetes de productos o servicios estamos ofreciendo a cada segmento de clientes?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 txBox="1"/>
          <p:nvPr>
            <p:ph idx="1" type="body"/>
          </p:nvPr>
        </p:nvSpPr>
        <p:spPr>
          <a:xfrm>
            <a:off x="291875" y="2270450"/>
            <a:ext cx="5220900" cy="26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Le estamos ofreciendo al cliente-</a:t>
            </a:r>
            <a:r>
              <a:rPr lang="es-419" sz="1800"/>
              <a:t>huésped</a:t>
            </a:r>
            <a:r>
              <a:rPr lang="es-419" sz="1800"/>
              <a:t> el servicio de obtención y canje de puntos, para que de esta forma pueda redimirlos y utilizarlos como descuentos en </a:t>
            </a:r>
            <a:r>
              <a:rPr lang="es-419" sz="1800"/>
              <a:t>próximas</a:t>
            </a:r>
            <a:r>
              <a:rPr lang="es-419" sz="1800"/>
              <a:t> reservas de alojamientos.</a:t>
            </a:r>
            <a:endParaRPr sz="1800"/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950" y="1971625"/>
            <a:ext cx="2966425" cy="29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Google Shape;284;p14"/>
          <p:cNvGraphicFramePr/>
          <p:nvPr/>
        </p:nvGraphicFramePr>
        <p:xfrm>
          <a:off x="490538" y="40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{7F507179-FFEB-4537-9C23-DFB11DD03F1F}</a:tableStyleId>
              </a:tblPr>
              <a:tblGrid>
                <a:gridCol w="1533525"/>
                <a:gridCol w="1743075"/>
                <a:gridCol w="1733050"/>
                <a:gridCol w="1448300"/>
                <a:gridCol w="1704975"/>
              </a:tblGrid>
              <a:tr h="163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Socios clave</a:t>
                      </a:r>
                      <a:endParaRPr b="1"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Socios</a:t>
                      </a:r>
                      <a:endParaRPr b="1" sz="11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dueños de alojamientos</a:t>
                      </a:r>
                      <a:endParaRPr sz="10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guías turísticos</a:t>
                      </a:r>
                      <a:endParaRPr sz="1000"/>
                    </a:p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Actividades clave</a:t>
                      </a:r>
                      <a:endParaRPr b="1" sz="10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oferta y reserva de alojamientos</a:t>
                      </a:r>
                      <a:endParaRPr sz="10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desarrollo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Propuesta de valor</a:t>
                      </a:r>
                      <a:endParaRPr b="1" sz="11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Contactos de guías turísticos</a:t>
                      </a:r>
                      <a:endParaRPr sz="10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sistema de puntos</a:t>
                      </a:r>
                      <a:endParaRPr sz="1000"/>
                    </a:p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Relación con clientes</a:t>
                      </a:r>
                      <a:endParaRPr b="1" sz="11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autoservicio (brindar la plataforma)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Segmentos de clientes</a:t>
                      </a:r>
                      <a:endParaRPr b="1" sz="11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Anfitrión</a:t>
                      </a:r>
                      <a:endParaRPr sz="10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propietarios que den a conocer sus servicios de alojamiento</a:t>
                      </a:r>
                      <a:endParaRPr sz="10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Huésped</a:t>
                      </a:r>
                      <a:endParaRPr sz="10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Personas que quieran adquirir un alojamiento a bajo costo y sencillo</a:t>
                      </a:r>
                      <a:endParaRPr sz="10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Guia turistico</a:t>
                      </a:r>
                      <a:endParaRPr sz="10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personas que quieren obtener dinero extra a partir de los conocimientos de su ubicación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Recursos clave</a:t>
                      </a:r>
                      <a:endParaRPr b="1" sz="11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bases de datos</a:t>
                      </a:r>
                      <a:endParaRPr sz="10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servidores dedicados</a:t>
                      </a:r>
                      <a:endParaRPr sz="10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teléfonos inteligentes</a:t>
                      </a:r>
                      <a:endParaRPr sz="10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personal</a:t>
                      </a:r>
                      <a:endParaRPr sz="10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servicios publicitarios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Canales</a:t>
                      </a:r>
                      <a:endParaRPr b="1" sz="11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tiendas de aplicaciones</a:t>
                      </a:r>
                      <a:endParaRPr sz="10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publicidad web</a:t>
                      </a:r>
                      <a:endParaRPr sz="10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667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Estructura de costos</a:t>
                      </a:r>
                      <a:endParaRPr b="1" sz="11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Publicidad</a:t>
                      </a:r>
                      <a:endParaRPr sz="10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Mantenimiento</a:t>
                      </a:r>
                      <a:endParaRPr sz="10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Desarrollo</a:t>
                      </a:r>
                      <a:endParaRPr sz="10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Fuente de ingresos</a:t>
                      </a:r>
                      <a:endParaRPr b="1" sz="1100"/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Comisiones de las transacciones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Contactos de </a:t>
            </a:r>
            <a:r>
              <a:rPr lang="es-419"/>
              <a:t>guías</a:t>
            </a:r>
            <a:r>
              <a:rPr lang="es-419"/>
              <a:t> </a:t>
            </a:r>
            <a:r>
              <a:rPr lang="es-419"/>
              <a:t>turísticos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17273" l="72096" r="0" t="0"/>
          <a:stretch/>
        </p:blipFill>
        <p:spPr>
          <a:xfrm>
            <a:off x="5873200" y="642825"/>
            <a:ext cx="2631524" cy="39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/>
              <a:t>Contactos de guías turísticos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3899475" y="1677613"/>
            <a:ext cx="4374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Ofrecer al usuario la posibilidad de contactar tanto personas del común como expertos, que tengan conocimiento del lugar de hospedaje, para brindar una mejor experiencia </a:t>
            </a:r>
            <a:r>
              <a:rPr lang="es-419" sz="1800"/>
              <a:t>turística</a:t>
            </a:r>
            <a:r>
              <a:rPr lang="es-419" sz="1800"/>
              <a:t> al huésped.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75" y="1494925"/>
            <a:ext cx="2865424" cy="29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 valor estamos entregando a los clientes?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092450" y="1841600"/>
            <a:ext cx="37998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Estamos brindando</a:t>
            </a:r>
            <a:r>
              <a:rPr lang="es-419" sz="1800"/>
              <a:t> un puente de comunicación entre un habitante local y el huésped para que pueda aportar a este último un conocimiento cultural, de movilidad, de seguridad y otros aspectos acerca de la zona que está visitando.</a:t>
            </a:r>
            <a:endParaRPr sz="18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625" y="1841600"/>
            <a:ext cx="3876450" cy="27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Cuál problema estamos ayudando a resolver?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854050" y="1990050"/>
            <a:ext cx="6480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En ocasiones el huésped debe llamar diferentes agencias o personas para planear su plan de viaje y esto puede llegar a ser una pérdida de tiempo y dinero, sin contar que la satisfacción no sea la mejor al final del viaje.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Muchas veces el turista sale a conocer el sitio y por el desconocimiento puede perderse, quedando expuesto a algún accidente que pueda ocurrir.</a:t>
            </a:r>
            <a:endParaRPr sz="1800"/>
          </a:p>
        </p:txBody>
      </p:sp>
      <p:pic>
        <p:nvPicPr>
          <p:cNvPr id="312" name="Google Shape;312;p18"/>
          <p:cNvPicPr preferRelativeResize="0"/>
          <p:nvPr/>
        </p:nvPicPr>
        <p:blipFill rotWithShape="1">
          <a:blip r:embed="rId3">
            <a:alphaModFix/>
          </a:blip>
          <a:srcRect b="0" l="34673" r="36798" t="0"/>
          <a:stretch/>
        </p:blipFill>
        <p:spPr>
          <a:xfrm>
            <a:off x="191375" y="1796038"/>
            <a:ext cx="1447756" cy="29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Cuál necesidad estamos satisfaciendo?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La necesidad de conocer un lugar que es totalmente nuevo para el huésped, por medio del conocimiento de un habitante local de la zona.</a:t>
            </a:r>
            <a:endParaRPr sz="1800"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750" y="2913773"/>
            <a:ext cx="5014825" cy="22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9475" y="445025"/>
            <a:ext cx="75228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¿</a:t>
            </a:r>
            <a:r>
              <a:rPr lang="es-419"/>
              <a:t>Qué paquetes de productos o servicios estamos ofreciendo a cada segmento de clientes?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5" name="Google Shape;325;p20"/>
          <p:cNvGraphicFramePr/>
          <p:nvPr/>
        </p:nvGraphicFramePr>
        <p:xfrm>
          <a:off x="14513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{9803873F-DE8A-4D4F-8503-9DB11FDBEF3D}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Nunito"/>
                          <a:ea typeface="Nunito"/>
                          <a:cs typeface="Nunito"/>
                          <a:sym typeface="Nunito"/>
                        </a:rPr>
                        <a:t>Huésped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Nunito"/>
                          <a:ea typeface="Nunito"/>
                          <a:cs typeface="Nunito"/>
                          <a:sym typeface="Nunito"/>
                        </a:rPr>
                        <a:t>Guía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Nunito"/>
                        <a:buChar char="❖"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Lista de guías disponibles para brindar el servicio en el lugar de alojamiento al huésped. Cada guía contará con la siguiente información necesaria para el huésped:</a:t>
                      </a:r>
                      <a:endParaRPr sz="12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Nunito"/>
                        <a:buChar char="➢"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Calificación.</a:t>
                      </a:r>
                      <a:endParaRPr sz="12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Nunito"/>
                        <a:buChar char="➢"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Opiniones.</a:t>
                      </a:r>
                      <a:endParaRPr sz="12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Nunito"/>
                        <a:buChar char="➢"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Precio del servicio.</a:t>
                      </a:r>
                      <a:endParaRPr sz="12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Nunito"/>
                        <a:buChar char="➢"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Opciones de contacto.</a:t>
                      </a:r>
                      <a:endParaRPr sz="12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Nunito"/>
                        <a:buChar char="❖"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Una manera fácil y simple de publicar los servicios que brinda en la zona donde habita.</a:t>
                      </a:r>
                      <a:endParaRPr sz="12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Nunito"/>
                        <a:buChar char="❖"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Calificación del usuario que lo contacta para brindar mayor seguridad a la hora de prestar el servicio.</a:t>
                      </a:r>
                      <a:endParaRPr sz="12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 b="10904" l="23643" r="17993" t="23044"/>
          <a:stretch/>
        </p:blipFill>
        <p:spPr>
          <a:xfrm rot="-962725">
            <a:off x="317311" y="1964012"/>
            <a:ext cx="1215877" cy="1484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 rotWithShape="1">
          <a:blip r:embed="rId4">
            <a:alphaModFix/>
          </a:blip>
          <a:srcRect b="17785" l="0" r="0" t="21179"/>
          <a:stretch/>
        </p:blipFill>
        <p:spPr>
          <a:xfrm>
            <a:off x="7265600" y="3980900"/>
            <a:ext cx="1669725" cy="10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Sistema de puntos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25" y="152400"/>
            <a:ext cx="36631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