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63" r:id="rId3"/>
    <p:sldId id="257" r:id="rId4"/>
    <p:sldId id="264" r:id="rId5"/>
    <p:sldId id="258" r:id="rId6"/>
    <p:sldId id="259" r:id="rId7"/>
    <p:sldId id="260" r:id="rId8"/>
    <p:sldId id="261" r:id="rId9"/>
    <p:sldId id="262" r:id="rId10"/>
    <p:sldId id="265" r:id="rId11"/>
  </p:sldIdLst>
  <p:sldSz cx="9144000" cy="5143500" type="screen16x9"/>
  <p:notesSz cx="6858000" cy="9144000"/>
  <p:embeddedFontLst>
    <p:embeddedFont>
      <p:font typeface="Franklin Gothic Book" panose="020B0503020102020204" pitchFamily="34" charset="0"/>
      <p:regular r:id="rId13"/>
      <p:italic r:id="rId14"/>
    </p:embeddedFont>
    <p:embeddedFont>
      <p:font typeface="Merriweather" panose="020B060402020202020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1206" y="2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19CF46B-69A0-4C82-80DA-C6D99B49779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1755860-4A4D-4FE5-BE3B-B012DA3BD405}">
      <dgm:prSet/>
      <dgm:spPr/>
      <dgm:t>
        <a:bodyPr/>
        <a:lstStyle/>
        <a:p>
          <a:r>
            <a:rPr lang="en-US" baseline="0"/>
            <a:t>Preprocessing</a:t>
          </a:r>
          <a:endParaRPr lang="en-US"/>
        </a:p>
      </dgm:t>
    </dgm:pt>
    <dgm:pt modelId="{303B7E13-708D-487C-8B58-48791E7D7F4D}" type="parTrans" cxnId="{8B73002D-EF8F-4AAE-92EE-ADD8754CBB5E}">
      <dgm:prSet/>
      <dgm:spPr/>
      <dgm:t>
        <a:bodyPr/>
        <a:lstStyle/>
        <a:p>
          <a:endParaRPr lang="en-US"/>
        </a:p>
      </dgm:t>
    </dgm:pt>
    <dgm:pt modelId="{AD752F40-C9E3-4206-B316-CC83A730BACB}" type="sibTrans" cxnId="{8B73002D-EF8F-4AAE-92EE-ADD8754CBB5E}">
      <dgm:prSet/>
      <dgm:spPr/>
      <dgm:t>
        <a:bodyPr/>
        <a:lstStyle/>
        <a:p>
          <a:endParaRPr lang="en-US"/>
        </a:p>
      </dgm:t>
    </dgm:pt>
    <dgm:pt modelId="{1BEAFE89-7594-4FF2-9B43-2C9A0A3CE9E3}">
      <dgm:prSet/>
      <dgm:spPr/>
      <dgm:t>
        <a:bodyPr/>
        <a:lstStyle/>
        <a:p>
          <a:r>
            <a:rPr lang="en-US" baseline="0"/>
            <a:t>Feature Extraction</a:t>
          </a:r>
          <a:endParaRPr lang="en-US"/>
        </a:p>
      </dgm:t>
    </dgm:pt>
    <dgm:pt modelId="{9A6F7D5F-5583-4C3F-B864-E0592E41DC1F}" type="parTrans" cxnId="{008E7A77-52B8-47FC-BC99-8B732F993456}">
      <dgm:prSet/>
      <dgm:spPr/>
      <dgm:t>
        <a:bodyPr/>
        <a:lstStyle/>
        <a:p>
          <a:endParaRPr lang="en-US"/>
        </a:p>
      </dgm:t>
    </dgm:pt>
    <dgm:pt modelId="{4831999D-2A47-41D1-85EC-31D63206C001}" type="sibTrans" cxnId="{008E7A77-52B8-47FC-BC99-8B732F993456}">
      <dgm:prSet/>
      <dgm:spPr/>
      <dgm:t>
        <a:bodyPr/>
        <a:lstStyle/>
        <a:p>
          <a:endParaRPr lang="en-US"/>
        </a:p>
      </dgm:t>
    </dgm:pt>
    <dgm:pt modelId="{0C40189A-9466-4C29-AB4B-9A79633239D3}">
      <dgm:prSet/>
      <dgm:spPr/>
      <dgm:t>
        <a:bodyPr/>
        <a:lstStyle/>
        <a:p>
          <a:r>
            <a:rPr lang="en-US" baseline="0"/>
            <a:t>Random Forest</a:t>
          </a:r>
          <a:endParaRPr lang="en-US"/>
        </a:p>
      </dgm:t>
    </dgm:pt>
    <dgm:pt modelId="{F85C7B3D-81AC-4B6B-AADA-E359458C9EE6}" type="parTrans" cxnId="{BF87164F-8A01-4186-A670-644D64F548B5}">
      <dgm:prSet/>
      <dgm:spPr/>
      <dgm:t>
        <a:bodyPr/>
        <a:lstStyle/>
        <a:p>
          <a:endParaRPr lang="en-US"/>
        </a:p>
      </dgm:t>
    </dgm:pt>
    <dgm:pt modelId="{8C116B7F-0431-48B0-A081-E1088A523DDD}" type="sibTrans" cxnId="{BF87164F-8A01-4186-A670-644D64F548B5}">
      <dgm:prSet/>
      <dgm:spPr/>
      <dgm:t>
        <a:bodyPr/>
        <a:lstStyle/>
        <a:p>
          <a:endParaRPr lang="en-US"/>
        </a:p>
      </dgm:t>
    </dgm:pt>
    <dgm:pt modelId="{92BD77B8-718C-4126-9EB4-B73F89264C45}">
      <dgm:prSet/>
      <dgm:spPr/>
      <dgm:t>
        <a:bodyPr/>
        <a:lstStyle/>
        <a:p>
          <a:r>
            <a:rPr lang="en-US" baseline="0"/>
            <a:t>CNN</a:t>
          </a:r>
          <a:endParaRPr lang="en-US"/>
        </a:p>
      </dgm:t>
    </dgm:pt>
    <dgm:pt modelId="{50817657-BD4E-41D8-8B12-8AB7B2AB6830}" type="parTrans" cxnId="{C607CF02-7B4F-4F59-943C-6207781456C1}">
      <dgm:prSet/>
      <dgm:spPr/>
      <dgm:t>
        <a:bodyPr/>
        <a:lstStyle/>
        <a:p>
          <a:endParaRPr lang="en-US"/>
        </a:p>
      </dgm:t>
    </dgm:pt>
    <dgm:pt modelId="{6CBDEE4E-659C-4AE4-9FE8-01B9CC9C2B63}" type="sibTrans" cxnId="{C607CF02-7B4F-4F59-943C-6207781456C1}">
      <dgm:prSet/>
      <dgm:spPr/>
      <dgm:t>
        <a:bodyPr/>
        <a:lstStyle/>
        <a:p>
          <a:endParaRPr lang="en-US"/>
        </a:p>
      </dgm:t>
    </dgm:pt>
    <dgm:pt modelId="{2B302F6F-5621-4B1F-82DF-B0E9908ED98C}" type="pres">
      <dgm:prSet presAssocID="{619CF46B-69A0-4C82-80DA-C6D99B497797}" presName="vert0" presStyleCnt="0">
        <dgm:presLayoutVars>
          <dgm:dir/>
          <dgm:animOne val="branch"/>
          <dgm:animLvl val="lvl"/>
        </dgm:presLayoutVars>
      </dgm:prSet>
      <dgm:spPr/>
    </dgm:pt>
    <dgm:pt modelId="{C12CEC57-94C7-4688-8AF0-8390ABC2DF5D}" type="pres">
      <dgm:prSet presAssocID="{C1755860-4A4D-4FE5-BE3B-B012DA3BD405}" presName="thickLine" presStyleLbl="alignNode1" presStyleIdx="0" presStyleCnt="4"/>
      <dgm:spPr/>
    </dgm:pt>
    <dgm:pt modelId="{7DC94EB7-4F17-4C42-B9CF-ED74D193434B}" type="pres">
      <dgm:prSet presAssocID="{C1755860-4A4D-4FE5-BE3B-B012DA3BD405}" presName="horz1" presStyleCnt="0"/>
      <dgm:spPr/>
    </dgm:pt>
    <dgm:pt modelId="{5F6FE0E8-6D10-423C-AE3D-5ABFF3EA1296}" type="pres">
      <dgm:prSet presAssocID="{C1755860-4A4D-4FE5-BE3B-B012DA3BD405}" presName="tx1" presStyleLbl="revTx" presStyleIdx="0" presStyleCnt="4"/>
      <dgm:spPr/>
    </dgm:pt>
    <dgm:pt modelId="{F0EFDD63-872D-4EF6-9519-29B4C06D5FD0}" type="pres">
      <dgm:prSet presAssocID="{C1755860-4A4D-4FE5-BE3B-B012DA3BD405}" presName="vert1" presStyleCnt="0"/>
      <dgm:spPr/>
    </dgm:pt>
    <dgm:pt modelId="{4A1BCD69-9490-4058-8508-35F4F857AD00}" type="pres">
      <dgm:prSet presAssocID="{1BEAFE89-7594-4FF2-9B43-2C9A0A3CE9E3}" presName="thickLine" presStyleLbl="alignNode1" presStyleIdx="1" presStyleCnt="4"/>
      <dgm:spPr/>
    </dgm:pt>
    <dgm:pt modelId="{37D098B5-9F2A-4258-B230-62B3EEB3AC51}" type="pres">
      <dgm:prSet presAssocID="{1BEAFE89-7594-4FF2-9B43-2C9A0A3CE9E3}" presName="horz1" presStyleCnt="0"/>
      <dgm:spPr/>
    </dgm:pt>
    <dgm:pt modelId="{8CD8BD80-AB45-4CA5-8A0A-882DD5380BF4}" type="pres">
      <dgm:prSet presAssocID="{1BEAFE89-7594-4FF2-9B43-2C9A0A3CE9E3}" presName="tx1" presStyleLbl="revTx" presStyleIdx="1" presStyleCnt="4"/>
      <dgm:spPr/>
    </dgm:pt>
    <dgm:pt modelId="{4726A96C-C27A-4F91-864A-CDA8EB5EEAB0}" type="pres">
      <dgm:prSet presAssocID="{1BEAFE89-7594-4FF2-9B43-2C9A0A3CE9E3}" presName="vert1" presStyleCnt="0"/>
      <dgm:spPr/>
    </dgm:pt>
    <dgm:pt modelId="{6C695971-A4E9-4125-B750-3BDEB917EB96}" type="pres">
      <dgm:prSet presAssocID="{0C40189A-9466-4C29-AB4B-9A79633239D3}" presName="thickLine" presStyleLbl="alignNode1" presStyleIdx="2" presStyleCnt="4"/>
      <dgm:spPr/>
    </dgm:pt>
    <dgm:pt modelId="{9FF87831-BED5-4159-9095-C980A41F8572}" type="pres">
      <dgm:prSet presAssocID="{0C40189A-9466-4C29-AB4B-9A79633239D3}" presName="horz1" presStyleCnt="0"/>
      <dgm:spPr/>
    </dgm:pt>
    <dgm:pt modelId="{039A5A38-2E46-4574-8046-2B60D8FC8A87}" type="pres">
      <dgm:prSet presAssocID="{0C40189A-9466-4C29-AB4B-9A79633239D3}" presName="tx1" presStyleLbl="revTx" presStyleIdx="2" presStyleCnt="4"/>
      <dgm:spPr/>
    </dgm:pt>
    <dgm:pt modelId="{44360600-47BF-4001-98D5-C573707FC8F2}" type="pres">
      <dgm:prSet presAssocID="{0C40189A-9466-4C29-AB4B-9A79633239D3}" presName="vert1" presStyleCnt="0"/>
      <dgm:spPr/>
    </dgm:pt>
    <dgm:pt modelId="{1B52A48E-2FC2-4493-AE55-0B5B879E9C4F}" type="pres">
      <dgm:prSet presAssocID="{92BD77B8-718C-4126-9EB4-B73F89264C45}" presName="thickLine" presStyleLbl="alignNode1" presStyleIdx="3" presStyleCnt="4"/>
      <dgm:spPr/>
    </dgm:pt>
    <dgm:pt modelId="{60B6DC6A-B0B7-41A6-BE85-43D46CC70DDF}" type="pres">
      <dgm:prSet presAssocID="{92BD77B8-718C-4126-9EB4-B73F89264C45}" presName="horz1" presStyleCnt="0"/>
      <dgm:spPr/>
    </dgm:pt>
    <dgm:pt modelId="{413DB3BB-ED36-4208-86A2-5790495C39C0}" type="pres">
      <dgm:prSet presAssocID="{92BD77B8-718C-4126-9EB4-B73F89264C45}" presName="tx1" presStyleLbl="revTx" presStyleIdx="3" presStyleCnt="4"/>
      <dgm:spPr/>
    </dgm:pt>
    <dgm:pt modelId="{78FFC6B4-95D9-4921-B459-74292C3110D0}" type="pres">
      <dgm:prSet presAssocID="{92BD77B8-718C-4126-9EB4-B73F89264C45}" presName="vert1" presStyleCnt="0"/>
      <dgm:spPr/>
    </dgm:pt>
  </dgm:ptLst>
  <dgm:cxnLst>
    <dgm:cxn modelId="{C607CF02-7B4F-4F59-943C-6207781456C1}" srcId="{619CF46B-69A0-4C82-80DA-C6D99B497797}" destId="{92BD77B8-718C-4126-9EB4-B73F89264C45}" srcOrd="3" destOrd="0" parTransId="{50817657-BD4E-41D8-8B12-8AB7B2AB6830}" sibTransId="{6CBDEE4E-659C-4AE4-9FE8-01B9CC9C2B63}"/>
    <dgm:cxn modelId="{8B73002D-EF8F-4AAE-92EE-ADD8754CBB5E}" srcId="{619CF46B-69A0-4C82-80DA-C6D99B497797}" destId="{C1755860-4A4D-4FE5-BE3B-B012DA3BD405}" srcOrd="0" destOrd="0" parTransId="{303B7E13-708D-487C-8B58-48791E7D7F4D}" sibTransId="{AD752F40-C9E3-4206-B316-CC83A730BACB}"/>
    <dgm:cxn modelId="{BF87164F-8A01-4186-A670-644D64F548B5}" srcId="{619CF46B-69A0-4C82-80DA-C6D99B497797}" destId="{0C40189A-9466-4C29-AB4B-9A79633239D3}" srcOrd="2" destOrd="0" parTransId="{F85C7B3D-81AC-4B6B-AADA-E359458C9EE6}" sibTransId="{8C116B7F-0431-48B0-A081-E1088A523DDD}"/>
    <dgm:cxn modelId="{A0B2D773-460B-4C21-9207-2A9317A46778}" type="presOf" srcId="{1BEAFE89-7594-4FF2-9B43-2C9A0A3CE9E3}" destId="{8CD8BD80-AB45-4CA5-8A0A-882DD5380BF4}" srcOrd="0" destOrd="0" presId="urn:microsoft.com/office/officeart/2008/layout/LinedList"/>
    <dgm:cxn modelId="{2ACA3976-D31A-412B-A172-80063FC98FEC}" type="presOf" srcId="{619CF46B-69A0-4C82-80DA-C6D99B497797}" destId="{2B302F6F-5621-4B1F-82DF-B0E9908ED98C}" srcOrd="0" destOrd="0" presId="urn:microsoft.com/office/officeart/2008/layout/LinedList"/>
    <dgm:cxn modelId="{3E556277-918F-4B27-8B73-F2FD128A1808}" type="presOf" srcId="{C1755860-4A4D-4FE5-BE3B-B012DA3BD405}" destId="{5F6FE0E8-6D10-423C-AE3D-5ABFF3EA1296}" srcOrd="0" destOrd="0" presId="urn:microsoft.com/office/officeart/2008/layout/LinedList"/>
    <dgm:cxn modelId="{008E7A77-52B8-47FC-BC99-8B732F993456}" srcId="{619CF46B-69A0-4C82-80DA-C6D99B497797}" destId="{1BEAFE89-7594-4FF2-9B43-2C9A0A3CE9E3}" srcOrd="1" destOrd="0" parTransId="{9A6F7D5F-5583-4C3F-B864-E0592E41DC1F}" sibTransId="{4831999D-2A47-41D1-85EC-31D63206C001}"/>
    <dgm:cxn modelId="{815DC481-6694-4F3B-95E3-7DD6ABD9EBAC}" type="presOf" srcId="{0C40189A-9466-4C29-AB4B-9A79633239D3}" destId="{039A5A38-2E46-4574-8046-2B60D8FC8A87}" srcOrd="0" destOrd="0" presId="urn:microsoft.com/office/officeart/2008/layout/LinedList"/>
    <dgm:cxn modelId="{AD129187-ADE1-4510-83FF-CFD68D94490B}" type="presOf" srcId="{92BD77B8-718C-4126-9EB4-B73F89264C45}" destId="{413DB3BB-ED36-4208-86A2-5790495C39C0}" srcOrd="0" destOrd="0" presId="urn:microsoft.com/office/officeart/2008/layout/LinedList"/>
    <dgm:cxn modelId="{09336024-FC90-400C-9F31-90FA3CBFA44F}" type="presParOf" srcId="{2B302F6F-5621-4B1F-82DF-B0E9908ED98C}" destId="{C12CEC57-94C7-4688-8AF0-8390ABC2DF5D}" srcOrd="0" destOrd="0" presId="urn:microsoft.com/office/officeart/2008/layout/LinedList"/>
    <dgm:cxn modelId="{0A16817C-A4C7-449B-B593-B51DEAEF853F}" type="presParOf" srcId="{2B302F6F-5621-4B1F-82DF-B0E9908ED98C}" destId="{7DC94EB7-4F17-4C42-B9CF-ED74D193434B}" srcOrd="1" destOrd="0" presId="urn:microsoft.com/office/officeart/2008/layout/LinedList"/>
    <dgm:cxn modelId="{3314280F-38E6-41B5-92A3-9DA07D3F77D8}" type="presParOf" srcId="{7DC94EB7-4F17-4C42-B9CF-ED74D193434B}" destId="{5F6FE0E8-6D10-423C-AE3D-5ABFF3EA1296}" srcOrd="0" destOrd="0" presId="urn:microsoft.com/office/officeart/2008/layout/LinedList"/>
    <dgm:cxn modelId="{27266554-64F5-4181-8D06-A3BB3277F31F}" type="presParOf" srcId="{7DC94EB7-4F17-4C42-B9CF-ED74D193434B}" destId="{F0EFDD63-872D-4EF6-9519-29B4C06D5FD0}" srcOrd="1" destOrd="0" presId="urn:microsoft.com/office/officeart/2008/layout/LinedList"/>
    <dgm:cxn modelId="{3276B3F6-B147-4819-AD56-D87072ECF483}" type="presParOf" srcId="{2B302F6F-5621-4B1F-82DF-B0E9908ED98C}" destId="{4A1BCD69-9490-4058-8508-35F4F857AD00}" srcOrd="2" destOrd="0" presId="urn:microsoft.com/office/officeart/2008/layout/LinedList"/>
    <dgm:cxn modelId="{DF59A201-BEBD-4548-95CB-3CC357B37D82}" type="presParOf" srcId="{2B302F6F-5621-4B1F-82DF-B0E9908ED98C}" destId="{37D098B5-9F2A-4258-B230-62B3EEB3AC51}" srcOrd="3" destOrd="0" presId="urn:microsoft.com/office/officeart/2008/layout/LinedList"/>
    <dgm:cxn modelId="{24C52EAD-E21C-4087-8AF1-7F9006055750}" type="presParOf" srcId="{37D098B5-9F2A-4258-B230-62B3EEB3AC51}" destId="{8CD8BD80-AB45-4CA5-8A0A-882DD5380BF4}" srcOrd="0" destOrd="0" presId="urn:microsoft.com/office/officeart/2008/layout/LinedList"/>
    <dgm:cxn modelId="{10BA5243-4D0C-4124-848A-7BE67F48F64E}" type="presParOf" srcId="{37D098B5-9F2A-4258-B230-62B3EEB3AC51}" destId="{4726A96C-C27A-4F91-864A-CDA8EB5EEAB0}" srcOrd="1" destOrd="0" presId="urn:microsoft.com/office/officeart/2008/layout/LinedList"/>
    <dgm:cxn modelId="{126FA006-1F9B-427D-B4DF-06570E41E15C}" type="presParOf" srcId="{2B302F6F-5621-4B1F-82DF-B0E9908ED98C}" destId="{6C695971-A4E9-4125-B750-3BDEB917EB96}" srcOrd="4" destOrd="0" presId="urn:microsoft.com/office/officeart/2008/layout/LinedList"/>
    <dgm:cxn modelId="{9F1B6BF4-4969-4594-903A-48AE832B50F5}" type="presParOf" srcId="{2B302F6F-5621-4B1F-82DF-B0E9908ED98C}" destId="{9FF87831-BED5-4159-9095-C980A41F8572}" srcOrd="5" destOrd="0" presId="urn:microsoft.com/office/officeart/2008/layout/LinedList"/>
    <dgm:cxn modelId="{9A2EA04B-5FA7-4311-BCD2-4BDF1FCF27AA}" type="presParOf" srcId="{9FF87831-BED5-4159-9095-C980A41F8572}" destId="{039A5A38-2E46-4574-8046-2B60D8FC8A87}" srcOrd="0" destOrd="0" presId="urn:microsoft.com/office/officeart/2008/layout/LinedList"/>
    <dgm:cxn modelId="{FC4D05A3-8FE6-4688-A7A0-AC02F3ABF4A6}" type="presParOf" srcId="{9FF87831-BED5-4159-9095-C980A41F8572}" destId="{44360600-47BF-4001-98D5-C573707FC8F2}" srcOrd="1" destOrd="0" presId="urn:microsoft.com/office/officeart/2008/layout/LinedList"/>
    <dgm:cxn modelId="{B23A9E40-4121-49B8-811A-19E12BA6EDD0}" type="presParOf" srcId="{2B302F6F-5621-4B1F-82DF-B0E9908ED98C}" destId="{1B52A48E-2FC2-4493-AE55-0B5B879E9C4F}" srcOrd="6" destOrd="0" presId="urn:microsoft.com/office/officeart/2008/layout/LinedList"/>
    <dgm:cxn modelId="{707E2924-A62B-4A31-9B86-14DFF45E4DAE}" type="presParOf" srcId="{2B302F6F-5621-4B1F-82DF-B0E9908ED98C}" destId="{60B6DC6A-B0B7-41A6-BE85-43D46CC70DDF}" srcOrd="7" destOrd="0" presId="urn:microsoft.com/office/officeart/2008/layout/LinedList"/>
    <dgm:cxn modelId="{00B89DAB-DE8F-43EC-9600-26A1776B46F2}" type="presParOf" srcId="{60B6DC6A-B0B7-41A6-BE85-43D46CC70DDF}" destId="{413DB3BB-ED36-4208-86A2-5790495C39C0}" srcOrd="0" destOrd="0" presId="urn:microsoft.com/office/officeart/2008/layout/LinedList"/>
    <dgm:cxn modelId="{58722BC3-BC2B-4DDA-B53D-A4D6719B8AFC}" type="presParOf" srcId="{60B6DC6A-B0B7-41A6-BE85-43D46CC70DDF}" destId="{78FFC6B4-95D9-4921-B459-74292C3110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DD634-B8FB-497C-B5E2-15ABB5768B3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9AB1444-233B-4136-A5DB-9B3437E5EFBA}">
      <dgm:prSet/>
      <dgm:spPr/>
      <dgm:t>
        <a:bodyPr/>
        <a:lstStyle/>
        <a:p>
          <a:r>
            <a:rPr lang="en-US" baseline="0"/>
            <a:t>With all of the data provided so far, and with a GPU available to speed up training we were only able to obtain an accuracy of 70% with the existing CNN.</a:t>
          </a:r>
          <a:endParaRPr lang="en-US"/>
        </a:p>
      </dgm:t>
    </dgm:pt>
    <dgm:pt modelId="{9F4C20E3-B922-4519-88BA-E3BF09C95AFF}" type="parTrans" cxnId="{79125122-36CC-4F7E-A963-0DB52256FFD8}">
      <dgm:prSet/>
      <dgm:spPr/>
      <dgm:t>
        <a:bodyPr/>
        <a:lstStyle/>
        <a:p>
          <a:endParaRPr lang="en-US"/>
        </a:p>
      </dgm:t>
    </dgm:pt>
    <dgm:pt modelId="{477A9E20-750F-49C9-BC57-588FF726B6AE}" type="sibTrans" cxnId="{79125122-36CC-4F7E-A963-0DB52256FFD8}">
      <dgm:prSet/>
      <dgm:spPr/>
      <dgm:t>
        <a:bodyPr/>
        <a:lstStyle/>
        <a:p>
          <a:endParaRPr lang="en-US"/>
        </a:p>
      </dgm:t>
    </dgm:pt>
    <dgm:pt modelId="{8E7AE611-CC39-4F3F-A48F-3A5F14A8DB46}">
      <dgm:prSet/>
      <dgm:spPr/>
      <dgm:t>
        <a:bodyPr/>
        <a:lstStyle/>
        <a:p>
          <a:r>
            <a:rPr lang="en-US" baseline="0"/>
            <a:t>From here we needed to find a way to gather more training data, and to apply transformations to our dataset so that would could more confidently train our model and prevent overfitting.</a:t>
          </a:r>
          <a:endParaRPr lang="en-US"/>
        </a:p>
      </dgm:t>
    </dgm:pt>
    <dgm:pt modelId="{56565C28-F080-4504-9CD0-7B860FBE25D1}" type="parTrans" cxnId="{0F8EBD58-BBD8-4A09-A986-15C96616DB41}">
      <dgm:prSet/>
      <dgm:spPr/>
      <dgm:t>
        <a:bodyPr/>
        <a:lstStyle/>
        <a:p>
          <a:endParaRPr lang="en-US"/>
        </a:p>
      </dgm:t>
    </dgm:pt>
    <dgm:pt modelId="{9022C21D-9AC8-4B2D-81E3-EDDA5540367F}" type="sibTrans" cxnId="{0F8EBD58-BBD8-4A09-A986-15C96616DB41}">
      <dgm:prSet/>
      <dgm:spPr/>
      <dgm:t>
        <a:bodyPr/>
        <a:lstStyle/>
        <a:p>
          <a:endParaRPr lang="en-US"/>
        </a:p>
      </dgm:t>
    </dgm:pt>
    <dgm:pt modelId="{10526B37-982F-4342-820C-8183E063213E}" type="pres">
      <dgm:prSet presAssocID="{02CDD634-B8FB-497C-B5E2-15ABB5768B3A}" presName="Name0" presStyleCnt="0">
        <dgm:presLayoutVars>
          <dgm:dir/>
          <dgm:animLvl val="lvl"/>
          <dgm:resizeHandles val="exact"/>
        </dgm:presLayoutVars>
      </dgm:prSet>
      <dgm:spPr/>
    </dgm:pt>
    <dgm:pt modelId="{8BF3E1DD-B9EB-4FBF-A71A-9B3A0F85E4B7}" type="pres">
      <dgm:prSet presAssocID="{8E7AE611-CC39-4F3F-A48F-3A5F14A8DB46}" presName="boxAndChildren" presStyleCnt="0"/>
      <dgm:spPr/>
    </dgm:pt>
    <dgm:pt modelId="{E5030C48-282B-446B-AC0D-0812AA8BBDE6}" type="pres">
      <dgm:prSet presAssocID="{8E7AE611-CC39-4F3F-A48F-3A5F14A8DB46}" presName="parentTextBox" presStyleLbl="node1" presStyleIdx="0" presStyleCnt="2"/>
      <dgm:spPr/>
    </dgm:pt>
    <dgm:pt modelId="{8AC3A48C-972D-44C1-98EE-F971EE7ACD2B}" type="pres">
      <dgm:prSet presAssocID="{477A9E20-750F-49C9-BC57-588FF726B6AE}" presName="sp" presStyleCnt="0"/>
      <dgm:spPr/>
    </dgm:pt>
    <dgm:pt modelId="{4C0FAF21-CD0A-4FEE-AFB1-3DA86326AC14}" type="pres">
      <dgm:prSet presAssocID="{A9AB1444-233B-4136-A5DB-9B3437E5EFBA}" presName="arrowAndChildren" presStyleCnt="0"/>
      <dgm:spPr/>
    </dgm:pt>
    <dgm:pt modelId="{A948C3AC-08E8-4535-B035-AF2CB31CFAA0}" type="pres">
      <dgm:prSet presAssocID="{A9AB1444-233B-4136-A5DB-9B3437E5EFBA}" presName="parentTextArrow" presStyleLbl="node1" presStyleIdx="1" presStyleCnt="2"/>
      <dgm:spPr/>
    </dgm:pt>
  </dgm:ptLst>
  <dgm:cxnLst>
    <dgm:cxn modelId="{79125122-36CC-4F7E-A963-0DB52256FFD8}" srcId="{02CDD634-B8FB-497C-B5E2-15ABB5768B3A}" destId="{A9AB1444-233B-4136-A5DB-9B3437E5EFBA}" srcOrd="0" destOrd="0" parTransId="{9F4C20E3-B922-4519-88BA-E3BF09C95AFF}" sibTransId="{477A9E20-750F-49C9-BC57-588FF726B6AE}"/>
    <dgm:cxn modelId="{19602D2B-FF2F-4F09-9035-061C7EDFE455}" type="presOf" srcId="{8E7AE611-CC39-4F3F-A48F-3A5F14A8DB46}" destId="{E5030C48-282B-446B-AC0D-0812AA8BBDE6}" srcOrd="0" destOrd="0" presId="urn:microsoft.com/office/officeart/2005/8/layout/process4"/>
    <dgm:cxn modelId="{4C7C8A58-0CAB-4803-A38D-9713ABE23E90}" type="presOf" srcId="{A9AB1444-233B-4136-A5DB-9B3437E5EFBA}" destId="{A948C3AC-08E8-4535-B035-AF2CB31CFAA0}" srcOrd="0" destOrd="0" presId="urn:microsoft.com/office/officeart/2005/8/layout/process4"/>
    <dgm:cxn modelId="{0F8EBD58-BBD8-4A09-A986-15C96616DB41}" srcId="{02CDD634-B8FB-497C-B5E2-15ABB5768B3A}" destId="{8E7AE611-CC39-4F3F-A48F-3A5F14A8DB46}" srcOrd="1" destOrd="0" parTransId="{56565C28-F080-4504-9CD0-7B860FBE25D1}" sibTransId="{9022C21D-9AC8-4B2D-81E3-EDDA5540367F}"/>
    <dgm:cxn modelId="{59B504A0-0B16-423B-BAA2-35C232435237}" type="presOf" srcId="{02CDD634-B8FB-497C-B5E2-15ABB5768B3A}" destId="{10526B37-982F-4342-820C-8183E063213E}" srcOrd="0" destOrd="0" presId="urn:microsoft.com/office/officeart/2005/8/layout/process4"/>
    <dgm:cxn modelId="{C2964E67-F420-4FE1-9E53-87BD6A8A74F5}" type="presParOf" srcId="{10526B37-982F-4342-820C-8183E063213E}" destId="{8BF3E1DD-B9EB-4FBF-A71A-9B3A0F85E4B7}" srcOrd="0" destOrd="0" presId="urn:microsoft.com/office/officeart/2005/8/layout/process4"/>
    <dgm:cxn modelId="{3B60EB80-64F8-491C-B89E-E2499C76E6AA}" type="presParOf" srcId="{8BF3E1DD-B9EB-4FBF-A71A-9B3A0F85E4B7}" destId="{E5030C48-282B-446B-AC0D-0812AA8BBDE6}" srcOrd="0" destOrd="0" presId="urn:microsoft.com/office/officeart/2005/8/layout/process4"/>
    <dgm:cxn modelId="{D7851BA6-A245-4516-B7DB-1332F1B0B871}" type="presParOf" srcId="{10526B37-982F-4342-820C-8183E063213E}" destId="{8AC3A48C-972D-44C1-98EE-F971EE7ACD2B}" srcOrd="1" destOrd="0" presId="urn:microsoft.com/office/officeart/2005/8/layout/process4"/>
    <dgm:cxn modelId="{2EBC86D2-1DDA-41B2-A5AE-AEDA0068E35E}" type="presParOf" srcId="{10526B37-982F-4342-820C-8183E063213E}" destId="{4C0FAF21-CD0A-4FEE-AFB1-3DA86326AC14}" srcOrd="2" destOrd="0" presId="urn:microsoft.com/office/officeart/2005/8/layout/process4"/>
    <dgm:cxn modelId="{C119E932-FCD1-465C-8B49-78223898F458}" type="presParOf" srcId="{4C0FAF21-CD0A-4FEE-AFB1-3DA86326AC14}" destId="{A948C3AC-08E8-4535-B035-AF2CB31CFAA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531B4D-5265-4DAB-9ADF-A9BC71E8B3B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9CE2394-097C-46A5-9467-794A19169D09}">
      <dgm:prSet/>
      <dgm:spPr/>
      <dgm:t>
        <a:bodyPr/>
        <a:lstStyle/>
        <a:p>
          <a:pPr>
            <a:lnSpc>
              <a:spcPct val="100000"/>
            </a:lnSpc>
          </a:pPr>
          <a:r>
            <a:rPr lang="en-US" baseline="0"/>
            <a:t>Found a Deep Neural Network model made for classification tasks like this.</a:t>
          </a:r>
          <a:endParaRPr lang="en-US" dirty="0"/>
        </a:p>
      </dgm:t>
    </dgm:pt>
    <dgm:pt modelId="{E28D55E1-D1FF-4AE2-86DC-5E9C77893132}" type="parTrans" cxnId="{1B95752F-AD5D-464E-B3E1-2493B60C71B9}">
      <dgm:prSet/>
      <dgm:spPr/>
      <dgm:t>
        <a:bodyPr/>
        <a:lstStyle/>
        <a:p>
          <a:endParaRPr lang="en-US"/>
        </a:p>
      </dgm:t>
    </dgm:pt>
    <dgm:pt modelId="{3F167755-5EB1-401C-A959-B4F14CB4F176}" type="sibTrans" cxnId="{1B95752F-AD5D-464E-B3E1-2493B60C71B9}">
      <dgm:prSet/>
      <dgm:spPr/>
      <dgm:t>
        <a:bodyPr/>
        <a:lstStyle/>
        <a:p>
          <a:pPr>
            <a:lnSpc>
              <a:spcPct val="100000"/>
            </a:lnSpc>
          </a:pPr>
          <a:endParaRPr lang="en-US"/>
        </a:p>
      </dgm:t>
    </dgm:pt>
    <dgm:pt modelId="{F84BA6D5-32FD-4685-A40C-761855C24CF4}">
      <dgm:prSet/>
      <dgm:spPr/>
      <dgm:t>
        <a:bodyPr/>
        <a:lstStyle/>
        <a:p>
          <a:pPr>
            <a:lnSpc>
              <a:spcPct val="100000"/>
            </a:lnSpc>
          </a:pPr>
          <a:r>
            <a:rPr lang="en-US" baseline="0"/>
            <a:t>Challenge came with trying to identify large number of classes with a limited number of features even identifiable to the human eye.</a:t>
          </a:r>
          <a:endParaRPr lang="en-US"/>
        </a:p>
      </dgm:t>
    </dgm:pt>
    <dgm:pt modelId="{671667CE-DE77-4557-B763-18B037DB5541}" type="parTrans" cxnId="{8CAE1BA0-A056-42E4-BFC1-A1F7F552D4D4}">
      <dgm:prSet/>
      <dgm:spPr/>
      <dgm:t>
        <a:bodyPr/>
        <a:lstStyle/>
        <a:p>
          <a:endParaRPr lang="en-US"/>
        </a:p>
      </dgm:t>
    </dgm:pt>
    <dgm:pt modelId="{C99CC44E-43CD-4B10-AE6E-AA5E0EE7F08B}" type="sibTrans" cxnId="{8CAE1BA0-A056-42E4-BFC1-A1F7F552D4D4}">
      <dgm:prSet/>
      <dgm:spPr/>
      <dgm:t>
        <a:bodyPr/>
        <a:lstStyle/>
        <a:p>
          <a:pPr>
            <a:lnSpc>
              <a:spcPct val="100000"/>
            </a:lnSpc>
          </a:pPr>
          <a:endParaRPr lang="en-US"/>
        </a:p>
      </dgm:t>
    </dgm:pt>
    <dgm:pt modelId="{69310441-673E-4BF4-8F72-53268D02A83A}">
      <dgm:prSet/>
      <dgm:spPr/>
      <dgm:t>
        <a:bodyPr/>
        <a:lstStyle/>
        <a:p>
          <a:pPr>
            <a:lnSpc>
              <a:spcPct val="100000"/>
            </a:lnSpc>
          </a:pPr>
          <a:r>
            <a:rPr lang="en-US" baseline="0"/>
            <a:t>Fine tuned an existing resNet34 model to our needs. We needed to incorporate a large amount of extra data.</a:t>
          </a:r>
          <a:endParaRPr lang="en-US" dirty="0"/>
        </a:p>
      </dgm:t>
    </dgm:pt>
    <dgm:pt modelId="{E2836A8E-73B1-4EA2-8EFF-05DD50CF6A25}" type="parTrans" cxnId="{FA60C004-393F-40C8-BB6A-200D778B0607}">
      <dgm:prSet/>
      <dgm:spPr/>
      <dgm:t>
        <a:bodyPr/>
        <a:lstStyle/>
        <a:p>
          <a:endParaRPr lang="en-US"/>
        </a:p>
      </dgm:t>
    </dgm:pt>
    <dgm:pt modelId="{2EC023E5-7347-437B-B52B-7F8629A4B370}" type="sibTrans" cxnId="{FA60C004-393F-40C8-BB6A-200D778B0607}">
      <dgm:prSet/>
      <dgm:spPr/>
      <dgm:t>
        <a:bodyPr/>
        <a:lstStyle/>
        <a:p>
          <a:pPr>
            <a:lnSpc>
              <a:spcPct val="100000"/>
            </a:lnSpc>
          </a:pPr>
          <a:endParaRPr lang="en-US"/>
        </a:p>
      </dgm:t>
    </dgm:pt>
    <dgm:pt modelId="{8DAF38C5-D6DE-49DE-8E3C-AE69A0B15F46}">
      <dgm:prSet/>
      <dgm:spPr/>
      <dgm:t>
        <a:bodyPr/>
        <a:lstStyle/>
        <a:p>
          <a:pPr>
            <a:lnSpc>
              <a:spcPct val="100000"/>
            </a:lnSpc>
          </a:pPr>
          <a:r>
            <a:rPr lang="en-US" baseline="0"/>
            <a:t>Data loader allowed us to use image transformation to grow dataset by 5x. </a:t>
          </a:r>
          <a:endParaRPr lang="en-US"/>
        </a:p>
      </dgm:t>
    </dgm:pt>
    <dgm:pt modelId="{46710DC5-C044-4B84-B4F0-9EEC20CFA0B2}" type="parTrans" cxnId="{91459633-2D9F-4344-AE61-23A598E706ED}">
      <dgm:prSet/>
      <dgm:spPr/>
      <dgm:t>
        <a:bodyPr/>
        <a:lstStyle/>
        <a:p>
          <a:endParaRPr lang="en-US"/>
        </a:p>
      </dgm:t>
    </dgm:pt>
    <dgm:pt modelId="{CC5F47DD-B353-46CF-8E78-26C9D16553B3}" type="sibTrans" cxnId="{91459633-2D9F-4344-AE61-23A598E706ED}">
      <dgm:prSet/>
      <dgm:spPr/>
      <dgm:t>
        <a:bodyPr/>
        <a:lstStyle/>
        <a:p>
          <a:endParaRPr lang="en-US"/>
        </a:p>
      </dgm:t>
    </dgm:pt>
    <dgm:pt modelId="{CA3A26F3-2B1C-4E72-A1D6-2A90A11DE22D}" type="pres">
      <dgm:prSet presAssocID="{15531B4D-5265-4DAB-9ADF-A9BC71E8B3B6}" presName="root" presStyleCnt="0">
        <dgm:presLayoutVars>
          <dgm:dir/>
          <dgm:resizeHandles val="exact"/>
        </dgm:presLayoutVars>
      </dgm:prSet>
      <dgm:spPr/>
    </dgm:pt>
    <dgm:pt modelId="{302EE665-22CE-44AA-88C6-D3901788BD1A}" type="pres">
      <dgm:prSet presAssocID="{49CE2394-097C-46A5-9467-794A19169D09}" presName="compNode" presStyleCnt="0"/>
      <dgm:spPr/>
    </dgm:pt>
    <dgm:pt modelId="{D2DBC9B0-C3A4-4143-9DD1-9B134A9F718C}" type="pres">
      <dgm:prSet presAssocID="{49CE2394-097C-46A5-9467-794A19169D09}" presName="bgRect" presStyleLbl="bgShp" presStyleIdx="0" presStyleCnt="4"/>
      <dgm:spPr/>
    </dgm:pt>
    <dgm:pt modelId="{2861807B-3CE2-4A1B-8E9A-B08051B7C50B}" type="pres">
      <dgm:prSet presAssocID="{49CE2394-097C-46A5-9467-794A19169D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t"/>
        </a:ext>
      </dgm:extLst>
    </dgm:pt>
    <dgm:pt modelId="{23FB8C0B-226D-4479-96FC-35E3C72D08B9}" type="pres">
      <dgm:prSet presAssocID="{49CE2394-097C-46A5-9467-794A19169D09}" presName="spaceRect" presStyleCnt="0"/>
      <dgm:spPr/>
    </dgm:pt>
    <dgm:pt modelId="{A8089E40-8C32-4993-A935-DCC8EEEDB2C2}" type="pres">
      <dgm:prSet presAssocID="{49CE2394-097C-46A5-9467-794A19169D09}" presName="parTx" presStyleLbl="revTx" presStyleIdx="0" presStyleCnt="4">
        <dgm:presLayoutVars>
          <dgm:chMax val="0"/>
          <dgm:chPref val="0"/>
        </dgm:presLayoutVars>
      </dgm:prSet>
      <dgm:spPr/>
    </dgm:pt>
    <dgm:pt modelId="{95F0A233-8A0C-4DDD-B293-6C24299FBEDE}" type="pres">
      <dgm:prSet presAssocID="{3F167755-5EB1-401C-A959-B4F14CB4F176}" presName="sibTrans" presStyleCnt="0"/>
      <dgm:spPr/>
    </dgm:pt>
    <dgm:pt modelId="{71A58DAF-B527-496A-8D33-31C5A8B58453}" type="pres">
      <dgm:prSet presAssocID="{F84BA6D5-32FD-4685-A40C-761855C24CF4}" presName="compNode" presStyleCnt="0"/>
      <dgm:spPr/>
    </dgm:pt>
    <dgm:pt modelId="{E0CA7C4C-9015-400D-9262-EBB0A4112E1C}" type="pres">
      <dgm:prSet presAssocID="{F84BA6D5-32FD-4685-A40C-761855C24CF4}" presName="bgRect" presStyleLbl="bgShp" presStyleIdx="1" presStyleCnt="4"/>
      <dgm:spPr/>
    </dgm:pt>
    <dgm:pt modelId="{1F9DC089-A095-4EAC-BB03-1E5FFC969645}" type="pres">
      <dgm:prSet presAssocID="{F84BA6D5-32FD-4685-A40C-761855C24C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6B65BC7E-041D-419A-8259-1A36364E6AE3}" type="pres">
      <dgm:prSet presAssocID="{F84BA6D5-32FD-4685-A40C-761855C24CF4}" presName="spaceRect" presStyleCnt="0"/>
      <dgm:spPr/>
    </dgm:pt>
    <dgm:pt modelId="{6EE1E206-AC8C-4B3B-8903-9A816556C295}" type="pres">
      <dgm:prSet presAssocID="{F84BA6D5-32FD-4685-A40C-761855C24CF4}" presName="parTx" presStyleLbl="revTx" presStyleIdx="1" presStyleCnt="4">
        <dgm:presLayoutVars>
          <dgm:chMax val="0"/>
          <dgm:chPref val="0"/>
        </dgm:presLayoutVars>
      </dgm:prSet>
      <dgm:spPr/>
    </dgm:pt>
    <dgm:pt modelId="{EECDFE2A-C134-41FB-AD6D-2201B14036CA}" type="pres">
      <dgm:prSet presAssocID="{C99CC44E-43CD-4B10-AE6E-AA5E0EE7F08B}" presName="sibTrans" presStyleCnt="0"/>
      <dgm:spPr/>
    </dgm:pt>
    <dgm:pt modelId="{78D8A2E9-12A1-4730-9902-9396590E8392}" type="pres">
      <dgm:prSet presAssocID="{69310441-673E-4BF4-8F72-53268D02A83A}" presName="compNode" presStyleCnt="0"/>
      <dgm:spPr/>
    </dgm:pt>
    <dgm:pt modelId="{B568C1B2-3234-4678-9D2C-B0C118BCCAFB}" type="pres">
      <dgm:prSet presAssocID="{69310441-673E-4BF4-8F72-53268D02A83A}" presName="bgRect" presStyleLbl="bgShp" presStyleIdx="2" presStyleCnt="4"/>
      <dgm:spPr/>
    </dgm:pt>
    <dgm:pt modelId="{862949A9-D5BE-421D-B5AC-89C1BBCBE33A}" type="pres">
      <dgm:prSet presAssocID="{69310441-673E-4BF4-8F72-53268D02A8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B70795E-8C37-4E93-97DD-90996D07360B}" type="pres">
      <dgm:prSet presAssocID="{69310441-673E-4BF4-8F72-53268D02A83A}" presName="spaceRect" presStyleCnt="0"/>
      <dgm:spPr/>
    </dgm:pt>
    <dgm:pt modelId="{9D7D8718-B53E-461C-B7DA-16628B0CB8A3}" type="pres">
      <dgm:prSet presAssocID="{69310441-673E-4BF4-8F72-53268D02A83A}" presName="parTx" presStyleLbl="revTx" presStyleIdx="2" presStyleCnt="4">
        <dgm:presLayoutVars>
          <dgm:chMax val="0"/>
          <dgm:chPref val="0"/>
        </dgm:presLayoutVars>
      </dgm:prSet>
      <dgm:spPr/>
    </dgm:pt>
    <dgm:pt modelId="{9E800537-59FA-4D55-A978-42D385D7B331}" type="pres">
      <dgm:prSet presAssocID="{2EC023E5-7347-437B-B52B-7F8629A4B370}" presName="sibTrans" presStyleCnt="0"/>
      <dgm:spPr/>
    </dgm:pt>
    <dgm:pt modelId="{3F6770CE-ED6D-437C-9F92-1B9C1935621B}" type="pres">
      <dgm:prSet presAssocID="{8DAF38C5-D6DE-49DE-8E3C-AE69A0B15F46}" presName="compNode" presStyleCnt="0"/>
      <dgm:spPr/>
    </dgm:pt>
    <dgm:pt modelId="{D86DBC78-F271-4368-A667-821E593C43DF}" type="pres">
      <dgm:prSet presAssocID="{8DAF38C5-D6DE-49DE-8E3C-AE69A0B15F46}" presName="bgRect" presStyleLbl="bgShp" presStyleIdx="3" presStyleCnt="4"/>
      <dgm:spPr/>
    </dgm:pt>
    <dgm:pt modelId="{18405334-6310-4CC2-95FE-589EFC1196A2}" type="pres">
      <dgm:prSet presAssocID="{8DAF38C5-D6DE-49DE-8E3C-AE69A0B15F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BFE0BC5-3DBC-4292-A585-39851053312A}" type="pres">
      <dgm:prSet presAssocID="{8DAF38C5-D6DE-49DE-8E3C-AE69A0B15F46}" presName="spaceRect" presStyleCnt="0"/>
      <dgm:spPr/>
    </dgm:pt>
    <dgm:pt modelId="{819D7F0C-B109-4119-933A-FC83BE360C53}" type="pres">
      <dgm:prSet presAssocID="{8DAF38C5-D6DE-49DE-8E3C-AE69A0B15F46}" presName="parTx" presStyleLbl="revTx" presStyleIdx="3" presStyleCnt="4">
        <dgm:presLayoutVars>
          <dgm:chMax val="0"/>
          <dgm:chPref val="0"/>
        </dgm:presLayoutVars>
      </dgm:prSet>
      <dgm:spPr/>
    </dgm:pt>
  </dgm:ptLst>
  <dgm:cxnLst>
    <dgm:cxn modelId="{FA60C004-393F-40C8-BB6A-200D778B0607}" srcId="{15531B4D-5265-4DAB-9ADF-A9BC71E8B3B6}" destId="{69310441-673E-4BF4-8F72-53268D02A83A}" srcOrd="2" destOrd="0" parTransId="{E2836A8E-73B1-4EA2-8EFF-05DD50CF6A25}" sibTransId="{2EC023E5-7347-437B-B52B-7F8629A4B370}"/>
    <dgm:cxn modelId="{A0CE7915-9837-41D4-A576-2EFAF5118980}" type="presOf" srcId="{49CE2394-097C-46A5-9467-794A19169D09}" destId="{A8089E40-8C32-4993-A935-DCC8EEEDB2C2}" srcOrd="0" destOrd="0" presId="urn:microsoft.com/office/officeart/2018/2/layout/IconVerticalSolidList"/>
    <dgm:cxn modelId="{F4F41717-8F24-4D0E-8A8E-ED64ADD6C90E}" type="presOf" srcId="{8DAF38C5-D6DE-49DE-8E3C-AE69A0B15F46}" destId="{819D7F0C-B109-4119-933A-FC83BE360C53}" srcOrd="0" destOrd="0" presId="urn:microsoft.com/office/officeart/2018/2/layout/IconVerticalSolidList"/>
    <dgm:cxn modelId="{0C12B51D-B76B-4744-9ADF-B67BE893915F}" type="presOf" srcId="{69310441-673E-4BF4-8F72-53268D02A83A}" destId="{9D7D8718-B53E-461C-B7DA-16628B0CB8A3}" srcOrd="0" destOrd="0" presId="urn:microsoft.com/office/officeart/2018/2/layout/IconVerticalSolidList"/>
    <dgm:cxn modelId="{D7ECAF27-CF04-4FAA-895C-0FCDA413F7D7}" type="presOf" srcId="{F84BA6D5-32FD-4685-A40C-761855C24CF4}" destId="{6EE1E206-AC8C-4B3B-8903-9A816556C295}" srcOrd="0" destOrd="0" presId="urn:microsoft.com/office/officeart/2018/2/layout/IconVerticalSolidList"/>
    <dgm:cxn modelId="{1B95752F-AD5D-464E-B3E1-2493B60C71B9}" srcId="{15531B4D-5265-4DAB-9ADF-A9BC71E8B3B6}" destId="{49CE2394-097C-46A5-9467-794A19169D09}" srcOrd="0" destOrd="0" parTransId="{E28D55E1-D1FF-4AE2-86DC-5E9C77893132}" sibTransId="{3F167755-5EB1-401C-A959-B4F14CB4F176}"/>
    <dgm:cxn modelId="{91459633-2D9F-4344-AE61-23A598E706ED}" srcId="{15531B4D-5265-4DAB-9ADF-A9BC71E8B3B6}" destId="{8DAF38C5-D6DE-49DE-8E3C-AE69A0B15F46}" srcOrd="3" destOrd="0" parTransId="{46710DC5-C044-4B84-B4F0-9EEC20CFA0B2}" sibTransId="{CC5F47DD-B353-46CF-8E78-26C9D16553B3}"/>
    <dgm:cxn modelId="{8CAE1BA0-A056-42E4-BFC1-A1F7F552D4D4}" srcId="{15531B4D-5265-4DAB-9ADF-A9BC71E8B3B6}" destId="{F84BA6D5-32FD-4685-A40C-761855C24CF4}" srcOrd="1" destOrd="0" parTransId="{671667CE-DE77-4557-B763-18B037DB5541}" sibTransId="{C99CC44E-43CD-4B10-AE6E-AA5E0EE7F08B}"/>
    <dgm:cxn modelId="{EDF62EEF-2F2D-400D-9CE2-0A95C3338A4D}" type="presOf" srcId="{15531B4D-5265-4DAB-9ADF-A9BC71E8B3B6}" destId="{CA3A26F3-2B1C-4E72-A1D6-2A90A11DE22D}" srcOrd="0" destOrd="0" presId="urn:microsoft.com/office/officeart/2018/2/layout/IconVerticalSolidList"/>
    <dgm:cxn modelId="{1031431C-8C18-4B4A-8CC1-77D87A409579}" type="presParOf" srcId="{CA3A26F3-2B1C-4E72-A1D6-2A90A11DE22D}" destId="{302EE665-22CE-44AA-88C6-D3901788BD1A}" srcOrd="0" destOrd="0" presId="urn:microsoft.com/office/officeart/2018/2/layout/IconVerticalSolidList"/>
    <dgm:cxn modelId="{1F7CB444-32C2-42BA-B9C7-AF586B8F3103}" type="presParOf" srcId="{302EE665-22CE-44AA-88C6-D3901788BD1A}" destId="{D2DBC9B0-C3A4-4143-9DD1-9B134A9F718C}" srcOrd="0" destOrd="0" presId="urn:microsoft.com/office/officeart/2018/2/layout/IconVerticalSolidList"/>
    <dgm:cxn modelId="{4BEC9621-8C27-4C09-892F-313A26F426C2}" type="presParOf" srcId="{302EE665-22CE-44AA-88C6-D3901788BD1A}" destId="{2861807B-3CE2-4A1B-8E9A-B08051B7C50B}" srcOrd="1" destOrd="0" presId="urn:microsoft.com/office/officeart/2018/2/layout/IconVerticalSolidList"/>
    <dgm:cxn modelId="{431FA9D0-2547-47B5-82CF-DECAA91D2C07}" type="presParOf" srcId="{302EE665-22CE-44AA-88C6-D3901788BD1A}" destId="{23FB8C0B-226D-4479-96FC-35E3C72D08B9}" srcOrd="2" destOrd="0" presId="urn:microsoft.com/office/officeart/2018/2/layout/IconVerticalSolidList"/>
    <dgm:cxn modelId="{F6D39109-8012-4827-A7A1-802FF9170A4B}" type="presParOf" srcId="{302EE665-22CE-44AA-88C6-D3901788BD1A}" destId="{A8089E40-8C32-4993-A935-DCC8EEEDB2C2}" srcOrd="3" destOrd="0" presId="urn:microsoft.com/office/officeart/2018/2/layout/IconVerticalSolidList"/>
    <dgm:cxn modelId="{02FAFD0A-9C64-4F90-9A84-4BBC55CA3F50}" type="presParOf" srcId="{CA3A26F3-2B1C-4E72-A1D6-2A90A11DE22D}" destId="{95F0A233-8A0C-4DDD-B293-6C24299FBEDE}" srcOrd="1" destOrd="0" presId="urn:microsoft.com/office/officeart/2018/2/layout/IconVerticalSolidList"/>
    <dgm:cxn modelId="{C84408D8-2876-4376-99DF-7978A549074F}" type="presParOf" srcId="{CA3A26F3-2B1C-4E72-A1D6-2A90A11DE22D}" destId="{71A58DAF-B527-496A-8D33-31C5A8B58453}" srcOrd="2" destOrd="0" presId="urn:microsoft.com/office/officeart/2018/2/layout/IconVerticalSolidList"/>
    <dgm:cxn modelId="{8F332E98-E37F-4250-8D65-E3CB3F6BF5D4}" type="presParOf" srcId="{71A58DAF-B527-496A-8D33-31C5A8B58453}" destId="{E0CA7C4C-9015-400D-9262-EBB0A4112E1C}" srcOrd="0" destOrd="0" presId="urn:microsoft.com/office/officeart/2018/2/layout/IconVerticalSolidList"/>
    <dgm:cxn modelId="{7AB4631F-4EEA-4C6B-9EF1-B8CBFE2E596E}" type="presParOf" srcId="{71A58DAF-B527-496A-8D33-31C5A8B58453}" destId="{1F9DC089-A095-4EAC-BB03-1E5FFC969645}" srcOrd="1" destOrd="0" presId="urn:microsoft.com/office/officeart/2018/2/layout/IconVerticalSolidList"/>
    <dgm:cxn modelId="{0298D00C-49C4-4797-85A1-BFE518163C41}" type="presParOf" srcId="{71A58DAF-B527-496A-8D33-31C5A8B58453}" destId="{6B65BC7E-041D-419A-8259-1A36364E6AE3}" srcOrd="2" destOrd="0" presId="urn:microsoft.com/office/officeart/2018/2/layout/IconVerticalSolidList"/>
    <dgm:cxn modelId="{65D397B5-3917-49AF-832F-D156E06C00CA}" type="presParOf" srcId="{71A58DAF-B527-496A-8D33-31C5A8B58453}" destId="{6EE1E206-AC8C-4B3B-8903-9A816556C295}" srcOrd="3" destOrd="0" presId="urn:microsoft.com/office/officeart/2018/2/layout/IconVerticalSolidList"/>
    <dgm:cxn modelId="{089C8919-D933-4CA6-856A-BC087D5A5C77}" type="presParOf" srcId="{CA3A26F3-2B1C-4E72-A1D6-2A90A11DE22D}" destId="{EECDFE2A-C134-41FB-AD6D-2201B14036CA}" srcOrd="3" destOrd="0" presId="urn:microsoft.com/office/officeart/2018/2/layout/IconVerticalSolidList"/>
    <dgm:cxn modelId="{831A0291-8AC2-4414-AA58-095FCE53AAA9}" type="presParOf" srcId="{CA3A26F3-2B1C-4E72-A1D6-2A90A11DE22D}" destId="{78D8A2E9-12A1-4730-9902-9396590E8392}" srcOrd="4" destOrd="0" presId="urn:microsoft.com/office/officeart/2018/2/layout/IconVerticalSolidList"/>
    <dgm:cxn modelId="{AF1817ED-6C41-4484-BF37-4A097DF15884}" type="presParOf" srcId="{78D8A2E9-12A1-4730-9902-9396590E8392}" destId="{B568C1B2-3234-4678-9D2C-B0C118BCCAFB}" srcOrd="0" destOrd="0" presId="urn:microsoft.com/office/officeart/2018/2/layout/IconVerticalSolidList"/>
    <dgm:cxn modelId="{3321ED8F-4B9A-4B6D-8A43-8DC390F33730}" type="presParOf" srcId="{78D8A2E9-12A1-4730-9902-9396590E8392}" destId="{862949A9-D5BE-421D-B5AC-89C1BBCBE33A}" srcOrd="1" destOrd="0" presId="urn:microsoft.com/office/officeart/2018/2/layout/IconVerticalSolidList"/>
    <dgm:cxn modelId="{0F755F3F-1528-4102-B120-FF374FA2C3F9}" type="presParOf" srcId="{78D8A2E9-12A1-4730-9902-9396590E8392}" destId="{4B70795E-8C37-4E93-97DD-90996D07360B}" srcOrd="2" destOrd="0" presId="urn:microsoft.com/office/officeart/2018/2/layout/IconVerticalSolidList"/>
    <dgm:cxn modelId="{05A38DED-A5E1-4120-8C51-190038DCE420}" type="presParOf" srcId="{78D8A2E9-12A1-4730-9902-9396590E8392}" destId="{9D7D8718-B53E-461C-B7DA-16628B0CB8A3}" srcOrd="3" destOrd="0" presId="urn:microsoft.com/office/officeart/2018/2/layout/IconVerticalSolidList"/>
    <dgm:cxn modelId="{D87C4580-1C07-4075-AD76-3A6310B251DC}" type="presParOf" srcId="{CA3A26F3-2B1C-4E72-A1D6-2A90A11DE22D}" destId="{9E800537-59FA-4D55-A978-42D385D7B331}" srcOrd="5" destOrd="0" presId="urn:microsoft.com/office/officeart/2018/2/layout/IconVerticalSolidList"/>
    <dgm:cxn modelId="{B3D68FC3-4190-413C-B3C8-F83A01F4FC64}" type="presParOf" srcId="{CA3A26F3-2B1C-4E72-A1D6-2A90A11DE22D}" destId="{3F6770CE-ED6D-437C-9F92-1B9C1935621B}" srcOrd="6" destOrd="0" presId="urn:microsoft.com/office/officeart/2018/2/layout/IconVerticalSolidList"/>
    <dgm:cxn modelId="{64179252-42FA-4081-B842-9DCD6B071140}" type="presParOf" srcId="{3F6770CE-ED6D-437C-9F92-1B9C1935621B}" destId="{D86DBC78-F271-4368-A667-821E593C43DF}" srcOrd="0" destOrd="0" presId="urn:microsoft.com/office/officeart/2018/2/layout/IconVerticalSolidList"/>
    <dgm:cxn modelId="{091ECFBB-E6F2-499F-A675-4BC7D8198A7C}" type="presParOf" srcId="{3F6770CE-ED6D-437C-9F92-1B9C1935621B}" destId="{18405334-6310-4CC2-95FE-589EFC1196A2}" srcOrd="1" destOrd="0" presId="urn:microsoft.com/office/officeart/2018/2/layout/IconVerticalSolidList"/>
    <dgm:cxn modelId="{95B4A5BE-DA63-46F4-B1A8-8F21F8EDE943}" type="presParOf" srcId="{3F6770CE-ED6D-437C-9F92-1B9C1935621B}" destId="{EBFE0BC5-3DBC-4292-A585-39851053312A}" srcOrd="2" destOrd="0" presId="urn:microsoft.com/office/officeart/2018/2/layout/IconVerticalSolidList"/>
    <dgm:cxn modelId="{8D50153B-76F6-41B6-B20C-55ECDDD3DD01}" type="presParOf" srcId="{3F6770CE-ED6D-437C-9F92-1B9C1935621B}" destId="{819D7F0C-B109-4119-933A-FC83BE360C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CEC57-94C7-4688-8AF0-8390ABC2DF5D}">
      <dsp:nvSpPr>
        <dsp:cNvPr id="0" name=""/>
        <dsp:cNvSpPr/>
      </dsp:nvSpPr>
      <dsp:spPr>
        <a:xfrm>
          <a:off x="0" y="0"/>
          <a:ext cx="4879728"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6FE0E8-6D10-423C-AE3D-5ABFF3EA1296}">
      <dsp:nvSpPr>
        <dsp:cNvPr id="0" name=""/>
        <dsp:cNvSpPr/>
      </dsp:nvSpPr>
      <dsp:spPr>
        <a:xfrm>
          <a:off x="0" y="0"/>
          <a:ext cx="4879728" cy="104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baseline="0"/>
            <a:t>Preprocessing</a:t>
          </a:r>
          <a:endParaRPr lang="en-US" sz="4600" kern="1200"/>
        </a:p>
      </dsp:txBody>
      <dsp:txXfrm>
        <a:off x="0" y="0"/>
        <a:ext cx="4879728" cy="1045845"/>
      </dsp:txXfrm>
    </dsp:sp>
    <dsp:sp modelId="{4A1BCD69-9490-4058-8508-35F4F857AD00}">
      <dsp:nvSpPr>
        <dsp:cNvPr id="0" name=""/>
        <dsp:cNvSpPr/>
      </dsp:nvSpPr>
      <dsp:spPr>
        <a:xfrm>
          <a:off x="0" y="1045845"/>
          <a:ext cx="4879728" cy="0"/>
        </a:xfrm>
        <a:prstGeom prst="line">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8BD80-AB45-4CA5-8A0A-882DD5380BF4}">
      <dsp:nvSpPr>
        <dsp:cNvPr id="0" name=""/>
        <dsp:cNvSpPr/>
      </dsp:nvSpPr>
      <dsp:spPr>
        <a:xfrm>
          <a:off x="0" y="1045845"/>
          <a:ext cx="4879728" cy="104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baseline="0"/>
            <a:t>Feature Extraction</a:t>
          </a:r>
          <a:endParaRPr lang="en-US" sz="4600" kern="1200"/>
        </a:p>
      </dsp:txBody>
      <dsp:txXfrm>
        <a:off x="0" y="1045845"/>
        <a:ext cx="4879728" cy="1045845"/>
      </dsp:txXfrm>
    </dsp:sp>
    <dsp:sp modelId="{6C695971-A4E9-4125-B750-3BDEB917EB96}">
      <dsp:nvSpPr>
        <dsp:cNvPr id="0" name=""/>
        <dsp:cNvSpPr/>
      </dsp:nvSpPr>
      <dsp:spPr>
        <a:xfrm>
          <a:off x="0" y="2091690"/>
          <a:ext cx="4879728" cy="0"/>
        </a:xfrm>
        <a:prstGeom prst="line">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A5A38-2E46-4574-8046-2B60D8FC8A87}">
      <dsp:nvSpPr>
        <dsp:cNvPr id="0" name=""/>
        <dsp:cNvSpPr/>
      </dsp:nvSpPr>
      <dsp:spPr>
        <a:xfrm>
          <a:off x="0" y="2091690"/>
          <a:ext cx="4879728" cy="104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baseline="0"/>
            <a:t>Random Forest</a:t>
          </a:r>
          <a:endParaRPr lang="en-US" sz="4600" kern="1200"/>
        </a:p>
      </dsp:txBody>
      <dsp:txXfrm>
        <a:off x="0" y="2091690"/>
        <a:ext cx="4879728" cy="1045845"/>
      </dsp:txXfrm>
    </dsp:sp>
    <dsp:sp modelId="{1B52A48E-2FC2-4493-AE55-0B5B879E9C4F}">
      <dsp:nvSpPr>
        <dsp:cNvPr id="0" name=""/>
        <dsp:cNvSpPr/>
      </dsp:nvSpPr>
      <dsp:spPr>
        <a:xfrm>
          <a:off x="0" y="3137535"/>
          <a:ext cx="4879728"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DB3BB-ED36-4208-86A2-5790495C39C0}">
      <dsp:nvSpPr>
        <dsp:cNvPr id="0" name=""/>
        <dsp:cNvSpPr/>
      </dsp:nvSpPr>
      <dsp:spPr>
        <a:xfrm>
          <a:off x="0" y="3137535"/>
          <a:ext cx="4879728" cy="104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baseline="0"/>
            <a:t>CNN</a:t>
          </a:r>
          <a:endParaRPr lang="en-US" sz="4600" kern="1200"/>
        </a:p>
      </dsp:txBody>
      <dsp:txXfrm>
        <a:off x="0" y="3137535"/>
        <a:ext cx="4879728" cy="1045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30C48-282B-446B-AC0D-0812AA8BBDE6}">
      <dsp:nvSpPr>
        <dsp:cNvPr id="0" name=""/>
        <dsp:cNvSpPr/>
      </dsp:nvSpPr>
      <dsp:spPr>
        <a:xfrm>
          <a:off x="0" y="2524891"/>
          <a:ext cx="4879728" cy="1656602"/>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a:t>From here we needed to find a way to gather more training data, and to apply transformations to our dataset so that would could more confidently train our model and prevent overfitting.</a:t>
          </a:r>
          <a:endParaRPr lang="en-US" sz="2000" kern="1200"/>
        </a:p>
      </dsp:txBody>
      <dsp:txXfrm>
        <a:off x="0" y="2524891"/>
        <a:ext cx="4879728" cy="1656602"/>
      </dsp:txXfrm>
    </dsp:sp>
    <dsp:sp modelId="{A948C3AC-08E8-4535-B035-AF2CB31CFAA0}">
      <dsp:nvSpPr>
        <dsp:cNvPr id="0" name=""/>
        <dsp:cNvSpPr/>
      </dsp:nvSpPr>
      <dsp:spPr>
        <a:xfrm rot="10800000">
          <a:off x="0" y="1886"/>
          <a:ext cx="4879728" cy="2547854"/>
        </a:xfrm>
        <a:prstGeom prst="upArrowCallou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a:t>With all of the data provided so far, and with a GPU available to speed up training we were only able to obtain an accuracy of 70% with the existing CNN.</a:t>
          </a:r>
          <a:endParaRPr lang="en-US" sz="2000" kern="1200"/>
        </a:p>
      </dsp:txBody>
      <dsp:txXfrm rot="10800000">
        <a:off x="0" y="1886"/>
        <a:ext cx="4879728" cy="1655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BC9B0-C3A4-4143-9DD1-9B134A9F718C}">
      <dsp:nvSpPr>
        <dsp:cNvPr id="0" name=""/>
        <dsp:cNvSpPr/>
      </dsp:nvSpPr>
      <dsp:spPr>
        <a:xfrm>
          <a:off x="0" y="1736"/>
          <a:ext cx="4879728" cy="8799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1807B-3CE2-4A1B-8E9A-B08051B7C50B}">
      <dsp:nvSpPr>
        <dsp:cNvPr id="0" name=""/>
        <dsp:cNvSpPr/>
      </dsp:nvSpPr>
      <dsp:spPr>
        <a:xfrm>
          <a:off x="266194" y="199731"/>
          <a:ext cx="483989" cy="4839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8089E40-8C32-4993-A935-DCC8EEEDB2C2}">
      <dsp:nvSpPr>
        <dsp:cNvPr id="0" name=""/>
        <dsp:cNvSpPr/>
      </dsp:nvSpPr>
      <dsp:spPr>
        <a:xfrm>
          <a:off x="1016377" y="1736"/>
          <a:ext cx="3863350" cy="87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31" tIns="93131" rIns="93131" bIns="93131" numCol="1" spcCol="1270" anchor="ctr" anchorCtr="0">
          <a:noAutofit/>
        </a:bodyPr>
        <a:lstStyle/>
        <a:p>
          <a:pPr marL="0" lvl="0" indent="0" algn="l" defTabSz="666750">
            <a:lnSpc>
              <a:spcPct val="100000"/>
            </a:lnSpc>
            <a:spcBef>
              <a:spcPct val="0"/>
            </a:spcBef>
            <a:spcAft>
              <a:spcPct val="35000"/>
            </a:spcAft>
            <a:buNone/>
          </a:pPr>
          <a:r>
            <a:rPr lang="en-US" sz="1500" kern="1200" baseline="0"/>
            <a:t>Found a Deep Neural Network model made for classification tasks like this.</a:t>
          </a:r>
          <a:endParaRPr lang="en-US" sz="1500" kern="1200" dirty="0"/>
        </a:p>
      </dsp:txBody>
      <dsp:txXfrm>
        <a:off x="1016377" y="1736"/>
        <a:ext cx="3863350" cy="879980"/>
      </dsp:txXfrm>
    </dsp:sp>
    <dsp:sp modelId="{E0CA7C4C-9015-400D-9262-EBB0A4112E1C}">
      <dsp:nvSpPr>
        <dsp:cNvPr id="0" name=""/>
        <dsp:cNvSpPr/>
      </dsp:nvSpPr>
      <dsp:spPr>
        <a:xfrm>
          <a:off x="0" y="1101711"/>
          <a:ext cx="4879728" cy="8799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DC089-A095-4EAC-BB03-1E5FFC969645}">
      <dsp:nvSpPr>
        <dsp:cNvPr id="0" name=""/>
        <dsp:cNvSpPr/>
      </dsp:nvSpPr>
      <dsp:spPr>
        <a:xfrm>
          <a:off x="266194" y="1299707"/>
          <a:ext cx="483989" cy="483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EE1E206-AC8C-4B3B-8903-9A816556C295}">
      <dsp:nvSpPr>
        <dsp:cNvPr id="0" name=""/>
        <dsp:cNvSpPr/>
      </dsp:nvSpPr>
      <dsp:spPr>
        <a:xfrm>
          <a:off x="1016377" y="1101711"/>
          <a:ext cx="3863350" cy="87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31" tIns="93131" rIns="93131" bIns="93131" numCol="1" spcCol="1270" anchor="ctr" anchorCtr="0">
          <a:noAutofit/>
        </a:bodyPr>
        <a:lstStyle/>
        <a:p>
          <a:pPr marL="0" lvl="0" indent="0" algn="l" defTabSz="666750">
            <a:lnSpc>
              <a:spcPct val="100000"/>
            </a:lnSpc>
            <a:spcBef>
              <a:spcPct val="0"/>
            </a:spcBef>
            <a:spcAft>
              <a:spcPct val="35000"/>
            </a:spcAft>
            <a:buNone/>
          </a:pPr>
          <a:r>
            <a:rPr lang="en-US" sz="1500" kern="1200" baseline="0"/>
            <a:t>Challenge came with trying to identify large number of classes with a limited number of features even identifiable to the human eye.</a:t>
          </a:r>
          <a:endParaRPr lang="en-US" sz="1500" kern="1200"/>
        </a:p>
      </dsp:txBody>
      <dsp:txXfrm>
        <a:off x="1016377" y="1101711"/>
        <a:ext cx="3863350" cy="879980"/>
      </dsp:txXfrm>
    </dsp:sp>
    <dsp:sp modelId="{B568C1B2-3234-4678-9D2C-B0C118BCCAFB}">
      <dsp:nvSpPr>
        <dsp:cNvPr id="0" name=""/>
        <dsp:cNvSpPr/>
      </dsp:nvSpPr>
      <dsp:spPr>
        <a:xfrm>
          <a:off x="0" y="2201687"/>
          <a:ext cx="4879728" cy="8799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949A9-D5BE-421D-B5AC-89C1BBCBE33A}">
      <dsp:nvSpPr>
        <dsp:cNvPr id="0" name=""/>
        <dsp:cNvSpPr/>
      </dsp:nvSpPr>
      <dsp:spPr>
        <a:xfrm>
          <a:off x="266194" y="2399683"/>
          <a:ext cx="483989" cy="4839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D7D8718-B53E-461C-B7DA-16628B0CB8A3}">
      <dsp:nvSpPr>
        <dsp:cNvPr id="0" name=""/>
        <dsp:cNvSpPr/>
      </dsp:nvSpPr>
      <dsp:spPr>
        <a:xfrm>
          <a:off x="1016377" y="2201687"/>
          <a:ext cx="3863350" cy="87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31" tIns="93131" rIns="93131" bIns="93131" numCol="1" spcCol="1270" anchor="ctr" anchorCtr="0">
          <a:noAutofit/>
        </a:bodyPr>
        <a:lstStyle/>
        <a:p>
          <a:pPr marL="0" lvl="0" indent="0" algn="l" defTabSz="666750">
            <a:lnSpc>
              <a:spcPct val="100000"/>
            </a:lnSpc>
            <a:spcBef>
              <a:spcPct val="0"/>
            </a:spcBef>
            <a:spcAft>
              <a:spcPct val="35000"/>
            </a:spcAft>
            <a:buNone/>
          </a:pPr>
          <a:r>
            <a:rPr lang="en-US" sz="1500" kern="1200" baseline="0"/>
            <a:t>Fine tuned an existing resNet34 model to our needs. We needed to incorporate a large amount of extra data.</a:t>
          </a:r>
          <a:endParaRPr lang="en-US" sz="1500" kern="1200" dirty="0"/>
        </a:p>
      </dsp:txBody>
      <dsp:txXfrm>
        <a:off x="1016377" y="2201687"/>
        <a:ext cx="3863350" cy="879980"/>
      </dsp:txXfrm>
    </dsp:sp>
    <dsp:sp modelId="{D86DBC78-F271-4368-A667-821E593C43DF}">
      <dsp:nvSpPr>
        <dsp:cNvPr id="0" name=""/>
        <dsp:cNvSpPr/>
      </dsp:nvSpPr>
      <dsp:spPr>
        <a:xfrm>
          <a:off x="0" y="3301663"/>
          <a:ext cx="4879728" cy="8799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05334-6310-4CC2-95FE-589EFC1196A2}">
      <dsp:nvSpPr>
        <dsp:cNvPr id="0" name=""/>
        <dsp:cNvSpPr/>
      </dsp:nvSpPr>
      <dsp:spPr>
        <a:xfrm>
          <a:off x="266194" y="3499658"/>
          <a:ext cx="483989" cy="4839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19D7F0C-B109-4119-933A-FC83BE360C53}">
      <dsp:nvSpPr>
        <dsp:cNvPr id="0" name=""/>
        <dsp:cNvSpPr/>
      </dsp:nvSpPr>
      <dsp:spPr>
        <a:xfrm>
          <a:off x="1016377" y="3301663"/>
          <a:ext cx="3863350" cy="87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31" tIns="93131" rIns="93131" bIns="93131" numCol="1" spcCol="1270" anchor="ctr" anchorCtr="0">
          <a:noAutofit/>
        </a:bodyPr>
        <a:lstStyle/>
        <a:p>
          <a:pPr marL="0" lvl="0" indent="0" algn="l" defTabSz="666750">
            <a:lnSpc>
              <a:spcPct val="100000"/>
            </a:lnSpc>
            <a:spcBef>
              <a:spcPct val="0"/>
            </a:spcBef>
            <a:spcAft>
              <a:spcPct val="35000"/>
            </a:spcAft>
            <a:buNone/>
          </a:pPr>
          <a:r>
            <a:rPr lang="en-US" sz="1500" kern="1200" baseline="0"/>
            <a:t>Data loader allowed us to use image transformation to grow dataset by 5x. </a:t>
          </a:r>
          <a:endParaRPr lang="en-US" sz="1500" kern="1200"/>
        </a:p>
      </dsp:txBody>
      <dsp:txXfrm>
        <a:off x="1016377" y="3301663"/>
        <a:ext cx="3863350" cy="8799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e7ff360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e7ff360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870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6e7ff3607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6e7ff360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6e7ff360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6e7ff360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6e7ff360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6e7ff360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6e7ff3607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6e7ff3607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6e7ff360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6e7ff360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B6359D5C-2DB3-43E7-8FCB-EA5C605ED004}" type="datetimeFigureOut">
              <a:rPr lang="en-US" smtClean="0"/>
              <a:t>4/30/2019</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7972309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59D5C-2DB3-43E7-8FCB-EA5C605ED004}"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51255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59D5C-2DB3-43E7-8FCB-EA5C605ED004}"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13744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7294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59D5C-2DB3-43E7-8FCB-EA5C605ED004}"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27333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B6359D5C-2DB3-43E7-8FCB-EA5C605ED004}" type="datetimeFigureOut">
              <a:rPr lang="en-US" smtClean="0"/>
              <a:t>4/30/2019</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3129202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59D5C-2DB3-43E7-8FCB-EA5C605ED004}"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804685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59D5C-2DB3-43E7-8FCB-EA5C605ED004}"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89490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59D5C-2DB3-43E7-8FCB-EA5C605ED004}"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36201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59D5C-2DB3-43E7-8FCB-EA5C605ED004}"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20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B6359D5C-2DB3-43E7-8FCB-EA5C605ED004}" type="datetimeFigureOut">
              <a:rPr lang="en-US" smtClean="0"/>
              <a:t>4/30/2019</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60432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B6359D5C-2DB3-43E7-8FCB-EA5C605ED004}" type="datetimeFigureOut">
              <a:rPr lang="en-US" smtClean="0"/>
              <a:t>4/30/2019</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06583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B6359D5C-2DB3-43E7-8FCB-EA5C605ED004}" type="datetimeFigureOut">
              <a:rPr lang="en-US" smtClean="0"/>
              <a:t>4/30/2019</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79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3"/>
        <p:cNvGrpSpPr/>
        <p:nvPr/>
      </p:nvGrpSpPr>
      <p:grpSpPr>
        <a:xfrm>
          <a:off x="0" y="0"/>
          <a:ext cx="0" cy="0"/>
          <a:chOff x="0" y="0"/>
          <a:chExt cx="0" cy="0"/>
        </a:xfrm>
      </p:grpSpPr>
      <p:sp useBgFill="1">
        <p:nvSpPr>
          <p:cNvPr id="142" name="Rectangle 75">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77">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79"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80"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134" name="Google Shape;134;p13"/>
          <p:cNvSpPr txBox="1">
            <a:spLocks noGrp="1"/>
          </p:cNvSpPr>
          <p:nvPr>
            <p:ph type="ctrTitle"/>
          </p:nvPr>
        </p:nvSpPr>
        <p:spPr>
          <a:xfrm>
            <a:off x="1436346" y="1341340"/>
            <a:ext cx="6270921" cy="1573670"/>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7200" dirty="0">
                <a:latin typeface="Merriweather"/>
                <a:ea typeface="Merriweather"/>
                <a:cs typeface="Merriweather"/>
                <a:sym typeface="Merriweather"/>
              </a:rPr>
              <a:t>Team TRM</a:t>
            </a:r>
          </a:p>
        </p:txBody>
      </p:sp>
      <p:sp>
        <p:nvSpPr>
          <p:cNvPr id="135" name="Google Shape;135;p13"/>
          <p:cNvSpPr txBox="1">
            <a:spLocks noGrp="1"/>
          </p:cNvSpPr>
          <p:nvPr>
            <p:ph type="subTitle" idx="1"/>
          </p:nvPr>
        </p:nvSpPr>
        <p:spPr>
          <a:xfrm>
            <a:off x="1785820" y="3042192"/>
            <a:ext cx="5571971" cy="974611"/>
          </a:xfrm>
          <a:prstGeom prst="rect">
            <a:avLst/>
          </a:prstGeom>
        </p:spPr>
        <p:txBody>
          <a:bodyPr spcFirstLastPara="1" lIns="91425" tIns="91425" rIns="91425" bIns="91425" anchorCtr="0">
            <a:normAutofit/>
          </a:bodyPr>
          <a:lstStyle/>
          <a:p>
            <a:pPr marL="0" lvl="0" indent="0" rtl="0">
              <a:lnSpc>
                <a:spcPct val="102000"/>
              </a:lnSpc>
              <a:spcBef>
                <a:spcPts val="0"/>
              </a:spcBef>
              <a:spcAft>
                <a:spcPts val="600"/>
              </a:spcAft>
              <a:buNone/>
            </a:pPr>
            <a:r>
              <a:rPr lang="en-US" sz="2000" dirty="0"/>
              <a:t>Rosemond Fabien, Michael Barnard, </a:t>
            </a:r>
            <a:r>
              <a:rPr lang="en-US" sz="2000" dirty="0" err="1"/>
              <a:t>Trung</a:t>
            </a:r>
            <a:r>
              <a:rPr lang="en-US" sz="2000" dirty="0"/>
              <a:t> Tran, Nikita </a:t>
            </a:r>
            <a:r>
              <a:rPr lang="en-US" sz="2000" dirty="0" err="1"/>
              <a:t>Buslov</a:t>
            </a:r>
            <a:endParaRPr lang="en-US" sz="2000"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D4A57-A94C-44BD-BAA0-9F21E491914B}"/>
              </a:ext>
            </a:extLst>
          </p:cNvPr>
          <p:cNvSpPr>
            <a:spLocks noGrp="1"/>
          </p:cNvSpPr>
          <p:nvPr>
            <p:ph type="title"/>
          </p:nvPr>
        </p:nvSpPr>
        <p:spPr>
          <a:xfrm>
            <a:off x="6115639" y="475521"/>
            <a:ext cx="2516957" cy="2799626"/>
          </a:xfrm>
        </p:spPr>
        <p:txBody>
          <a:bodyPr vert="horz" lIns="91440" tIns="45720" rIns="91440" bIns="45720" rtlCol="0" anchor="b">
            <a:normAutofit/>
          </a:bodyPr>
          <a:lstStyle/>
          <a:p>
            <a:pPr algn="ctr" defTabSz="914400"/>
            <a:r>
              <a:rPr lang="en-US" sz="3800" cap="all" dirty="0"/>
              <a:t>Summary</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graphicFrame>
        <p:nvGraphicFramePr>
          <p:cNvPr id="29" name="Content Placeholder 3">
            <a:extLst>
              <a:ext uri="{FF2B5EF4-FFF2-40B4-BE49-F238E27FC236}">
                <a16:creationId xmlns:a16="http://schemas.microsoft.com/office/drawing/2014/main" id="{277056DA-F02B-43CA-8F2F-3A47B41531B7}"/>
              </a:ext>
            </a:extLst>
          </p:cNvPr>
          <p:cNvGraphicFramePr>
            <a:graphicFrameLocks noGrp="1"/>
          </p:cNvGraphicFramePr>
          <p:nvPr>
            <p:ph idx="1"/>
            <p:extLst>
              <p:ext uri="{D42A27DB-BD31-4B8C-83A1-F6EECF244321}">
                <p14:modId xmlns:p14="http://schemas.microsoft.com/office/powerpoint/2010/main" val="3274543474"/>
              </p:ext>
            </p:extLst>
          </p:nvPr>
        </p:nvGraphicFramePr>
        <p:xfrm>
          <a:off x="1034267" y="1461000"/>
          <a:ext cx="4244418" cy="2485464"/>
        </p:xfrm>
        <a:graphic>
          <a:graphicData uri="http://schemas.openxmlformats.org/drawingml/2006/table">
            <a:tbl>
              <a:tblPr firstRow="1" bandRow="1">
                <a:tableStyleId>{85BE263C-DBD7-4A20-BB59-AAB30ACAA65A}</a:tableStyleId>
              </a:tblPr>
              <a:tblGrid>
                <a:gridCol w="1058579">
                  <a:extLst>
                    <a:ext uri="{9D8B030D-6E8A-4147-A177-3AD203B41FA5}">
                      <a16:colId xmlns:a16="http://schemas.microsoft.com/office/drawing/2014/main" val="219858096"/>
                    </a:ext>
                  </a:extLst>
                </a:gridCol>
                <a:gridCol w="1150084">
                  <a:extLst>
                    <a:ext uri="{9D8B030D-6E8A-4147-A177-3AD203B41FA5}">
                      <a16:colId xmlns:a16="http://schemas.microsoft.com/office/drawing/2014/main" val="489045501"/>
                    </a:ext>
                  </a:extLst>
                </a:gridCol>
                <a:gridCol w="1095154">
                  <a:extLst>
                    <a:ext uri="{9D8B030D-6E8A-4147-A177-3AD203B41FA5}">
                      <a16:colId xmlns:a16="http://schemas.microsoft.com/office/drawing/2014/main" val="1900187959"/>
                    </a:ext>
                  </a:extLst>
                </a:gridCol>
                <a:gridCol w="940601">
                  <a:extLst>
                    <a:ext uri="{9D8B030D-6E8A-4147-A177-3AD203B41FA5}">
                      <a16:colId xmlns:a16="http://schemas.microsoft.com/office/drawing/2014/main" val="1887643274"/>
                    </a:ext>
                  </a:extLst>
                </a:gridCol>
              </a:tblGrid>
              <a:tr h="756359">
                <a:tc>
                  <a:txBody>
                    <a:bodyPr/>
                    <a:lstStyle/>
                    <a:p>
                      <a:pPr algn="ctr"/>
                      <a:r>
                        <a:rPr lang="en-US" sz="1600" dirty="0">
                          <a:solidFill>
                            <a:schemeClr val="tx1"/>
                          </a:solidFill>
                        </a:rPr>
                        <a:t>Method</a:t>
                      </a:r>
                    </a:p>
                  </a:txBody>
                  <a:tcPr marL="72727" marR="72727" marT="36363" marB="36363"/>
                </a:tc>
                <a:tc>
                  <a:txBody>
                    <a:bodyPr/>
                    <a:lstStyle/>
                    <a:p>
                      <a:pPr algn="ctr"/>
                      <a:r>
                        <a:rPr lang="en-US" sz="1600" dirty="0">
                          <a:solidFill>
                            <a:schemeClr val="tx1"/>
                          </a:solidFill>
                        </a:rPr>
                        <a:t>Large set of tunable parameters</a:t>
                      </a:r>
                    </a:p>
                  </a:txBody>
                  <a:tcPr marL="72727" marR="72727" marT="36363" marB="36363"/>
                </a:tc>
                <a:tc>
                  <a:txBody>
                    <a:bodyPr/>
                    <a:lstStyle/>
                    <a:p>
                      <a:pPr algn="ctr"/>
                      <a:r>
                        <a:rPr lang="en-US" sz="1600" dirty="0">
                          <a:solidFill>
                            <a:schemeClr val="tx1"/>
                          </a:solidFill>
                        </a:rPr>
                        <a:t>Addressed Overfitting</a:t>
                      </a:r>
                    </a:p>
                  </a:txBody>
                  <a:tcPr marL="72727" marR="72727" marT="36363" marB="36363"/>
                </a:tc>
                <a:tc>
                  <a:txBody>
                    <a:bodyPr/>
                    <a:lstStyle/>
                    <a:p>
                      <a:pPr algn="ctr"/>
                      <a:r>
                        <a:rPr lang="en-US" sz="1600" dirty="0">
                          <a:solidFill>
                            <a:schemeClr val="tx1"/>
                          </a:solidFill>
                        </a:rPr>
                        <a:t>Accuracy</a:t>
                      </a:r>
                    </a:p>
                  </a:txBody>
                  <a:tcPr marL="72727" marR="72727" marT="36363" marB="36363"/>
                </a:tc>
                <a:extLst>
                  <a:ext uri="{0D108BD9-81ED-4DB2-BD59-A6C34878D82A}">
                    <a16:rowId xmlns:a16="http://schemas.microsoft.com/office/drawing/2014/main" val="2779574745"/>
                  </a:ext>
                </a:extLst>
              </a:tr>
              <a:tr h="538179">
                <a:tc>
                  <a:txBody>
                    <a:bodyPr/>
                    <a:lstStyle/>
                    <a:p>
                      <a:pPr algn="ctr"/>
                      <a:r>
                        <a:rPr lang="en-US" sz="1600"/>
                        <a:t>Random Forest</a:t>
                      </a:r>
                    </a:p>
                  </a:txBody>
                  <a:tcPr marL="72727" marR="72727" marT="36363" marB="36363"/>
                </a:tc>
                <a:tc>
                  <a:txBody>
                    <a:bodyPr/>
                    <a:lstStyle/>
                    <a:p>
                      <a:pPr algn="ctr"/>
                      <a:r>
                        <a:rPr lang="en-US" sz="1600" dirty="0"/>
                        <a:t>No</a:t>
                      </a:r>
                    </a:p>
                  </a:txBody>
                  <a:tcPr marL="72727" marR="72727" marT="36363" marB="36363"/>
                </a:tc>
                <a:tc>
                  <a:txBody>
                    <a:bodyPr/>
                    <a:lstStyle/>
                    <a:p>
                      <a:pPr algn="ctr"/>
                      <a:r>
                        <a:rPr lang="en-US" sz="1600"/>
                        <a:t>No</a:t>
                      </a:r>
                    </a:p>
                  </a:txBody>
                  <a:tcPr marL="72727" marR="72727" marT="36363" marB="36363"/>
                </a:tc>
                <a:tc>
                  <a:txBody>
                    <a:bodyPr/>
                    <a:lstStyle/>
                    <a:p>
                      <a:pPr algn="ctr"/>
                      <a:r>
                        <a:rPr lang="en-US" sz="1600"/>
                        <a:t>~70%</a:t>
                      </a:r>
                    </a:p>
                  </a:txBody>
                  <a:tcPr marL="72727" marR="72727" marT="36363" marB="36363"/>
                </a:tc>
                <a:extLst>
                  <a:ext uri="{0D108BD9-81ED-4DB2-BD59-A6C34878D82A}">
                    <a16:rowId xmlns:a16="http://schemas.microsoft.com/office/drawing/2014/main" val="687596197"/>
                  </a:ext>
                </a:extLst>
              </a:tr>
              <a:tr h="538179">
                <a:tc>
                  <a:txBody>
                    <a:bodyPr/>
                    <a:lstStyle/>
                    <a:p>
                      <a:pPr algn="ctr"/>
                      <a:r>
                        <a:rPr lang="en-US" sz="1600"/>
                        <a:t>CNN from scratch</a:t>
                      </a:r>
                    </a:p>
                  </a:txBody>
                  <a:tcPr marL="72727" marR="72727" marT="36363" marB="36363"/>
                </a:tc>
                <a:tc>
                  <a:txBody>
                    <a:bodyPr/>
                    <a:lstStyle/>
                    <a:p>
                      <a:pPr algn="ctr"/>
                      <a:r>
                        <a:rPr lang="en-US" sz="1600" dirty="0"/>
                        <a:t>Yes</a:t>
                      </a:r>
                    </a:p>
                  </a:txBody>
                  <a:tcPr marL="72727" marR="72727" marT="36363" marB="36363"/>
                </a:tc>
                <a:tc>
                  <a:txBody>
                    <a:bodyPr/>
                    <a:lstStyle/>
                    <a:p>
                      <a:pPr algn="ctr"/>
                      <a:r>
                        <a:rPr lang="en-US" sz="1600" dirty="0"/>
                        <a:t>No</a:t>
                      </a:r>
                    </a:p>
                  </a:txBody>
                  <a:tcPr marL="72727" marR="72727" marT="36363" marB="36363"/>
                </a:tc>
                <a:tc>
                  <a:txBody>
                    <a:bodyPr/>
                    <a:lstStyle/>
                    <a:p>
                      <a:pPr algn="ctr"/>
                      <a:r>
                        <a:rPr lang="en-US" sz="1600"/>
                        <a:t>~70%</a:t>
                      </a:r>
                    </a:p>
                  </a:txBody>
                  <a:tcPr marL="72727" marR="72727" marT="36363" marB="36363"/>
                </a:tc>
                <a:extLst>
                  <a:ext uri="{0D108BD9-81ED-4DB2-BD59-A6C34878D82A}">
                    <a16:rowId xmlns:a16="http://schemas.microsoft.com/office/drawing/2014/main" val="3826022006"/>
                  </a:ext>
                </a:extLst>
              </a:tr>
              <a:tr h="538179">
                <a:tc>
                  <a:txBody>
                    <a:bodyPr/>
                    <a:lstStyle/>
                    <a:p>
                      <a:pPr algn="ctr"/>
                      <a:r>
                        <a:rPr lang="en-US" sz="1600"/>
                        <a:t>Resnet34 CNN</a:t>
                      </a:r>
                    </a:p>
                  </a:txBody>
                  <a:tcPr marL="72727" marR="72727" marT="36363" marB="36363"/>
                </a:tc>
                <a:tc>
                  <a:txBody>
                    <a:bodyPr/>
                    <a:lstStyle/>
                    <a:p>
                      <a:pPr algn="ctr"/>
                      <a:r>
                        <a:rPr lang="en-US" sz="1600"/>
                        <a:t>Yes</a:t>
                      </a:r>
                    </a:p>
                  </a:txBody>
                  <a:tcPr marL="72727" marR="72727" marT="36363" marB="36363"/>
                </a:tc>
                <a:tc>
                  <a:txBody>
                    <a:bodyPr/>
                    <a:lstStyle/>
                    <a:p>
                      <a:pPr algn="ctr"/>
                      <a:r>
                        <a:rPr lang="en-US" sz="1600" dirty="0"/>
                        <a:t>Yes</a:t>
                      </a:r>
                    </a:p>
                  </a:txBody>
                  <a:tcPr marL="72727" marR="72727" marT="36363" marB="36363"/>
                </a:tc>
                <a:tc>
                  <a:txBody>
                    <a:bodyPr/>
                    <a:lstStyle/>
                    <a:p>
                      <a:pPr algn="ctr"/>
                      <a:r>
                        <a:rPr lang="en-US" sz="1600" dirty="0"/>
                        <a:t>~88%</a:t>
                      </a:r>
                    </a:p>
                  </a:txBody>
                  <a:tcPr marL="72727" marR="72727" marT="36363" marB="36363"/>
                </a:tc>
                <a:extLst>
                  <a:ext uri="{0D108BD9-81ED-4DB2-BD59-A6C34878D82A}">
                    <a16:rowId xmlns:a16="http://schemas.microsoft.com/office/drawing/2014/main" val="22349407"/>
                  </a:ext>
                </a:extLst>
              </a:tr>
            </a:tbl>
          </a:graphicData>
        </a:graphic>
      </p:graphicFrame>
    </p:spTree>
    <p:extLst>
      <p:ext uri="{BB962C8B-B14F-4D97-AF65-F5344CB8AC3E}">
        <p14:creationId xmlns:p14="http://schemas.microsoft.com/office/powerpoint/2010/main" val="222562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28">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30">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FC9C398-78B7-4043-857F-5CF8FB879393}"/>
              </a:ext>
            </a:extLst>
          </p:cNvPr>
          <p:cNvSpPr>
            <a:spLocks noGrp="1"/>
          </p:cNvSpPr>
          <p:nvPr>
            <p:ph type="title"/>
          </p:nvPr>
        </p:nvSpPr>
        <p:spPr>
          <a:xfrm>
            <a:off x="480060" y="479778"/>
            <a:ext cx="2474684" cy="4183380"/>
          </a:xfrm>
        </p:spPr>
        <p:txBody>
          <a:bodyPr vert="horz" lIns="91440" tIns="45720" rIns="91440" bIns="45720" rtlCol="0" anchor="ctr">
            <a:normAutofit/>
          </a:bodyPr>
          <a:lstStyle/>
          <a:p>
            <a:pPr algn="ctr" defTabSz="914400">
              <a:spcBef>
                <a:spcPct val="0"/>
              </a:spcBef>
            </a:pPr>
            <a:r>
              <a:rPr lang="en-US" sz="4400"/>
              <a:t>Project Pipeline</a:t>
            </a:r>
          </a:p>
        </p:txBody>
      </p:sp>
      <p:graphicFrame>
        <p:nvGraphicFramePr>
          <p:cNvPr id="24" name="Text Placeholder 3">
            <a:extLst>
              <a:ext uri="{FF2B5EF4-FFF2-40B4-BE49-F238E27FC236}">
                <a16:creationId xmlns:a16="http://schemas.microsoft.com/office/drawing/2014/main" id="{9AC6AD36-20B0-4CBB-B324-B2078D384ED9}"/>
              </a:ext>
            </a:extLst>
          </p:cNvPr>
          <p:cNvGraphicFramePr/>
          <p:nvPr>
            <p:extLst>
              <p:ext uri="{D42A27DB-BD31-4B8C-83A1-F6EECF244321}">
                <p14:modId xmlns:p14="http://schemas.microsoft.com/office/powerpoint/2010/main" val="2562995021"/>
              </p:ext>
            </p:extLst>
          </p:nvPr>
        </p:nvGraphicFramePr>
        <p:xfrm>
          <a:off x="3676104" y="479778"/>
          <a:ext cx="4879728"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45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9"/>
        <p:cNvGrpSpPr/>
        <p:nvPr/>
      </p:nvGrpSpPr>
      <p:grpSpPr>
        <a:xfrm>
          <a:off x="0" y="0"/>
          <a:ext cx="0" cy="0"/>
          <a:chOff x="0" y="0"/>
          <a:chExt cx="0" cy="0"/>
        </a:xfrm>
      </p:grpSpPr>
      <p:sp>
        <p:nvSpPr>
          <p:cNvPr id="144" name="Rectangle 82">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84">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4"/>
          <p:cNvSpPr txBox="1">
            <a:spLocks noGrp="1"/>
          </p:cNvSpPr>
          <p:nvPr>
            <p:ph type="title"/>
          </p:nvPr>
        </p:nvSpPr>
        <p:spPr>
          <a:xfrm>
            <a:off x="3810063" y="57009"/>
            <a:ext cx="4632582"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400" dirty="0"/>
              <a:t>Preprocessing</a:t>
            </a:r>
          </a:p>
        </p:txBody>
      </p:sp>
      <p:pic>
        <p:nvPicPr>
          <p:cNvPr id="142" name="Google Shape;142;p14"/>
          <p:cNvPicPr preferRelativeResize="0"/>
          <p:nvPr/>
        </p:nvPicPr>
        <p:blipFill>
          <a:blip r:embed="rId3">
            <a:extLst/>
          </a:blip>
          <a:stretch>
            <a:fillRect/>
          </a:stretch>
        </p:blipFill>
        <p:spPr>
          <a:xfrm>
            <a:off x="0" y="-282"/>
            <a:ext cx="3280158" cy="5143500"/>
          </a:xfrm>
          <a:prstGeom prst="rect">
            <a:avLst/>
          </a:prstGeom>
          <a:noFill/>
        </p:spPr>
      </p:pic>
      <p:sp>
        <p:nvSpPr>
          <p:cNvPr id="87" name="Rectangle 86">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0158"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Google Shape;141;p14"/>
          <p:cNvSpPr txBox="1">
            <a:spLocks noGrp="1"/>
          </p:cNvSpPr>
          <p:nvPr>
            <p:ph type="body" idx="1"/>
          </p:nvPr>
        </p:nvSpPr>
        <p:spPr>
          <a:xfrm>
            <a:off x="3810063" y="614220"/>
            <a:ext cx="4632582" cy="4529279"/>
          </a:xfrm>
          <a:prstGeom prst="rect">
            <a:avLst/>
          </a:prstGeom>
        </p:spPr>
        <p:txBody>
          <a:bodyPr spcFirstLastPara="1" vert="horz" lIns="91440" tIns="45720" rIns="91440" bIns="45720" rtlCol="0" anchorCtr="0">
            <a:normAutofit/>
          </a:bodyPr>
          <a:lstStyle/>
          <a:p>
            <a:pPr marL="384048" indent="-384048" defTabSz="914400">
              <a:lnSpc>
                <a:spcPct val="100000"/>
              </a:lnSpc>
              <a:spcBef>
                <a:spcPts val="1600"/>
              </a:spcBef>
              <a:spcAft>
                <a:spcPts val="200"/>
              </a:spcAft>
            </a:pPr>
            <a:r>
              <a:rPr lang="en-US" sz="1600" dirty="0"/>
              <a:t>Initial Image Issues/Inconsistencies: </a:t>
            </a:r>
          </a:p>
          <a:p>
            <a:pPr marL="841248" lvl="1" indent="-384048" defTabSz="914400">
              <a:lnSpc>
                <a:spcPct val="100000"/>
              </a:lnSpc>
              <a:spcBef>
                <a:spcPts val="600"/>
              </a:spcBef>
              <a:spcAft>
                <a:spcPts val="200"/>
              </a:spcAft>
            </a:pPr>
            <a:r>
              <a:rPr lang="en-US" sz="1300" dirty="0"/>
              <a:t>Rotation</a:t>
            </a:r>
          </a:p>
          <a:p>
            <a:pPr marL="841248" lvl="1" indent="-384048" defTabSz="914400">
              <a:lnSpc>
                <a:spcPct val="100000"/>
              </a:lnSpc>
              <a:spcBef>
                <a:spcPts val="600"/>
              </a:spcBef>
              <a:spcAft>
                <a:spcPts val="200"/>
              </a:spcAft>
            </a:pPr>
            <a:r>
              <a:rPr lang="en-US" sz="1300" dirty="0"/>
              <a:t>Random objects</a:t>
            </a:r>
          </a:p>
          <a:p>
            <a:pPr marL="841248" lvl="1" indent="-384048" defTabSz="914400">
              <a:lnSpc>
                <a:spcPct val="100000"/>
              </a:lnSpc>
              <a:spcBef>
                <a:spcPts val="600"/>
              </a:spcBef>
              <a:spcAft>
                <a:spcPts val="200"/>
              </a:spcAft>
            </a:pPr>
            <a:r>
              <a:rPr lang="en-US" sz="1300" dirty="0"/>
              <a:t>Background Color</a:t>
            </a:r>
          </a:p>
          <a:p>
            <a:pPr marL="841248" lvl="1" indent="-384048" defTabSz="914400">
              <a:lnSpc>
                <a:spcPct val="100000"/>
              </a:lnSpc>
              <a:spcBef>
                <a:spcPts val="600"/>
              </a:spcBef>
              <a:spcAft>
                <a:spcPts val="200"/>
              </a:spcAft>
            </a:pPr>
            <a:r>
              <a:rPr lang="en-US" sz="1300" dirty="0"/>
              <a:t>Hand sizes</a:t>
            </a:r>
          </a:p>
          <a:p>
            <a:pPr marL="841248" lvl="1" indent="-384048" defTabSz="914400">
              <a:lnSpc>
                <a:spcPct val="100000"/>
              </a:lnSpc>
              <a:spcBef>
                <a:spcPts val="600"/>
              </a:spcBef>
              <a:spcAft>
                <a:spcPts val="200"/>
              </a:spcAft>
            </a:pPr>
            <a:r>
              <a:rPr lang="en-US" sz="1300" dirty="0"/>
              <a:t>Skin Tones</a:t>
            </a:r>
          </a:p>
          <a:p>
            <a:pPr marL="384048" indent="-384048" defTabSz="914400">
              <a:lnSpc>
                <a:spcPct val="100000"/>
              </a:lnSpc>
              <a:spcAft>
                <a:spcPts val="200"/>
              </a:spcAft>
            </a:pPr>
            <a:endParaRPr lang="en-US" sz="600" dirty="0"/>
          </a:p>
          <a:p>
            <a:pPr marL="384048" indent="-384048" defTabSz="914400">
              <a:lnSpc>
                <a:spcPct val="100000"/>
              </a:lnSpc>
              <a:spcAft>
                <a:spcPts val="200"/>
              </a:spcAft>
            </a:pPr>
            <a:r>
              <a:rPr lang="en-US" sz="1600" dirty="0"/>
              <a:t>Processing steps - Each row of images to the left is a different step in the preprocess starting with the second row. From top to bottom:</a:t>
            </a:r>
          </a:p>
          <a:p>
            <a:pPr marL="841248" lvl="1" indent="-384048" defTabSz="914400">
              <a:lnSpc>
                <a:spcPct val="100000"/>
              </a:lnSpc>
              <a:spcBef>
                <a:spcPts val="600"/>
              </a:spcBef>
              <a:spcAft>
                <a:spcPts val="200"/>
              </a:spcAft>
              <a:buFont typeface="+mj-lt"/>
              <a:buAutoNum type="arabicPeriod"/>
            </a:pPr>
            <a:r>
              <a:rPr lang="en-US" sz="1300" dirty="0"/>
              <a:t>The original RGB images</a:t>
            </a:r>
          </a:p>
          <a:p>
            <a:pPr marL="841248" lvl="1" indent="-384048" defTabSz="914400">
              <a:lnSpc>
                <a:spcPct val="100000"/>
              </a:lnSpc>
              <a:spcBef>
                <a:spcPts val="600"/>
              </a:spcBef>
              <a:spcAft>
                <a:spcPts val="200"/>
              </a:spcAft>
              <a:buFont typeface="+mj-lt"/>
              <a:buAutoNum type="arabicPeriod"/>
            </a:pPr>
            <a:r>
              <a:rPr lang="en-US" sz="1300" dirty="0"/>
              <a:t>Apply a box blur of 2</a:t>
            </a:r>
          </a:p>
          <a:p>
            <a:pPr marL="841248" lvl="1" indent="-384048" defTabSz="914400">
              <a:lnSpc>
                <a:spcPct val="100000"/>
              </a:lnSpc>
              <a:spcBef>
                <a:spcPts val="600"/>
              </a:spcBef>
              <a:spcAft>
                <a:spcPts val="200"/>
              </a:spcAft>
              <a:buFont typeface="+mj-lt"/>
              <a:buAutoNum type="arabicPeriod"/>
            </a:pPr>
            <a:r>
              <a:rPr lang="en-US" sz="1300" dirty="0"/>
              <a:t>Get Saturation of images</a:t>
            </a:r>
          </a:p>
          <a:p>
            <a:pPr marL="841248" lvl="1" indent="-384048" defTabSz="914400">
              <a:lnSpc>
                <a:spcPct val="100000"/>
              </a:lnSpc>
              <a:spcBef>
                <a:spcPts val="600"/>
              </a:spcBef>
              <a:spcAft>
                <a:spcPts val="200"/>
              </a:spcAft>
              <a:buFont typeface="+mj-lt"/>
              <a:buAutoNum type="arabicPeriod"/>
            </a:pPr>
            <a:r>
              <a:rPr lang="en-US" sz="1300" dirty="0"/>
              <a:t>Threshold saturated images</a:t>
            </a:r>
          </a:p>
          <a:p>
            <a:pPr marL="841248" lvl="1" indent="-384048" defTabSz="914400">
              <a:lnSpc>
                <a:spcPct val="100000"/>
              </a:lnSpc>
              <a:spcBef>
                <a:spcPts val="600"/>
              </a:spcBef>
              <a:spcAft>
                <a:spcPts val="200"/>
              </a:spcAft>
              <a:buFont typeface="+mj-lt"/>
              <a:buAutoNum type="arabicPeriod"/>
            </a:pPr>
            <a:r>
              <a:rPr lang="en-US" sz="1300" dirty="0"/>
              <a:t>Crop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02F857-F6E0-46BA-BB63-B2E1A5796213}"/>
              </a:ext>
            </a:extLst>
          </p:cNvPr>
          <p:cNvSpPr>
            <a:spLocks noGrp="1"/>
          </p:cNvSpPr>
          <p:nvPr>
            <p:ph type="title"/>
          </p:nvPr>
        </p:nvSpPr>
        <p:spPr>
          <a:xfrm>
            <a:off x="661309" y="928683"/>
            <a:ext cx="2894887" cy="1387929"/>
          </a:xfrm>
        </p:spPr>
        <p:txBody>
          <a:bodyPr vert="horz" lIns="91440" tIns="45720" rIns="91440" bIns="45720" rtlCol="0" anchor="t">
            <a:normAutofit fontScale="90000"/>
          </a:bodyPr>
          <a:lstStyle/>
          <a:p>
            <a:pPr algn="ctr" defTabSz="914400">
              <a:spcBef>
                <a:spcPct val="0"/>
              </a:spcBef>
            </a:pPr>
            <a:r>
              <a:rPr lang="en-US" sz="4800" dirty="0"/>
              <a:t>Feature Extraction</a:t>
            </a:r>
          </a:p>
        </p:txBody>
      </p:sp>
      <p:sp>
        <p:nvSpPr>
          <p:cNvPr id="21" name="Rectangle 20">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D535DD73-7D3E-4355-B44D-D337E1035463}"/>
              </a:ext>
            </a:extLst>
          </p:cNvPr>
          <p:cNvSpPr>
            <a:spLocks noGrp="1"/>
          </p:cNvSpPr>
          <p:nvPr>
            <p:ph type="body" idx="1"/>
          </p:nvPr>
        </p:nvSpPr>
        <p:spPr>
          <a:xfrm>
            <a:off x="3556196" y="218391"/>
            <a:ext cx="5097946" cy="2808514"/>
          </a:xfrm>
        </p:spPr>
        <p:txBody>
          <a:bodyPr vert="horz" lIns="91440" tIns="45720" rIns="91440" bIns="45720" rtlCol="0">
            <a:normAutofit/>
          </a:bodyPr>
          <a:lstStyle/>
          <a:p>
            <a:pPr marL="384048" indent="-384048" defTabSz="914400">
              <a:spcAft>
                <a:spcPts val="200"/>
              </a:spcAft>
            </a:pPr>
            <a:r>
              <a:rPr lang="en-US" sz="1800" dirty="0"/>
              <a:t>Edge Histogram</a:t>
            </a:r>
          </a:p>
          <a:p>
            <a:pPr marL="841248" lvl="1" indent="-384048" defTabSz="914400">
              <a:spcBef>
                <a:spcPts val="600"/>
              </a:spcBef>
              <a:spcAft>
                <a:spcPts val="200"/>
              </a:spcAft>
            </a:pPr>
            <a:r>
              <a:rPr lang="en-US" dirty="0"/>
              <a:t>Gaussian blur to reduce noise in the images</a:t>
            </a:r>
          </a:p>
          <a:p>
            <a:pPr marL="841248" lvl="1" indent="-384048" defTabSz="914400">
              <a:spcBef>
                <a:spcPts val="600"/>
              </a:spcBef>
              <a:spcAft>
                <a:spcPts val="200"/>
              </a:spcAft>
            </a:pPr>
            <a:r>
              <a:rPr lang="en-US" dirty="0"/>
              <a:t>Sobel edge detection in the x and y dimensions to </a:t>
            </a:r>
            <a:r>
              <a:rPr lang="en-US" dirty="0" err="1"/>
              <a:t>calulate</a:t>
            </a:r>
            <a:r>
              <a:rPr lang="en-US" dirty="0"/>
              <a:t> type (horizontal, diagonal, and vertical) and location of the edges</a:t>
            </a:r>
          </a:p>
          <a:p>
            <a:pPr marL="841248" lvl="1" indent="-384048" defTabSz="914400">
              <a:spcBef>
                <a:spcPts val="600"/>
              </a:spcBef>
              <a:spcAft>
                <a:spcPts val="200"/>
              </a:spcAft>
            </a:pPr>
            <a:r>
              <a:rPr lang="en-US" dirty="0"/>
              <a:t>Resulting image is partitioned into 9 equal sections where the x and y edges are averaged and then placed into an 2x9 array</a:t>
            </a:r>
          </a:p>
        </p:txBody>
      </p:sp>
      <p:pic>
        <p:nvPicPr>
          <p:cNvPr id="9" name="Picture 8">
            <a:extLst>
              <a:ext uri="{FF2B5EF4-FFF2-40B4-BE49-F238E27FC236}">
                <a16:creationId xmlns:a16="http://schemas.microsoft.com/office/drawing/2014/main" id="{38AFA296-07E2-4997-8F29-291561639605}"/>
              </a:ext>
            </a:extLst>
          </p:cNvPr>
          <p:cNvPicPr/>
          <p:nvPr/>
        </p:nvPicPr>
        <p:blipFill>
          <a:blip r:embed="rId3"/>
          <a:stretch>
            <a:fillRect/>
          </a:stretch>
        </p:blipFill>
        <p:spPr>
          <a:xfrm>
            <a:off x="3830511" y="3110982"/>
            <a:ext cx="4736507" cy="1731734"/>
          </a:xfrm>
          <a:prstGeom prst="rect">
            <a:avLst/>
          </a:prstGeom>
        </p:spPr>
      </p:pic>
      <p:sp>
        <p:nvSpPr>
          <p:cNvPr id="4" name="TextBox 3">
            <a:extLst>
              <a:ext uri="{FF2B5EF4-FFF2-40B4-BE49-F238E27FC236}">
                <a16:creationId xmlns:a16="http://schemas.microsoft.com/office/drawing/2014/main" id="{8430FBF5-C3C6-43F1-BA4C-904E4AFF4281}"/>
              </a:ext>
            </a:extLst>
          </p:cNvPr>
          <p:cNvSpPr txBox="1"/>
          <p:nvPr/>
        </p:nvSpPr>
        <p:spPr>
          <a:xfrm>
            <a:off x="1107850" y="2961187"/>
            <a:ext cx="2722661" cy="2031325"/>
          </a:xfrm>
          <a:prstGeom prst="rect">
            <a:avLst/>
          </a:prstGeom>
          <a:noFill/>
        </p:spPr>
        <p:txBody>
          <a:bodyPr wrap="square" rtlCol="0">
            <a:spAutoFit/>
          </a:bodyPr>
          <a:lstStyle/>
          <a:p>
            <a:pPr algn="ctr"/>
            <a:r>
              <a:rPr lang="en-US" sz="1400" dirty="0"/>
              <a:t>Image: From left to right, that is the original image after preprocessing with an added Gaussian blur to reduce more noise. The following two images are the Sobel edge detection on the x and y dimensions respectively. </a:t>
            </a:r>
            <a:br>
              <a:rPr lang="en-US" sz="1400" dirty="0"/>
            </a:br>
            <a:endParaRPr lang="en-US" sz="1400" dirty="0"/>
          </a:p>
        </p:txBody>
      </p:sp>
      <p:sp>
        <p:nvSpPr>
          <p:cNvPr id="6" name="Rectangle: Rounded Corners 5">
            <a:extLst>
              <a:ext uri="{FF2B5EF4-FFF2-40B4-BE49-F238E27FC236}">
                <a16:creationId xmlns:a16="http://schemas.microsoft.com/office/drawing/2014/main" id="{3FD28C3A-5EBF-499A-99F2-89EAEBD5D4DE}"/>
              </a:ext>
            </a:extLst>
          </p:cNvPr>
          <p:cNvSpPr/>
          <p:nvPr/>
        </p:nvSpPr>
        <p:spPr>
          <a:xfrm>
            <a:off x="792596" y="2826889"/>
            <a:ext cx="7992833" cy="2101638"/>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244441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6"/>
        <p:cNvGrpSpPr/>
        <p:nvPr/>
      </p:nvGrpSpPr>
      <p:grpSpPr>
        <a:xfrm>
          <a:off x="0" y="0"/>
          <a:ext cx="0" cy="0"/>
          <a:chOff x="0" y="0"/>
          <a:chExt cx="0" cy="0"/>
        </a:xfrm>
      </p:grpSpPr>
      <p:sp>
        <p:nvSpPr>
          <p:cNvPr id="113" name="Rectangle 112">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Google Shape;147;p15"/>
          <p:cNvSpPr txBox="1">
            <a:spLocks noGrp="1"/>
          </p:cNvSpPr>
          <p:nvPr>
            <p:ph type="title"/>
          </p:nvPr>
        </p:nvSpPr>
        <p:spPr>
          <a:xfrm>
            <a:off x="4882895" y="514350"/>
            <a:ext cx="3754919" cy="747291"/>
          </a:xfrm>
          <a:prstGeom prst="rect">
            <a:avLst/>
          </a:prstGeom>
        </p:spPr>
        <p:txBody>
          <a:bodyPr spcFirstLastPara="1" vert="horz" lIns="91440" tIns="45720" rIns="91440" bIns="45720" rtlCol="0" anchor="t" anchorCtr="0">
            <a:noAutofit/>
          </a:bodyPr>
          <a:lstStyle/>
          <a:p>
            <a:pPr marL="0" lvl="0" indent="0" algn="ctr" defTabSz="914400">
              <a:spcBef>
                <a:spcPct val="0"/>
              </a:spcBef>
              <a:spcAft>
                <a:spcPts val="0"/>
              </a:spcAft>
            </a:pPr>
            <a:r>
              <a:rPr lang="en-US" b="1" i="1" dirty="0"/>
              <a:t>Random Forest Classifier</a:t>
            </a:r>
          </a:p>
        </p:txBody>
      </p:sp>
      <p:sp>
        <p:nvSpPr>
          <p:cNvPr id="115" name="Rectangle 114">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9" name="Google Shape;149;p15"/>
          <p:cNvPicPr preferRelativeResize="0"/>
          <p:nvPr/>
        </p:nvPicPr>
        <p:blipFill>
          <a:blip r:embed="rId3">
            <a:extLst/>
          </a:blip>
          <a:stretch>
            <a:fillRect/>
          </a:stretch>
        </p:blipFill>
        <p:spPr>
          <a:xfrm>
            <a:off x="866762" y="483829"/>
            <a:ext cx="4016133" cy="3935810"/>
          </a:xfrm>
          <a:prstGeom prst="rect">
            <a:avLst/>
          </a:prstGeom>
          <a:noFill/>
        </p:spPr>
      </p:pic>
      <p:sp>
        <p:nvSpPr>
          <p:cNvPr id="148" name="Google Shape;148;p15"/>
          <p:cNvSpPr txBox="1">
            <a:spLocks noGrp="1"/>
          </p:cNvSpPr>
          <p:nvPr>
            <p:ph type="body" idx="1"/>
          </p:nvPr>
        </p:nvSpPr>
        <p:spPr>
          <a:xfrm>
            <a:off x="5052455" y="1108709"/>
            <a:ext cx="3732973" cy="2686050"/>
          </a:xfrm>
          <a:prstGeom prst="rect">
            <a:avLst/>
          </a:prstGeom>
        </p:spPr>
        <p:txBody>
          <a:bodyPr spcFirstLastPara="1" vert="horz" lIns="91440" tIns="45720" rIns="91440" bIns="45720" rtlCol="0" anchorCtr="0">
            <a:normAutofit lnSpcReduction="10000"/>
          </a:bodyPr>
          <a:lstStyle/>
          <a:p>
            <a:pPr marL="384048" indent="-384048" defTabSz="914400">
              <a:spcAft>
                <a:spcPts val="200"/>
              </a:spcAft>
            </a:pPr>
            <a:r>
              <a:rPr lang="en-US" sz="1800" dirty="0"/>
              <a:t>Quick to implement</a:t>
            </a:r>
          </a:p>
          <a:p>
            <a:pPr marL="384048" indent="-384048" defTabSz="914400">
              <a:spcAft>
                <a:spcPts val="200"/>
              </a:spcAft>
            </a:pPr>
            <a:r>
              <a:rPr lang="en-US" sz="1800" dirty="0"/>
              <a:t>Helped visualize results and where we would need to improve. </a:t>
            </a:r>
          </a:p>
          <a:p>
            <a:pPr marL="384048" indent="-384048" defTabSz="914400">
              <a:spcAft>
                <a:spcPts val="200"/>
              </a:spcAft>
            </a:pPr>
            <a:r>
              <a:rPr lang="en-US" sz="1800" dirty="0"/>
              <a:t>Gave us direction for the rest of the project.</a:t>
            </a:r>
          </a:p>
          <a:p>
            <a:pPr marL="384048" indent="-384048" defTabSz="914400">
              <a:spcAft>
                <a:spcPts val="200"/>
              </a:spcAft>
            </a:pPr>
            <a:r>
              <a:rPr lang="en-US" sz="1800" dirty="0"/>
              <a:t>Approximately 70% accuracy on class’ dataset</a:t>
            </a:r>
          </a:p>
          <a:p>
            <a:pPr marL="384048" indent="-384048" defTabSz="914400">
              <a:spcAft>
                <a:spcPts val="200"/>
              </a:spcAft>
            </a:pPr>
            <a:r>
              <a:rPr lang="en-US" sz="1800" dirty="0"/>
              <a:t>Underperformed to desired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3"/>
        <p:cNvGrpSpPr/>
        <p:nvPr/>
      </p:nvGrpSpPr>
      <p:grpSpPr>
        <a:xfrm>
          <a:off x="0" y="0"/>
          <a:ext cx="0" cy="0"/>
          <a:chOff x="0" y="0"/>
          <a:chExt cx="0" cy="0"/>
        </a:xfrm>
      </p:grpSpPr>
      <p:sp>
        <p:nvSpPr>
          <p:cNvPr id="182" name="Rectangle 120">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3" name="Rectangle 122">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16"/>
          <p:cNvSpPr txBox="1">
            <a:spLocks noGrp="1"/>
          </p:cNvSpPr>
          <p:nvPr>
            <p:ph type="title"/>
          </p:nvPr>
        </p:nvSpPr>
        <p:spPr>
          <a:xfrm>
            <a:off x="767669" y="3059383"/>
            <a:ext cx="3685038" cy="1575247"/>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1" dirty="0"/>
              <a:t>Convolutional Neural Net (from scratch)</a:t>
            </a:r>
          </a:p>
        </p:txBody>
      </p:sp>
      <p:pic>
        <p:nvPicPr>
          <p:cNvPr id="21" name="Picture 20">
            <a:extLst>
              <a:ext uri="{FF2B5EF4-FFF2-40B4-BE49-F238E27FC236}">
                <a16:creationId xmlns:a16="http://schemas.microsoft.com/office/drawing/2014/main" id="{9BF82ED5-01E2-4010-AD2D-26A0483D3322}"/>
              </a:ext>
            </a:extLst>
          </p:cNvPr>
          <p:cNvPicPr/>
          <p:nvPr/>
        </p:nvPicPr>
        <p:blipFill>
          <a:blip r:embed="rId3"/>
          <a:stretch>
            <a:fillRect/>
          </a:stretch>
        </p:blipFill>
        <p:spPr>
          <a:xfrm>
            <a:off x="-1" y="0"/>
            <a:ext cx="4568571" cy="2730843"/>
          </a:xfrm>
          <a:prstGeom prst="rect">
            <a:avLst/>
          </a:prstGeom>
        </p:spPr>
      </p:pic>
      <p:pic>
        <p:nvPicPr>
          <p:cNvPr id="22" name="Picture 21" descr="A close up of a map&#10;&#10;Description automatically generated">
            <a:extLst>
              <a:ext uri="{FF2B5EF4-FFF2-40B4-BE49-F238E27FC236}">
                <a16:creationId xmlns:a16="http://schemas.microsoft.com/office/drawing/2014/main" id="{6045F4CC-CBF7-4D84-AD9B-CA1552769958}"/>
              </a:ext>
            </a:extLst>
          </p:cNvPr>
          <p:cNvPicPr/>
          <p:nvPr/>
        </p:nvPicPr>
        <p:blipFill>
          <a:blip r:embed="rId4"/>
          <a:stretch>
            <a:fillRect/>
          </a:stretch>
        </p:blipFill>
        <p:spPr>
          <a:xfrm>
            <a:off x="4570856" y="-282"/>
            <a:ext cx="4573143" cy="2730843"/>
          </a:xfrm>
          <a:prstGeom prst="rect">
            <a:avLst/>
          </a:prstGeom>
        </p:spPr>
      </p:pic>
      <p:sp>
        <p:nvSpPr>
          <p:cNvPr id="184" name="Freeform: Shape 124">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326202" y="2892732"/>
            <a:ext cx="1467878" cy="827765"/>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55" name="Google Shape;155;p16"/>
          <p:cNvSpPr txBox="1">
            <a:spLocks noGrp="1"/>
          </p:cNvSpPr>
          <p:nvPr>
            <p:ph type="body" idx="1"/>
          </p:nvPr>
        </p:nvSpPr>
        <p:spPr>
          <a:xfrm>
            <a:off x="4038544" y="2892732"/>
            <a:ext cx="4573142" cy="1892210"/>
          </a:xfrm>
          <a:prstGeom prst="rect">
            <a:avLst/>
          </a:prstGeom>
        </p:spPr>
        <p:txBody>
          <a:bodyPr spcFirstLastPara="1" vert="horz" lIns="91440" tIns="45720" rIns="91440" bIns="45720" rtlCol="0" anchorCtr="0">
            <a:normAutofit/>
          </a:bodyPr>
          <a:lstStyle/>
          <a:p>
            <a:pPr marL="384048" indent="-384048" defTabSz="914400">
              <a:spcAft>
                <a:spcPts val="200"/>
              </a:spcAft>
            </a:pPr>
            <a:r>
              <a:rPr lang="en-US" sz="1600" dirty="0"/>
              <a:t>4 Convolutional Hidden layers</a:t>
            </a:r>
          </a:p>
          <a:p>
            <a:pPr marL="384048" indent="-384048" defTabSz="914400">
              <a:spcAft>
                <a:spcPts val="200"/>
              </a:spcAft>
            </a:pPr>
            <a:r>
              <a:rPr lang="en-US" sz="1600" dirty="0"/>
              <a:t>Trained on MNIST dataset</a:t>
            </a:r>
          </a:p>
          <a:p>
            <a:pPr marL="384048" indent="-384048" defTabSz="914400">
              <a:spcAft>
                <a:spcPts val="200"/>
              </a:spcAft>
            </a:pPr>
            <a:r>
              <a:rPr lang="en-US" sz="1600" dirty="0"/>
              <a:t>15 minutes of training on GPU</a:t>
            </a:r>
          </a:p>
          <a:p>
            <a:pPr marL="384048" indent="-384048" defTabSz="914400">
              <a:spcAft>
                <a:spcPts val="200"/>
              </a:spcAft>
            </a:pPr>
            <a:r>
              <a:rPr lang="en-US" sz="1600" dirty="0"/>
              <a:t>Accuracy plateaued at 250 Epochs at 0.0001 learning rate</a:t>
            </a:r>
          </a:p>
          <a:p>
            <a:pPr marL="384048" indent="-384048" defTabSz="914400">
              <a:spcAft>
                <a:spcPts val="200"/>
              </a:spcAft>
            </a:pPr>
            <a:r>
              <a:rPr lang="en-US" sz="1600" dirty="0"/>
              <a:t>85.5% peak accuracy during validation.</a:t>
            </a:r>
          </a:p>
          <a:p>
            <a:pPr marL="384048" indent="-384048" defTabSz="914400">
              <a:spcAft>
                <a:spcPts val="200"/>
              </a:spcAft>
            </a:pPr>
            <a:r>
              <a:rPr lang="en-US" sz="1600" dirty="0"/>
              <a:t>Approximately 70% accuracy during testing.</a:t>
            </a:r>
            <a:endParaRPr lang="en-US" sz="1400" dirty="0"/>
          </a:p>
        </p:txBody>
      </p:sp>
      <p:sp>
        <p:nvSpPr>
          <p:cNvPr id="127" name="Freeform: Shape 126">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7627" y="3983422"/>
            <a:ext cx="1531699" cy="910115"/>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0"/>
        <p:cNvGrpSpPr/>
        <p:nvPr/>
      </p:nvGrpSpPr>
      <p:grpSpPr>
        <a:xfrm>
          <a:off x="0" y="0"/>
          <a:ext cx="0" cy="0"/>
          <a:chOff x="0" y="0"/>
          <a:chExt cx="0" cy="0"/>
        </a:xfrm>
      </p:grpSpPr>
      <p:sp>
        <p:nvSpPr>
          <p:cNvPr id="105" name="Rectangle 104">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7" name="Rectangle 106">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17"/>
          <p:cNvSpPr txBox="1">
            <a:spLocks noGrp="1"/>
          </p:cNvSpPr>
          <p:nvPr>
            <p:ph type="title"/>
          </p:nvPr>
        </p:nvSpPr>
        <p:spPr>
          <a:xfrm>
            <a:off x="480060" y="479778"/>
            <a:ext cx="2474684" cy="418338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700" dirty="0"/>
              <a:t>CNN Training and Preventing Overfitting</a:t>
            </a:r>
          </a:p>
        </p:txBody>
      </p:sp>
      <p:graphicFrame>
        <p:nvGraphicFramePr>
          <p:cNvPr id="164" name="Google Shape;162;p17">
            <a:extLst>
              <a:ext uri="{FF2B5EF4-FFF2-40B4-BE49-F238E27FC236}">
                <a16:creationId xmlns:a16="http://schemas.microsoft.com/office/drawing/2014/main" id="{FA8917D0-1326-4E13-9EB3-3609F05EA8AB}"/>
              </a:ext>
            </a:extLst>
          </p:cNvPr>
          <p:cNvGraphicFramePr/>
          <p:nvPr>
            <p:extLst>
              <p:ext uri="{D42A27DB-BD31-4B8C-83A1-F6EECF244321}">
                <p14:modId xmlns:p14="http://schemas.microsoft.com/office/powerpoint/2010/main" val="3843166675"/>
              </p:ext>
            </p:extLst>
          </p:nvPr>
        </p:nvGraphicFramePr>
        <p:xfrm>
          <a:off x="3676104" y="479778"/>
          <a:ext cx="4879728" cy="4183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6"/>
        <p:cNvGrpSpPr/>
        <p:nvPr/>
      </p:nvGrpSpPr>
      <p:grpSpPr>
        <a:xfrm>
          <a:off x="0" y="0"/>
          <a:ext cx="0" cy="0"/>
          <a:chOff x="0" y="0"/>
          <a:chExt cx="0" cy="0"/>
        </a:xfrm>
      </p:grpSpPr>
      <p:sp>
        <p:nvSpPr>
          <p:cNvPr id="111" name="Rectangle 110">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8" name="Rectangle 112">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Google Shape;167;p18"/>
          <p:cNvSpPr txBox="1">
            <a:spLocks noGrp="1"/>
          </p:cNvSpPr>
          <p:nvPr>
            <p:ph type="title"/>
          </p:nvPr>
        </p:nvSpPr>
        <p:spPr>
          <a:xfrm>
            <a:off x="480060" y="479778"/>
            <a:ext cx="2474684" cy="418338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4400"/>
              <a:t>Transfer Learning</a:t>
            </a:r>
          </a:p>
        </p:txBody>
      </p:sp>
      <p:graphicFrame>
        <p:nvGraphicFramePr>
          <p:cNvPr id="170" name="Google Shape;168;p18">
            <a:extLst>
              <a:ext uri="{FF2B5EF4-FFF2-40B4-BE49-F238E27FC236}">
                <a16:creationId xmlns:a16="http://schemas.microsoft.com/office/drawing/2014/main" id="{FBE89BB5-4646-4521-9B1E-77F13BB14F56}"/>
              </a:ext>
            </a:extLst>
          </p:cNvPr>
          <p:cNvGraphicFramePr/>
          <p:nvPr>
            <p:extLst>
              <p:ext uri="{D42A27DB-BD31-4B8C-83A1-F6EECF244321}">
                <p14:modId xmlns:p14="http://schemas.microsoft.com/office/powerpoint/2010/main" val="1749317603"/>
              </p:ext>
            </p:extLst>
          </p:nvPr>
        </p:nvGraphicFramePr>
        <p:xfrm>
          <a:off x="3676104" y="479778"/>
          <a:ext cx="4879728" cy="4183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2"/>
        <p:cNvGrpSpPr/>
        <p:nvPr/>
      </p:nvGrpSpPr>
      <p:grpSpPr>
        <a:xfrm>
          <a:off x="0" y="0"/>
          <a:ext cx="0" cy="0"/>
          <a:chOff x="0" y="0"/>
          <a:chExt cx="0" cy="0"/>
        </a:xfrm>
      </p:grpSpPr>
      <p:sp>
        <p:nvSpPr>
          <p:cNvPr id="192" name="Rectangle 191">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3" name="Rectangle 192">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19"/>
          <p:cNvSpPr txBox="1">
            <a:spLocks noGrp="1"/>
          </p:cNvSpPr>
          <p:nvPr>
            <p:ph type="title"/>
          </p:nvPr>
        </p:nvSpPr>
        <p:spPr>
          <a:xfrm>
            <a:off x="588557" y="514350"/>
            <a:ext cx="4345106" cy="1114425"/>
          </a:xfrm>
          <a:prstGeom prst="rect">
            <a:avLst/>
          </a:prstGeom>
        </p:spPr>
        <p:txBody>
          <a:bodyPr spcFirstLastPara="1" vert="horz" lIns="91440" tIns="45720" rIns="91440" bIns="45720" rtlCol="0" anchor="t" anchorCtr="0">
            <a:normAutofit fontScale="90000"/>
          </a:bodyPr>
          <a:lstStyle/>
          <a:p>
            <a:pPr marL="0" lvl="0" indent="0" defTabSz="914400">
              <a:spcBef>
                <a:spcPct val="0"/>
              </a:spcBef>
              <a:spcAft>
                <a:spcPts val="0"/>
              </a:spcAft>
            </a:pPr>
            <a:r>
              <a:rPr lang="en-US" sz="4400" dirty="0"/>
              <a:t>Resnet34 based CNN:</a:t>
            </a:r>
          </a:p>
        </p:txBody>
      </p:sp>
      <p:sp>
        <p:nvSpPr>
          <p:cNvPr id="174" name="Google Shape;174;p19"/>
          <p:cNvSpPr txBox="1">
            <a:spLocks noGrp="1"/>
          </p:cNvSpPr>
          <p:nvPr>
            <p:ph type="body" idx="1"/>
          </p:nvPr>
        </p:nvSpPr>
        <p:spPr>
          <a:xfrm>
            <a:off x="588557" y="1714500"/>
            <a:ext cx="4345106" cy="3251200"/>
          </a:xfrm>
          <a:prstGeom prst="rect">
            <a:avLst/>
          </a:prstGeom>
        </p:spPr>
        <p:txBody>
          <a:bodyPr spcFirstLastPara="1" vert="horz" lIns="91440" tIns="45720" rIns="91440" bIns="45720" rtlCol="0" anchorCtr="0">
            <a:normAutofit/>
          </a:bodyPr>
          <a:lstStyle/>
          <a:p>
            <a:pPr marL="285750" indent="-285750" defTabSz="914400">
              <a:spcBef>
                <a:spcPts val="600"/>
              </a:spcBef>
              <a:spcAft>
                <a:spcPts val="200"/>
              </a:spcAft>
            </a:pPr>
            <a:r>
              <a:rPr lang="en-US" sz="1800" dirty="0"/>
              <a:t>Resnet models addresses the issues of vanishing gradient.</a:t>
            </a:r>
          </a:p>
          <a:p>
            <a:pPr marL="285750" indent="-285750" defTabSz="914400">
              <a:spcBef>
                <a:spcPts val="600"/>
              </a:spcBef>
              <a:spcAft>
                <a:spcPts val="200"/>
              </a:spcAft>
            </a:pPr>
            <a:r>
              <a:rPr lang="en-US" sz="1800" dirty="0" err="1"/>
              <a:t>Dataloader</a:t>
            </a:r>
            <a:r>
              <a:rPr lang="en-US" sz="1800" dirty="0"/>
              <a:t> addresses issue of overfitting.</a:t>
            </a:r>
          </a:p>
          <a:p>
            <a:pPr marL="285750" indent="-285750" defTabSz="914400">
              <a:spcBef>
                <a:spcPts val="600"/>
              </a:spcBef>
              <a:spcAft>
                <a:spcPts val="200"/>
              </a:spcAft>
            </a:pPr>
            <a:r>
              <a:rPr lang="en-US" sz="1800" dirty="0"/>
              <a:t>Deep and wide network provided many tunable parameters to cater the network to this application.</a:t>
            </a:r>
          </a:p>
          <a:p>
            <a:pPr marL="285750" indent="-285750" defTabSz="914400">
              <a:spcBef>
                <a:spcPts val="600"/>
              </a:spcBef>
              <a:spcAft>
                <a:spcPts val="200"/>
              </a:spcAft>
            </a:pPr>
            <a:r>
              <a:rPr lang="en-US" sz="1800" dirty="0"/>
              <a:t>88% Accuracy on test set from class’ data.</a:t>
            </a:r>
          </a:p>
          <a:p>
            <a:pPr marL="285750" indent="-285750" defTabSz="914400">
              <a:spcBef>
                <a:spcPts val="600"/>
              </a:spcBef>
              <a:spcAft>
                <a:spcPts val="200"/>
              </a:spcAft>
            </a:pPr>
            <a:r>
              <a:rPr lang="en-US" sz="1800" dirty="0"/>
              <a:t>30 minutes of training on GPU</a:t>
            </a:r>
          </a:p>
        </p:txBody>
      </p:sp>
      <p:sp>
        <p:nvSpPr>
          <p:cNvPr id="194" name="Rectangle 193">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7745" y="0"/>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5" name="Google Shape;175;p19"/>
          <p:cNvPicPr preferRelativeResize="0"/>
          <p:nvPr/>
        </p:nvPicPr>
        <p:blipFill>
          <a:blip r:embed="rId3">
            <a:extLst/>
          </a:blip>
          <a:stretch>
            <a:fillRect/>
          </a:stretch>
        </p:blipFill>
        <p:spPr>
          <a:xfrm>
            <a:off x="5818589" y="62106"/>
            <a:ext cx="3147611" cy="3050188"/>
          </a:xfrm>
          <a:prstGeom prst="rect">
            <a:avLst/>
          </a:prstGeom>
          <a:noFill/>
          <a:ln>
            <a:noFill/>
          </a:ln>
          <a:effectLst/>
        </p:spPr>
      </p:pic>
      <p:pic>
        <p:nvPicPr>
          <p:cNvPr id="1026" name="Picture 2" descr="https://cdn-images-1.medium.com/max/800/1*r1c1C2RY8tkR_SvdV6aHsw.png">
            <a:extLst>
              <a:ext uri="{FF2B5EF4-FFF2-40B4-BE49-F238E27FC236}">
                <a16:creationId xmlns:a16="http://schemas.microsoft.com/office/drawing/2014/main" id="{AA5DB377-A5DB-414F-A7C0-71C7868983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8589" y="3174400"/>
            <a:ext cx="3147611" cy="1791300"/>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499</Words>
  <Application>Microsoft Office PowerPoint</Application>
  <PresentationFormat>On-screen Show (16:9)</PresentationFormat>
  <Paragraphs>71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Book</vt:lpstr>
      <vt:lpstr>Merriweather</vt:lpstr>
      <vt:lpstr>Arial</vt:lpstr>
      <vt:lpstr>Crop</vt:lpstr>
      <vt:lpstr>Team TRM</vt:lpstr>
      <vt:lpstr>Project Pipeline</vt:lpstr>
      <vt:lpstr>Preprocessing</vt:lpstr>
      <vt:lpstr>Feature Extraction</vt:lpstr>
      <vt:lpstr>Random Forest Classifier</vt:lpstr>
      <vt:lpstr>Convolutional Neural Net (from scratch)</vt:lpstr>
      <vt:lpstr>CNN Training and Preventing Overfitting</vt:lpstr>
      <vt:lpstr>Transfer Learning</vt:lpstr>
      <vt:lpstr>Resnet34 based CNN: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TRM</dc:title>
  <dc:creator>Rosemond Fabien</dc:creator>
  <cp:lastModifiedBy>Rosemond Fabien</cp:lastModifiedBy>
  <cp:revision>3</cp:revision>
  <dcterms:created xsi:type="dcterms:W3CDTF">2019-05-01T00:17:00Z</dcterms:created>
  <dcterms:modified xsi:type="dcterms:W3CDTF">2019-05-01T00:20:29Z</dcterms:modified>
</cp:coreProperties>
</file>