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5" r:id="rId19"/>
    <p:sldId id="274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70F18-2E4A-4191-9927-2601C9D553DB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2C96B-AAE2-401F-9F25-B8166F5473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5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7A4A-970E-A929-DDD4-906E61C5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0B4C-AECB-B194-CFD3-3764CF845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3D34-14D2-6538-5567-C2C9EB48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5DB0-83B0-4098-9C27-1ECAD8EA0545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AE9C-A33A-09D5-F21F-906ADB8A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B7A0-ED62-F011-CB5D-4DBA092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6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D6AD-DCE8-4B21-AF0B-DEDE458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8C0FA-0C5A-3085-1D02-56BD4510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9BAB-3BFB-7939-83AB-75842420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223-D324-4CCE-BE2E-14E9558C1542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F55A-D2FB-1163-BDD1-A57ED6B8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8507-BA13-91C5-F65D-ECC90C10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4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3A039-E145-1915-CF7E-FA22286D2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22C4-B343-7A26-BD65-3B776B6CB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9D41-DC45-6607-95A4-EC54BD1D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4921-588E-4390-B64C-46F54DFF42AA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A09D-C332-DCC9-C287-F754667F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DD80-1A98-F126-FECC-C7E24B58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2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0A66-31CE-2006-A85A-767E25B1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94E3-34C8-77D6-B5C5-894A1CEB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90DB-DB11-D408-16CC-DFC3F505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1F5C-0922-4C5D-AD4D-6791DFFF382A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5CD5-277B-9220-AFD1-7B8D5852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DDB9-49AF-FF49-6887-4D8C3AC2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5D30-1D16-3976-25BC-1E9AF39B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988F-443D-C9C1-AA30-28BD3224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AE2A-637D-B6FE-DE06-958AA4A8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FA32-E84F-40E2-9636-CC53D4389B3E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0B8A-9ED3-2948-FF0F-3868A0D8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82B9-FB46-FE5F-8EF9-D1276C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2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51BE-BC7D-70E4-1546-D076AA9E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68B8-C27E-E09C-BF2B-6C28E7EFB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682D-8029-C46F-1065-F1EE0E9E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B892D-EA9C-84B8-C7FA-89D2F196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811E-8D41-4F95-841E-8FB47B5BED4B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F3342-E9EF-F579-8CFB-4D7BF967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566BF-25C5-C9F9-F045-ACCAE73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6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F1D-A9B2-252B-980C-6F93E8D5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4FE3B-A22E-077B-1DCA-BDDB0641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A30A7-8808-F4FE-C2E8-70002CFDF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0D9F3-C2EA-885D-5F3A-00CB8F571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5EDFD-3840-4389-D4C4-9005BBCD0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60D27-43B8-AB71-9CF4-C6FA7B0C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1839-42DC-48FC-9ACC-9BA5E9A3E87B}" type="datetime1">
              <a:rPr lang="de-DE" smtClean="0"/>
              <a:t>20.06.2023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707D0-9090-0945-90C4-F8137B8A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71B56-D526-3094-1A54-E592E92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94F3-DCE5-7B2C-B389-EAC65ED9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29240-3438-C347-2789-F992AE83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E986-8B20-4890-A337-6D4BA86B6988}" type="datetime1">
              <a:rPr lang="de-DE" smtClean="0"/>
              <a:t>20.06.2023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5E7E4-4341-10F4-0D0C-F899D8B5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557B3-752C-C0C9-727B-CC514BDA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52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E65C0-9C94-28DB-F311-2F848304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CC4-2EE2-4464-A402-5C5F09AC9443}" type="datetime1">
              <a:rPr lang="de-DE" smtClean="0"/>
              <a:t>20.06.2023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72117-B13A-3F98-B93B-39CEB614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C099C-EDB7-0538-2767-985335B8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1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70DF-9556-4E75-D761-36A57257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41A4-5A20-A85C-3CE8-5D322F7D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F331B-3DD1-B449-7E5E-870470B7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9F66B-CCEC-C80F-758A-EA68F3A7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E9F1-BD32-4356-AEDE-4C5A06ED1F95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8C41D-D4F7-938E-1415-B521CED4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1E3E8-2142-7448-2CD3-7751611F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00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C863-0C6E-8BD1-526E-8F48B914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30125-F945-A77E-353B-44A238706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221CC-BDE3-E1C8-50B1-F972B4D9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FBE1F-92F0-10A4-92D8-E6607101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3BB2-E9C4-47E4-A24C-DC2842BBA6C7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7217-78F8-AAC7-E757-E153FD2B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1A10-9CE8-097B-73BC-2A6D0002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0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D67A4-E075-2453-87E5-F691CD33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CA28-3FA9-37C2-C697-AFA5BC21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1446-BF05-F22C-A318-C4641720C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44BE-8761-4D88-9BB8-BD9EADBE249D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268F5-83E4-8713-80E8-65D7B9CA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Bruno Sartini - IPFH - Exam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48F2-0680-77E2-F5F0-9ED5C3DBC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87FC-9BD4-43FD-BF73-E6B998F6A7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4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D9C9-3514-8D43-DBDC-C2BBAC4A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Project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FH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A28D3-BBC7-6E99-DFEB-D3D8E18E7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Bruno Sartini (he/</a:t>
            </a:r>
            <a:r>
              <a:rPr lang="de-DE" dirty="0" err="1"/>
              <a:t>him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980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clean_data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clean_data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any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kind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python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original </a:t>
            </a:r>
            <a:r>
              <a:rPr lang="de-DE" dirty="0" err="1">
                <a:latin typeface="Consolas" panose="020B0609020204030204" pitchFamily="49" charset="0"/>
              </a:rPr>
              <a:t>csv</a:t>
            </a:r>
            <a:r>
              <a:rPr lang="de-DE" dirty="0">
                <a:latin typeface="Consolas" panose="020B0609020204030204" pitchFamily="49" charset="0"/>
              </a:rPr>
              <a:t>, not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json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want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DataFrame</a:t>
            </a:r>
            <a:r>
              <a:rPr lang="de-DE" dirty="0">
                <a:latin typeface="Consolas" panose="020B0609020204030204" pitchFamily="49" charset="0"/>
              </a:rPr>
              <a:t>, Dictionary…) and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(i.e., </a:t>
            </a:r>
            <a:r>
              <a:rPr lang="de-DE" dirty="0" err="1">
                <a:latin typeface="Consolas" panose="020B0609020204030204" pitchFamily="49" charset="0"/>
              </a:rPr>
              <a:t>separating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structuring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better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up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according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find </a:t>
            </a:r>
            <a:r>
              <a:rPr lang="de-DE" dirty="0" err="1">
                <a:latin typeface="Consolas" panose="020B0609020204030204" pitchFamily="49" charset="0"/>
              </a:rPr>
              <a:t>necessary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next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steps</a:t>
            </a:r>
            <a:r>
              <a:rPr lang="de-DE" dirty="0">
                <a:latin typeface="Consolas" panose="020B0609020204030204" pitchFamily="49" charset="0"/>
              </a:rPr>
              <a:t>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E06F-77EB-3FB9-35FF-9337AA89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22987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get_me_collections_of_fields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clean_data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field_collection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, and a </a:t>
            </a:r>
            <a:r>
              <a:rPr lang="de-DE" dirty="0" err="1">
                <a:latin typeface="Consolas" panose="020B0609020204030204" pitchFamily="49" charset="0"/>
              </a:rPr>
              <a:t>particular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csv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),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collection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list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tuple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set</a:t>
            </a:r>
            <a:r>
              <a:rPr lang="de-DE" dirty="0">
                <a:latin typeface="Consolas" panose="020B0609020204030204" pitchFamily="49" charset="0"/>
              </a:rPr>
              <a:t>… </a:t>
            </a:r>
            <a:r>
              <a:rPr lang="de-DE" dirty="0" err="1">
                <a:latin typeface="Consolas" panose="020B0609020204030204" pitchFamily="49" charset="0"/>
              </a:rPr>
              <a:t>whatever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feel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best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unique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values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8B94F-35EC-40E9-5953-1266F5C6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82848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extract_taxonomy_of_cultures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clean_data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taxomony_of_cultures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collection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list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tuple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set</a:t>
            </a:r>
            <a:r>
              <a:rPr lang="de-DE" dirty="0">
                <a:latin typeface="Consolas" panose="020B0609020204030204" pitchFamily="49" charset="0"/>
              </a:rPr>
              <a:t>… </a:t>
            </a:r>
            <a:r>
              <a:rPr lang="de-DE" dirty="0" err="1">
                <a:latin typeface="Consolas" panose="020B0609020204030204" pitchFamily="49" charset="0"/>
              </a:rPr>
              <a:t>whatever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feel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best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taxonomy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organized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general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i.e. {"</a:t>
            </a:r>
            <a:r>
              <a:rPr lang="de-DE" dirty="0" err="1">
                <a:latin typeface="Consolas" panose="020B0609020204030204" pitchFamily="49" charset="0"/>
              </a:rPr>
              <a:t>Italian</a:t>
            </a:r>
            <a:r>
              <a:rPr lang="de-DE" dirty="0">
                <a:latin typeface="Consolas" panose="020B0609020204030204" pitchFamily="49" charset="0"/>
              </a:rPr>
              <a:t>": {"</a:t>
            </a:r>
            <a:r>
              <a:rPr lang="de-DE" dirty="0" err="1">
                <a:latin typeface="Consolas" panose="020B0609020204030204" pitchFamily="49" charset="0"/>
              </a:rPr>
              <a:t>sardinian</a:t>
            </a:r>
            <a:r>
              <a:rPr lang="de-DE" dirty="0">
                <a:latin typeface="Consolas" panose="020B0609020204030204" pitchFamily="49" charset="0"/>
              </a:rPr>
              <a:t>":{8th </a:t>
            </a:r>
            <a:r>
              <a:rPr lang="de-DE" dirty="0" err="1">
                <a:latin typeface="Consolas" panose="020B0609020204030204" pitchFamily="49" charset="0"/>
              </a:rPr>
              <a:t>century</a:t>
            </a:r>
            <a:r>
              <a:rPr lang="de-DE" dirty="0">
                <a:latin typeface="Consolas" panose="020B0609020204030204" pitchFamily="49" charset="0"/>
              </a:rPr>
              <a:t>:[item1,item2], 9th </a:t>
            </a:r>
            <a:r>
              <a:rPr lang="de-DE" dirty="0" err="1">
                <a:latin typeface="Consolas" panose="020B0609020204030204" pitchFamily="49" charset="0"/>
              </a:rPr>
              <a:t>century</a:t>
            </a:r>
            <a:r>
              <a:rPr lang="de-DE" dirty="0">
                <a:latin typeface="Consolas" panose="020B0609020204030204" pitchFamily="49" charset="0"/>
              </a:rPr>
              <a:t>}…}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only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item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sure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exclude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vague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assignments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6B3D4-D8BC-811A-5F4C-F2DECCAF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414927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query_data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clean_data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taxonomy_of_cultures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search_string_or_int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= None, has_3D = </a:t>
            </a:r>
            <a:r>
              <a:rPr lang="de-DE" dirty="0" err="1">
                <a:latin typeface="Consolas" panose="020B0609020204030204" pitchFamily="49" charset="0"/>
              </a:rPr>
              <a:t>False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filtered_clean_data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taxonomy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cultures</a:t>
            </a:r>
            <a:r>
              <a:rPr lang="de-DE" dirty="0">
                <a:latin typeface="Consolas" panose="020B0609020204030204" pitchFamily="49" charset="0"/>
              </a:rPr>
              <a:t>, and a </a:t>
            </a:r>
            <a:r>
              <a:rPr lang="de-DE" dirty="0" err="1">
                <a:latin typeface="Consolas" panose="020B0609020204030204" pitchFamily="49" charset="0"/>
              </a:rPr>
              <a:t>particular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csv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), a </a:t>
            </a:r>
            <a:r>
              <a:rPr lang="de-DE" dirty="0" err="1">
                <a:latin typeface="Consolas" panose="020B0609020204030204" pitchFamily="49" charset="0"/>
              </a:rPr>
              <a:t>string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integer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 and </a:t>
            </a:r>
            <a:r>
              <a:rPr lang="de-DE" dirty="0" err="1">
                <a:latin typeface="Consolas" panose="020B0609020204030204" pitchFamily="49" charset="0"/>
              </a:rPr>
              <a:t>two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boolean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value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 and has_3D),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filtered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clean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containing</a:t>
            </a:r>
            <a:r>
              <a:rPr lang="de-DE" dirty="0">
                <a:latin typeface="Consolas" panose="020B0609020204030204" pitchFamily="49" charset="0"/>
              </a:rPr>
              <a:t> all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information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items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match </a:t>
            </a:r>
            <a:r>
              <a:rPr lang="de-DE" dirty="0" err="1">
                <a:latin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either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exactly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searched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element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contained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). The has_3D </a:t>
            </a:r>
            <a:r>
              <a:rPr lang="de-DE" dirty="0" err="1">
                <a:latin typeface="Consolas" panose="020B0609020204030204" pitchFamily="49" charset="0"/>
              </a:rPr>
              <a:t>argument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filter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results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even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more</a:t>
            </a:r>
            <a:r>
              <a:rPr lang="de-DE" dirty="0">
                <a:latin typeface="Consolas" panose="020B0609020204030204" pitchFamily="49" charset="0"/>
              </a:rPr>
              <a:t> and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retrieve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artefacts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have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sketchfab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url</a:t>
            </a:r>
            <a:r>
              <a:rPr lang="de-DE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dates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True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only</a:t>
            </a:r>
            <a:r>
              <a:rPr lang="de-DE" dirty="0">
                <a:latin typeface="Consolas" panose="020B0609020204030204" pitchFamily="49" charset="0"/>
              </a:rPr>
              <a:t> match </a:t>
            </a:r>
            <a:r>
              <a:rPr lang="de-DE" dirty="0" err="1">
                <a:latin typeface="Consolas" panose="020B0609020204030204" pitchFamily="49" charset="0"/>
              </a:rPr>
              <a:t>items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have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creation_date_earliest</a:t>
            </a:r>
            <a:r>
              <a:rPr lang="de-DE" dirty="0">
                <a:latin typeface="Consolas" panose="020B0609020204030204" pitchFamily="49" charset="0"/>
              </a:rPr>
              <a:t> == </a:t>
            </a:r>
            <a:r>
              <a:rPr lang="de-DE" dirty="0" err="1">
                <a:latin typeface="Consolas" panose="020B0609020204030204" pitchFamily="49" charset="0"/>
              </a:rPr>
              <a:t>creation_date_latest</a:t>
            </a:r>
            <a:r>
              <a:rPr lang="de-DE" dirty="0">
                <a:latin typeface="Consolas" panose="020B0609020204030204" pitchFamily="49" charset="0"/>
              </a:rPr>
              <a:t> and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matches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exactly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both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them</a:t>
            </a:r>
            <a:r>
              <a:rPr lang="de-DE" dirty="0">
                <a:latin typeface="Consolas" panose="020B0609020204030204" pitchFamily="49" charset="0"/>
              </a:rPr>
              <a:t>. In </a:t>
            </a:r>
            <a:r>
              <a:rPr lang="de-DE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false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 will match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creation_date_earliest</a:t>
            </a:r>
            <a:r>
              <a:rPr lang="de-DE" dirty="0">
                <a:latin typeface="Consolas" panose="020B0609020204030204" pitchFamily="49" charset="0"/>
              </a:rPr>
              <a:t> &lt;= </a:t>
            </a:r>
            <a:r>
              <a:rPr lang="de-DE" dirty="0" err="1">
                <a:latin typeface="Consolas" panose="020B0609020204030204" pitchFamily="49" charset="0"/>
              </a:rPr>
              <a:t>query_integer</a:t>
            </a:r>
            <a:r>
              <a:rPr lang="de-DE" dirty="0">
                <a:latin typeface="Consolas" panose="020B0609020204030204" pitchFamily="49" charset="0"/>
              </a:rPr>
              <a:t> &lt;= </a:t>
            </a:r>
            <a:r>
              <a:rPr lang="de-DE" dirty="0" err="1">
                <a:latin typeface="Consolas" panose="020B0609020204030204" pitchFamily="49" charset="0"/>
              </a:rPr>
              <a:t>creation_date_latest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In </a:t>
            </a:r>
            <a:r>
              <a:rPr lang="de-DE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multiple </a:t>
            </a:r>
            <a:r>
              <a:rPr lang="de-DE" dirty="0" err="1">
                <a:latin typeface="Consolas" panose="020B0609020204030204" pitchFamily="49" charset="0"/>
              </a:rPr>
              <a:t>element</a:t>
            </a:r>
            <a:r>
              <a:rPr lang="de-DE" dirty="0">
                <a:latin typeface="Consolas" panose="020B0609020204030204" pitchFamily="49" charset="0"/>
              </a:rPr>
              <a:t> (like </a:t>
            </a:r>
            <a:r>
              <a:rPr lang="de-DE" dirty="0" err="1">
                <a:latin typeface="Consolas" panose="020B0609020204030204" pitchFamily="49" charset="0"/>
              </a:rPr>
              <a:t>creators</a:t>
            </a:r>
            <a:r>
              <a:rPr lang="de-DE" dirty="0">
                <a:latin typeface="Consolas" panose="020B0609020204030204" pitchFamily="49" charset="0"/>
              </a:rPr>
              <a:t>), 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 True will match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any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creators</a:t>
            </a:r>
            <a:r>
              <a:rPr lang="de-DE" dirty="0">
                <a:latin typeface="Consolas" panose="020B0609020204030204" pitchFamily="49" charset="0"/>
              </a:rPr>
              <a:t> fully </a:t>
            </a:r>
            <a:r>
              <a:rPr lang="de-DE" dirty="0" err="1">
                <a:latin typeface="Consolas" panose="020B0609020204030204" pitchFamily="49" charset="0"/>
              </a:rPr>
              <a:t>matches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In </a:t>
            </a:r>
            <a:r>
              <a:rPr lang="de-DE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culture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True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match all </a:t>
            </a:r>
            <a:r>
              <a:rPr lang="de-DE" dirty="0" err="1">
                <a:latin typeface="Consolas" panose="020B0609020204030204" pitchFamily="49" charset="0"/>
              </a:rPr>
              <a:t>items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associated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culture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within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taxonomy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fully </a:t>
            </a:r>
            <a:r>
              <a:rPr lang="de-DE" dirty="0" err="1">
                <a:latin typeface="Consolas" panose="020B0609020204030204" pitchFamily="49" charset="0"/>
              </a:rPr>
              <a:t>matches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item.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52004-A44E-C04B-44C1-DF442B58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305358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retrieve_images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filtered_clean_data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collection_of_urls_of_open_images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,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collection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urls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images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items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have</a:t>
            </a:r>
            <a:r>
              <a:rPr lang="de-DE" dirty="0">
                <a:latin typeface="Consolas" panose="020B0609020204030204" pitchFamily="49" charset="0"/>
              </a:rPr>
              <a:t> a CC0 </a:t>
            </a:r>
            <a:r>
              <a:rPr lang="de-DE" dirty="0" err="1">
                <a:latin typeface="Consolas" panose="020B0609020204030204" pitchFamily="49" charset="0"/>
              </a:rPr>
              <a:t>license</a:t>
            </a:r>
            <a:r>
              <a:rPr lang="de-DE" dirty="0">
                <a:latin typeface="Consolas" panose="020B0609020204030204" pitchFamily="49" charset="0"/>
              </a:rPr>
              <a:t>.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every</a:t>
            </a:r>
            <a:r>
              <a:rPr lang="de-DE" dirty="0">
                <a:latin typeface="Consolas" panose="020B0609020204030204" pitchFamily="49" charset="0"/>
              </a:rPr>
              <a:t> item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not CC0,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algorithm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print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sentence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saying</a:t>
            </a:r>
            <a:r>
              <a:rPr lang="de-DE" dirty="0">
                <a:latin typeface="Consolas" panose="020B0609020204030204" pitchFamily="49" charset="0"/>
              </a:rPr>
              <a:t> "</a:t>
            </a:r>
            <a:r>
              <a:rPr lang="de-DE" dirty="0" err="1">
                <a:latin typeface="Consolas" panose="020B0609020204030204" pitchFamily="49" charset="0"/>
              </a:rPr>
              <a:t>Unfortunately</a:t>
            </a:r>
            <a:r>
              <a:rPr lang="de-DE" dirty="0">
                <a:latin typeface="Consolas" panose="020B0609020204030204" pitchFamily="49" charset="0"/>
              </a:rPr>
              <a:t>, item </a:t>
            </a:r>
            <a:r>
              <a:rPr lang="de-DE" i="1" dirty="0">
                <a:latin typeface="Consolas" panose="020B0609020204030204" pitchFamily="49" charset="0"/>
              </a:rPr>
              <a:t>ITEM_ID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not in an open </a:t>
            </a:r>
            <a:r>
              <a:rPr lang="de-DE" dirty="0" err="1">
                <a:latin typeface="Consolas" panose="020B0609020204030204" pitchFamily="49" charset="0"/>
              </a:rPr>
              <a:t>license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please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i="1" dirty="0">
                <a:latin typeface="Consolas" panose="020B0609020204030204" pitchFamily="49" charset="0"/>
              </a:rPr>
              <a:t>COPYRIGHT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obtain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image</a:t>
            </a:r>
            <a:r>
              <a:rPr lang="de-DE" dirty="0">
                <a:latin typeface="Consolas" panose="020B0609020204030204" pitchFamily="49" charset="0"/>
              </a:rPr>
              <a:t>".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ITEM_ID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item_id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item and COPYRIGHT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copyright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string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copyright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.</a:t>
            </a:r>
            <a:endParaRPr lang="de-DE" i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62315-B5CE-E3E5-F9C6-A32C036F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369067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interpret_data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filtered_clean_data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symbolism_data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cultural_context</a:t>
            </a:r>
            <a:r>
              <a:rPr lang="de-DE" dirty="0">
                <a:latin typeface="Consolas" panose="020B0609020204030204" pitchFamily="49" charset="0"/>
              </a:rPr>
              <a:t> = None, </a:t>
            </a:r>
            <a:r>
              <a:rPr lang="de-DE" dirty="0" err="1">
                <a:latin typeface="Consolas" panose="020B0609020204030204" pitchFamily="49" charset="0"/>
              </a:rPr>
              <a:t>titles</a:t>
            </a:r>
            <a:r>
              <a:rPr lang="de-DE" dirty="0">
                <a:latin typeface="Consolas" panose="020B0609020204030204" pitchFamily="49" charset="0"/>
              </a:rPr>
              <a:t> = True, </a:t>
            </a:r>
            <a:r>
              <a:rPr lang="de-DE" dirty="0" err="1">
                <a:latin typeface="Consolas" panose="020B0609020204030204" pitchFamily="49" charset="0"/>
              </a:rPr>
              <a:t>d_description</a:t>
            </a:r>
            <a:r>
              <a:rPr lang="de-DE" dirty="0">
                <a:latin typeface="Consolas" panose="020B0609020204030204" pitchFamily="49" charset="0"/>
              </a:rPr>
              <a:t> =True, </a:t>
            </a:r>
            <a:r>
              <a:rPr lang="de-DE" dirty="0" err="1">
                <a:latin typeface="Consolas" panose="020B0609020204030204" pitchFamily="49" charset="0"/>
              </a:rPr>
              <a:t>w_description</a:t>
            </a:r>
            <a:r>
              <a:rPr lang="de-DE" dirty="0">
                <a:latin typeface="Consolas" panose="020B0609020204030204" pitchFamily="49" charset="0"/>
              </a:rPr>
              <a:t>= True 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interpretation_dictionary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python-readable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version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JSON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symbolism</a:t>
            </a:r>
            <a:r>
              <a:rPr lang="de-DE" dirty="0">
                <a:latin typeface="Consolas" panose="020B0609020204030204" pitchFamily="49" charset="0"/>
              </a:rPr>
              <a:t>, a </a:t>
            </a:r>
            <a:r>
              <a:rPr lang="de-DE" dirty="0" err="1">
                <a:latin typeface="Consolas" panose="020B0609020204030204" pitchFamily="49" charset="0"/>
              </a:rPr>
              <a:t>cultural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context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JSON (optional) and 4 </a:t>
            </a:r>
            <a:r>
              <a:rPr lang="de-DE" dirty="0" err="1">
                <a:latin typeface="Consolas" panose="020B0609020204030204" pitchFamily="49" charset="0"/>
              </a:rPr>
              <a:t>boolean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value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cultural_context_match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titles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d_description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w_description</a:t>
            </a:r>
            <a:r>
              <a:rPr lang="de-DE" dirty="0">
                <a:latin typeface="Consolas" panose="020B0609020204030204" pitchFamily="49" charset="0"/>
              </a:rPr>
              <a:t>)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dictionary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each</a:t>
            </a:r>
            <a:r>
              <a:rPr lang="de-DE" dirty="0">
                <a:latin typeface="Consolas" panose="020B0609020204030204" pitchFamily="49" charset="0"/>
              </a:rPr>
              <a:t> item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filtered_clean_data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interpretations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according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specified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cultural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context</a:t>
            </a:r>
            <a:r>
              <a:rPr lang="de-DE" dirty="0">
                <a:latin typeface="Consolas" panose="020B0609020204030204" pitchFamily="49" charset="0"/>
              </a:rPr>
              <a:t>.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do so,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perform a </a:t>
            </a:r>
            <a:r>
              <a:rPr lang="de-DE" dirty="0" err="1">
                <a:latin typeface="Consolas" panose="020B0609020204030204" pitchFamily="49" charset="0"/>
              </a:rPr>
              <a:t>string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search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symbolism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which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booleans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are</a:t>
            </a:r>
            <a:r>
              <a:rPr lang="de-DE" dirty="0">
                <a:latin typeface="Consolas" panose="020B0609020204030204" pitchFamily="49" charset="0"/>
              </a:rPr>
              <a:t> True (</a:t>
            </a:r>
            <a:r>
              <a:rPr lang="de-DE" dirty="0" err="1">
                <a:latin typeface="Consolas" panose="020B0609020204030204" pitchFamily="49" charset="0"/>
              </a:rPr>
              <a:t>titles</a:t>
            </a:r>
            <a:r>
              <a:rPr lang="de-DE" dirty="0">
                <a:latin typeface="Consolas" panose="020B0609020204030204" pitchFamily="49" charset="0"/>
              </a:rPr>
              <a:t> and/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d_description</a:t>
            </a:r>
            <a:r>
              <a:rPr lang="de-DE" dirty="0">
                <a:latin typeface="Consolas" panose="020B0609020204030204" pitchFamily="49" charset="0"/>
              </a:rPr>
              <a:t> and/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w_description</a:t>
            </a:r>
            <a:r>
              <a:rPr lang="de-DE" dirty="0">
                <a:latin typeface="Consolas" panose="020B0609020204030204" pitchFamily="49" charset="0"/>
              </a:rPr>
              <a:t>).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a match,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will </a:t>
            </a:r>
            <a:r>
              <a:rPr lang="de-DE" dirty="0" err="1">
                <a:latin typeface="Consolas" panose="020B0609020204030204" pitchFamily="49" charset="0"/>
              </a:rPr>
              <a:t>automatically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associate</a:t>
            </a:r>
            <a:r>
              <a:rPr lang="de-DE" dirty="0">
                <a:latin typeface="Consolas" panose="020B0609020204030204" pitchFamily="49" charset="0"/>
              </a:rPr>
              <a:t> all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meanings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according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respective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contexts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associated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with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symbol</a:t>
            </a:r>
            <a:r>
              <a:rPr lang="de-DE" dirty="0">
                <a:latin typeface="Consolas" panose="020B0609020204030204" pitchFamily="49" charset="0"/>
              </a:rPr>
              <a:t>. These </a:t>
            </a:r>
            <a:r>
              <a:rPr lang="de-DE" dirty="0" err="1">
                <a:latin typeface="Consolas" panose="020B0609020204030204" pitchFamily="49" charset="0"/>
              </a:rPr>
              <a:t>might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furtherly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cultural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contexts</a:t>
            </a:r>
            <a:r>
              <a:rPr lang="de-DE" dirty="0">
                <a:latin typeface="Consolas" panose="020B0609020204030204" pitchFamily="49" charset="0"/>
              </a:rPr>
              <a:t>.</a:t>
            </a:r>
            <a:endParaRPr lang="de-DE" i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566D2-03FA-BDB5-2616-DEC35FB7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08143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visualize_data_counter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filtered_clean_data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, type ="</a:t>
            </a:r>
            <a:r>
              <a:rPr lang="de-DE" dirty="0" err="1">
                <a:latin typeface="Consolas" panose="020B0609020204030204" pitchFamily="49" charset="0"/>
              </a:rPr>
              <a:t>barchart</a:t>
            </a:r>
            <a:r>
              <a:rPr lang="de-DE" dirty="0">
                <a:latin typeface="Consolas" panose="020B0609020204030204" pitchFamily="49" charset="0"/>
              </a:rPr>
              <a:t>"):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plot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chart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an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query</a:t>
            </a:r>
            <a:r>
              <a:rPr lang="de-DE" dirty="0">
                <a:latin typeface="Consolas" panose="020B0609020204030204" pitchFamily="49" charset="0"/>
              </a:rPr>
              <a:t>, a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from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csv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fields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create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cleaning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), and a </a:t>
            </a:r>
            <a:r>
              <a:rPr lang="de-DE" dirty="0" err="1">
                <a:latin typeface="Consolas" panose="020B0609020204030204" pitchFamily="49" charset="0"/>
              </a:rPr>
              <a:t>specific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chart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default</a:t>
            </a:r>
            <a:r>
              <a:rPr lang="de-DE" dirty="0">
                <a:latin typeface="Consolas" panose="020B0609020204030204" pitchFamily="49" charset="0"/>
              </a:rPr>
              <a:t> "</a:t>
            </a:r>
            <a:r>
              <a:rPr lang="de-DE" dirty="0" err="1">
                <a:latin typeface="Consolas" panose="020B0609020204030204" pitchFamily="49" charset="0"/>
              </a:rPr>
              <a:t>barchart</a:t>
            </a:r>
            <a:r>
              <a:rPr lang="de-DE" dirty="0">
                <a:latin typeface="Consolas" panose="020B0609020204030204" pitchFamily="49" charset="0"/>
              </a:rPr>
              <a:t>", </a:t>
            </a:r>
            <a:r>
              <a:rPr lang="de-DE" dirty="0" err="1">
                <a:latin typeface="Consolas" panose="020B0609020204030204" pitchFamily="49" charset="0"/>
              </a:rPr>
              <a:t>only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other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piechart</a:t>
            </a:r>
            <a:r>
              <a:rPr lang="de-DE" dirty="0">
                <a:latin typeface="Consolas" panose="020B0609020204030204" pitchFamily="49" charset="0"/>
              </a:rPr>
              <a:t>).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first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groups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items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filtered_clean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according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chosen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resulting</a:t>
            </a:r>
            <a:r>
              <a:rPr lang="de-DE" dirty="0">
                <a:latin typeface="Consolas" panose="020B0609020204030204" pitchFamily="49" charset="0"/>
              </a:rPr>
              <a:t> in a </a:t>
            </a:r>
            <a:r>
              <a:rPr lang="de-DE" dirty="0" err="1">
                <a:latin typeface="Consolas" panose="020B0609020204030204" pitchFamily="49" charset="0"/>
              </a:rPr>
              <a:t>datastructure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look</a:t>
            </a:r>
            <a:r>
              <a:rPr lang="de-DE" dirty="0">
                <a:latin typeface="Consolas" panose="020B0609020204030204" pitchFamily="49" charset="0"/>
              </a:rPr>
              <a:t> like </a:t>
            </a:r>
            <a:r>
              <a:rPr lang="de-DE" dirty="0" err="1">
                <a:latin typeface="Consolas" panose="020B0609020204030204" pitchFamily="49" charset="0"/>
              </a:rPr>
              <a:t>this</a:t>
            </a:r>
            <a:r>
              <a:rPr lang="de-DE" dirty="0">
                <a:latin typeface="Consolas" panose="020B0609020204030204" pitchFamily="49" charset="0"/>
              </a:rPr>
              <a:t> in a </a:t>
            </a:r>
            <a:r>
              <a:rPr lang="de-DE" dirty="0" err="1">
                <a:latin typeface="Consolas" panose="020B0609020204030204" pitchFamily="49" charset="0"/>
              </a:rPr>
              <a:t>dictionary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might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different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DataFrame</a:t>
            </a:r>
            <a:r>
              <a:rPr lang="de-DE" dirty="0">
                <a:latin typeface="Consolas" panose="020B0609020204030204" pitchFamily="49" charset="0"/>
              </a:rPr>
              <a:t>) </a:t>
            </a:r>
            <a:r>
              <a:rPr lang="de-DE" dirty="0" err="1">
                <a:latin typeface="Consolas" panose="020B0609020204030204" pitchFamily="49" charset="0"/>
              </a:rPr>
              <a:t>group</a:t>
            </a:r>
            <a:r>
              <a:rPr lang="de-DE" dirty="0">
                <a:latin typeface="Consolas" panose="020B0609020204030204" pitchFamily="49" charset="0"/>
              </a:rPr>
              <a:t> = {field_type_1: no_of_items_for_field_type_1, field_type_2… } </a:t>
            </a:r>
            <a:r>
              <a:rPr lang="de-DE" dirty="0" err="1">
                <a:latin typeface="Consolas" panose="020B0609020204030204" pitchFamily="49" charset="0"/>
              </a:rPr>
              <a:t>example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imagine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technique</a:t>
            </a:r>
            <a:r>
              <a:rPr lang="de-DE" dirty="0">
                <a:latin typeface="Consolas" panose="020B0609020204030204" pitchFamily="49" charset="0"/>
              </a:rPr>
              <a:t>): {iron: 45, </a:t>
            </a:r>
            <a:r>
              <a:rPr lang="de-DE" dirty="0" err="1">
                <a:latin typeface="Consolas" panose="020B0609020204030204" pitchFamily="49" charset="0"/>
              </a:rPr>
              <a:t>metal</a:t>
            </a:r>
            <a:r>
              <a:rPr lang="de-DE" dirty="0">
                <a:latin typeface="Consolas" panose="020B0609020204030204" pitchFamily="49" charset="0"/>
              </a:rPr>
              <a:t>: 16}. And </a:t>
            </a:r>
            <a:r>
              <a:rPr lang="de-DE" dirty="0" err="1">
                <a:latin typeface="Consolas" panose="020B0609020204030204" pitchFamily="49" charset="0"/>
              </a:rPr>
              <a:t>then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visualizes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information</a:t>
            </a:r>
            <a:r>
              <a:rPr lang="de-DE" dirty="0">
                <a:latin typeface="Consolas" panose="020B0609020204030204" pitchFamily="49" charset="0"/>
              </a:rPr>
              <a:t> in a </a:t>
            </a:r>
            <a:r>
              <a:rPr lang="de-DE" dirty="0" err="1">
                <a:latin typeface="Consolas" panose="020B0609020204030204" pitchFamily="49" charset="0"/>
              </a:rPr>
              <a:t>barchart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piechart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declared</a:t>
            </a:r>
            <a:r>
              <a:rPr lang="de-DE" dirty="0">
                <a:latin typeface="Consolas" panose="020B0609020204030204" pitchFamily="49" charset="0"/>
              </a:rPr>
              <a:t>). </a:t>
            </a:r>
            <a:r>
              <a:rPr lang="de-DE" dirty="0" err="1">
                <a:latin typeface="Consolas" panose="020B0609020204030204" pitchFamily="49" charset="0"/>
              </a:rPr>
              <a:t>Choose</a:t>
            </a:r>
            <a:r>
              <a:rPr lang="de-DE" dirty="0">
                <a:latin typeface="Consolas" panose="020B0609020204030204" pitchFamily="49" charset="0"/>
              </a:rPr>
              <a:t> a different </a:t>
            </a:r>
            <a:r>
              <a:rPr lang="de-DE" dirty="0" err="1">
                <a:latin typeface="Consolas" panose="020B0609020204030204" pitchFamily="49" charset="0"/>
              </a:rPr>
              <a:t>color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each</a:t>
            </a:r>
            <a:r>
              <a:rPr lang="de-DE" dirty="0">
                <a:latin typeface="Consolas" panose="020B0609020204030204" pitchFamily="49" charset="0"/>
              </a:rPr>
              <a:t> bar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pie</a:t>
            </a:r>
            <a:r>
              <a:rPr lang="de-DE" dirty="0">
                <a:latin typeface="Consolas" panose="020B0609020204030204" pitchFamily="49" charset="0"/>
              </a:rPr>
              <a:t> slice). </a:t>
            </a:r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a legend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possible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hover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certain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part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get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name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corresponding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field</a:t>
            </a:r>
            <a:r>
              <a:rPr lang="de-DE" dirty="0">
                <a:latin typeface="Consolas" panose="020B0609020204030204" pitchFamily="49" charset="0"/>
              </a:rPr>
              <a:t> type. The </a:t>
            </a:r>
            <a:r>
              <a:rPr lang="de-DE" dirty="0" err="1">
                <a:latin typeface="Consolas" panose="020B0609020204030204" pitchFamily="49" charset="0"/>
              </a:rPr>
              <a:t>function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None but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plots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chart</a:t>
            </a:r>
            <a:r>
              <a:rPr lang="de-DE" dirty="0">
                <a:latin typeface="Consolas" panose="020B0609020204030204" pitchFamily="49" charset="0"/>
              </a:rPr>
              <a:t>.</a:t>
            </a:r>
            <a:endParaRPr lang="de-DE" i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817CC-9B2E-01AC-E125-0E82A6D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74351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0F82-92B6-37B9-8180-DC0BA071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90D8-1820-E11D-8D1E-63F3A1A6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After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.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bring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test</a:t>
            </a:r>
            <a:r>
              <a:rPr lang="de-DE" dirty="0"/>
              <a:t> per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different possible </a:t>
            </a:r>
            <a:r>
              <a:rPr lang="de-DE" dirty="0" err="1"/>
              <a:t>outputs</a:t>
            </a:r>
            <a:r>
              <a:rPr lang="de-D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8E7D7-AB79-C7D2-5C2A-F876BA39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62495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B06-A4D2-D183-A18D-39DCF6FE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700D-3EB8-EC84-E795-C1BBA161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will find a sample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Data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GitHub,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702EA-3B7A-4888-3DC2-DF54E36C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31521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D6C0-6B62-4213-7A58-0F5196B6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Checklist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E767-502C-FB45-FB04-307FAD9E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Choose</a:t>
            </a:r>
            <a:r>
              <a:rPr lang="de-DE" dirty="0"/>
              <a:t> a date,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July</a:t>
            </a:r>
            <a:r>
              <a:rPr lang="de-DE" dirty="0"/>
              <a:t> 25th </a:t>
            </a:r>
            <a:r>
              <a:rPr lang="de-DE" dirty="0" err="1"/>
              <a:t>or</a:t>
            </a:r>
            <a:r>
              <a:rPr lang="de-DE" dirty="0"/>
              <a:t> September 4th.</a:t>
            </a:r>
          </a:p>
          <a:p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date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(</a:t>
            </a:r>
            <a:r>
              <a:rPr lang="de-DE" dirty="0" err="1"/>
              <a:t>whenever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, </a:t>
            </a:r>
            <a:r>
              <a:rPr lang="de-DE" b="1" dirty="0" err="1"/>
              <a:t>before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deadline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submission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dirty="0"/>
              <a:t>).</a:t>
            </a:r>
          </a:p>
          <a:p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, after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and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all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"examIP-YOURSURNAME.py" This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b="1" dirty="0" err="1"/>
              <a:t>must</a:t>
            </a:r>
            <a:r>
              <a:rPr lang="de-DE" b="1" dirty="0"/>
              <a:t> not </a:t>
            </a:r>
            <a:r>
              <a:rPr lang="de-DE" b="1" dirty="0" err="1"/>
              <a:t>contain</a:t>
            </a:r>
            <a:r>
              <a:rPr lang="de-DE" b="1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explanations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Document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in a </a:t>
            </a:r>
            <a:r>
              <a:rPr lang="de-DE" dirty="0" err="1"/>
              <a:t>Jupyther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"</a:t>
            </a:r>
            <a:r>
              <a:rPr lang="de-DE" dirty="0" err="1"/>
              <a:t>examIP-YOURSURNAME.ipynb</a:t>
            </a:r>
            <a:r>
              <a:rPr lang="de-DE" dirty="0"/>
              <a:t>" 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,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explanation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.</a:t>
            </a:r>
          </a:p>
          <a:p>
            <a:r>
              <a:rPr lang="de-DE" dirty="0"/>
              <a:t>Send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</a:t>
            </a:r>
            <a:r>
              <a:rPr lang="de-DE" dirty="0"/>
              <a:t> and </a:t>
            </a:r>
            <a:r>
              <a:rPr lang="de-DE" dirty="0" err="1"/>
              <a:t>ipynb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 </a:t>
            </a:r>
            <a:r>
              <a:rPr lang="de-DE" b="1" dirty="0">
                <a:solidFill>
                  <a:srgbClr val="FF0000"/>
                </a:solidFill>
              </a:rPr>
              <a:t>DEADLINE: </a:t>
            </a:r>
            <a:r>
              <a:rPr lang="de-DE" b="1" dirty="0" err="1">
                <a:solidFill>
                  <a:srgbClr val="FF0000"/>
                </a:solidFill>
              </a:rPr>
              <a:t>July</a:t>
            </a:r>
            <a:r>
              <a:rPr lang="de-DE" b="1" dirty="0">
                <a:solidFill>
                  <a:srgbClr val="FF0000"/>
                </a:solidFill>
              </a:rPr>
              <a:t> 22nd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those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you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who</a:t>
            </a:r>
            <a:r>
              <a:rPr lang="de-DE" b="1" dirty="0">
                <a:solidFill>
                  <a:srgbClr val="FF0000"/>
                </a:solidFill>
              </a:rPr>
              <a:t> plan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take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exam</a:t>
            </a:r>
            <a:r>
              <a:rPr lang="de-DE" b="1" dirty="0">
                <a:solidFill>
                  <a:srgbClr val="FF0000"/>
                </a:solidFill>
              </a:rPr>
              <a:t> on </a:t>
            </a:r>
            <a:r>
              <a:rPr lang="de-DE" b="1" dirty="0" err="1">
                <a:solidFill>
                  <a:srgbClr val="FF0000"/>
                </a:solidFill>
              </a:rPr>
              <a:t>July</a:t>
            </a:r>
            <a:r>
              <a:rPr lang="de-DE" b="1" dirty="0">
                <a:solidFill>
                  <a:srgbClr val="FF0000"/>
                </a:solidFill>
              </a:rPr>
              <a:t> 25th / August 26th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those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you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who</a:t>
            </a:r>
            <a:r>
              <a:rPr lang="de-DE" b="1" dirty="0">
                <a:solidFill>
                  <a:srgbClr val="FF0000"/>
                </a:solidFill>
              </a:rPr>
              <a:t> plan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take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exam</a:t>
            </a:r>
            <a:r>
              <a:rPr lang="de-DE" b="1" dirty="0">
                <a:solidFill>
                  <a:srgbClr val="FF0000"/>
                </a:solidFill>
              </a:rPr>
              <a:t> on September 4th.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EB0FD-B391-33FD-277E-475B4302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1043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D5BC-C269-9495-FF30-D3CF9CA2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91A6-1565-5423-8EF9-93BBCF11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a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cultural</a:t>
            </a:r>
            <a:r>
              <a:rPr lang="de-DE" dirty="0"/>
              <a:t> </a:t>
            </a:r>
            <a:r>
              <a:rPr lang="de-DE" dirty="0" err="1"/>
              <a:t>heritage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Museum and 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symbols</a:t>
            </a:r>
            <a:r>
              <a:rPr lang="de-DE" dirty="0"/>
              <a:t> and </a:t>
            </a:r>
            <a:r>
              <a:rPr lang="de-DE" dirty="0" err="1"/>
              <a:t>symbolic</a:t>
            </a:r>
            <a:r>
              <a:rPr lang="de-DE" dirty="0"/>
              <a:t> </a:t>
            </a:r>
            <a:r>
              <a:rPr lang="de-DE" dirty="0" err="1"/>
              <a:t>meanings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78BD0-29C4-33A4-583F-FE1E0C1F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182145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CDF6-76EE-F711-5A7E-FC909C36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494F-E01F-4EF2-5A93-04E6B676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3640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do not </a:t>
            </a:r>
            <a:r>
              <a:rPr lang="de-DE" b="1" dirty="0" err="1"/>
              <a:t>develop</a:t>
            </a:r>
            <a:r>
              <a:rPr lang="de-DE" b="1" dirty="0"/>
              <a:t>, </a:t>
            </a:r>
            <a:r>
              <a:rPr lang="de-DE" b="1" dirty="0" err="1"/>
              <a:t>the</a:t>
            </a:r>
            <a:r>
              <a:rPr lang="de-DE" b="1" dirty="0"/>
              <a:t> maximum </a:t>
            </a:r>
            <a:r>
              <a:rPr lang="de-DE" b="1" dirty="0" err="1"/>
              <a:t>points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criteria</a:t>
            </a:r>
            <a:r>
              <a:rPr lang="de-DE" b="1" dirty="0"/>
              <a:t> </a:t>
            </a:r>
            <a:r>
              <a:rPr lang="de-DE" b="1" dirty="0" err="1"/>
              <a:t>decreases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1E5D51-34B8-C73F-8B27-8B24B8B0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65518"/>
              </p:ext>
            </p:extLst>
          </p:nvPr>
        </p:nvGraphicFramePr>
        <p:xfrm>
          <a:off x="673894" y="2258329"/>
          <a:ext cx="8128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6991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01269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4244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19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developed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score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correctness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score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clarity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score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explanation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4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7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3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6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762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656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i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5021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2606A7-8B50-1B53-BA01-0CE71EFA9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27404"/>
              </p:ext>
            </p:extLst>
          </p:nvPr>
        </p:nvGraphicFramePr>
        <p:xfrm>
          <a:off x="9099184" y="2801889"/>
          <a:ext cx="1887538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38">
                  <a:extLst>
                    <a:ext uri="{9D8B030D-6E8A-4147-A177-3AD203B41FA5}">
                      <a16:colId xmlns:a16="http://schemas.microsoft.com/office/drawing/2014/main" val="3967042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Max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7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12.5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84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6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37.5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4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0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62.5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6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19165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dirty="0"/>
                        <a:t>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23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3223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1DF9-6D3A-EBB5-1B40-5F73F29D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38817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D8-26DF-9D0E-9755-698602D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01-6A95-0382-FAF6-16FDD5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CSV,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</a:t>
            </a:r>
            <a:r>
              <a:rPr lang="de-DE" dirty="0" err="1"/>
              <a:t>of</a:t>
            </a:r>
            <a:r>
              <a:rPr lang="de-DE" dirty="0"/>
              <a:t> Art,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21 </a:t>
            </a:r>
            <a:r>
              <a:rPr lang="de-DE" dirty="0" err="1"/>
              <a:t>fields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Fields: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id</a:t>
            </a:r>
            <a:r>
              <a:rPr lang="de-DE" dirty="0"/>
              <a:t>: an integer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share_license_status</a:t>
            </a:r>
            <a:r>
              <a:rPr lang="de-DE" dirty="0"/>
              <a:t>: </a:t>
            </a:r>
            <a:r>
              <a:rPr lang="de-DE" dirty="0" err="1"/>
              <a:t>either</a:t>
            </a:r>
            <a:r>
              <a:rPr lang="de-DE" dirty="0"/>
              <a:t> CC0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Copyrighted</a:t>
            </a:r>
            <a:r>
              <a:rPr lang="de-DE" dirty="0"/>
              <a:t>. CC0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title: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creation_date_earliest</a:t>
            </a:r>
            <a:r>
              <a:rPr lang="de-DE" dirty="0"/>
              <a:t>: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earliest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),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negative </a:t>
            </a:r>
            <a:r>
              <a:rPr lang="de-DE" dirty="0" err="1"/>
              <a:t>number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creation_date_latest</a:t>
            </a:r>
            <a:r>
              <a:rPr lang="de-DE" dirty="0"/>
              <a:t>: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(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),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negative  </a:t>
            </a:r>
            <a:r>
              <a:rPr lang="de-DE" dirty="0" err="1"/>
              <a:t>number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AA41D-FC18-3DCC-FC8D-BBE18B87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38657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D8-26DF-9D0E-9755-698602D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01-6A95-0382-FAF6-16FDD5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CSV,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</a:t>
            </a:r>
            <a:r>
              <a:rPr lang="de-DE" dirty="0" err="1"/>
              <a:t>of</a:t>
            </a:r>
            <a:r>
              <a:rPr lang="de-DE" dirty="0"/>
              <a:t> Art,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21 </a:t>
            </a:r>
            <a:r>
              <a:rPr lang="de-DE" dirty="0" err="1"/>
              <a:t>fields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Fields: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6"/>
            </a:pPr>
            <a:r>
              <a:rPr lang="de-DE" dirty="0" err="1"/>
              <a:t>artists_tag</a:t>
            </a:r>
            <a:r>
              <a:rPr lang="de-DE" dirty="0"/>
              <a:t>: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tags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artist</a:t>
            </a:r>
            <a:r>
              <a:rPr lang="de-DE" dirty="0"/>
              <a:t> (</a:t>
            </a:r>
            <a:r>
              <a:rPr lang="de-DE" dirty="0" err="1"/>
              <a:t>gender</a:t>
            </a:r>
            <a:r>
              <a:rPr lang="de-DE" dirty="0"/>
              <a:t>, </a:t>
            </a:r>
            <a:r>
              <a:rPr lang="de-DE" dirty="0" err="1"/>
              <a:t>nationality</a:t>
            </a:r>
            <a:r>
              <a:rPr lang="de-DE" dirty="0"/>
              <a:t>, </a:t>
            </a:r>
            <a:r>
              <a:rPr lang="de-DE" dirty="0" err="1"/>
              <a:t>religion</a:t>
            </a:r>
            <a:r>
              <a:rPr lang="de-DE" dirty="0"/>
              <a:t>, </a:t>
            </a:r>
            <a:r>
              <a:rPr lang="de-DE" dirty="0" err="1"/>
              <a:t>affiliation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cleveland</a:t>
            </a:r>
            <a:r>
              <a:rPr lang="de-DE" dirty="0"/>
              <a:t> </a:t>
            </a:r>
            <a:r>
              <a:rPr lang="de-DE" dirty="0" err="1"/>
              <a:t>museum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). The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tags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 [ ] &lt;-, </a:t>
            </a:r>
            <a:r>
              <a:rPr lang="de-DE" dirty="0" err="1"/>
              <a:t>each</a:t>
            </a:r>
            <a:r>
              <a:rPr lang="de-DE" dirty="0"/>
              <a:t> tag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enclosed</a:t>
            </a:r>
            <a:r>
              <a:rPr lang="de-DE" dirty="0"/>
              <a:t> in </a:t>
            </a:r>
            <a:r>
              <a:rPr lang="de-DE" dirty="0" err="1"/>
              <a:t>quotation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comma</a:t>
            </a:r>
            <a:r>
              <a:rPr lang="de-DE" dirty="0"/>
              <a:t>.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tags,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[]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e-DE" dirty="0" err="1"/>
              <a:t>culture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culture</a:t>
            </a:r>
            <a:r>
              <a:rPr lang="de-DE" dirty="0"/>
              <a:t>(s)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r>
              <a:rPr lang="de-DE" dirty="0"/>
              <a:t>.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(ex: </a:t>
            </a:r>
            <a:r>
              <a:rPr lang="en-US" dirty="0"/>
              <a:t>Central Africa, Democratic Republic of Congo or Angola, Chokwe people, late 1800s), if there is a time indication, it is usually last place, there might be “or” in the text in case of uncertainty, also (?) and ? are used to indicate uncertainty. Egyptian artefacts might indicate the </a:t>
            </a:r>
            <a:r>
              <a:rPr lang="en-US" dirty="0" err="1"/>
              <a:t>Pharaon</a:t>
            </a:r>
            <a:r>
              <a:rPr lang="en-US" dirty="0"/>
              <a:t> reign, Chinese artefacts might indicate the dynasty. General to specific to dates are usually separated by a comma.</a:t>
            </a:r>
            <a:endParaRPr lang="de-DE" dirty="0"/>
          </a:p>
          <a:p>
            <a:pPr marL="514350" indent="-514350">
              <a:buFont typeface="+mj-lt"/>
              <a:buAutoNum type="arabicPeriod" startAt="6"/>
            </a:pPr>
            <a:r>
              <a:rPr lang="de-DE" dirty="0" err="1"/>
              <a:t>technique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 startAt="6"/>
            </a:pPr>
            <a:r>
              <a:rPr lang="de-DE" dirty="0" err="1"/>
              <a:t>department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department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 startAt="6"/>
            </a:pPr>
            <a:r>
              <a:rPr lang="de-DE" dirty="0"/>
              <a:t>type: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 startAt="6"/>
            </a:pPr>
            <a:r>
              <a:rPr lang="de-DE" dirty="0" err="1"/>
              <a:t>measurements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,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: type_of_measurement1:  </a:t>
            </a:r>
            <a:r>
              <a:rPr lang="de-DE" dirty="0" err="1"/>
              <a:t>measurements</a:t>
            </a:r>
            <a:r>
              <a:rPr lang="de-DE" dirty="0"/>
              <a:t> in cm (</a:t>
            </a:r>
            <a:r>
              <a:rPr lang="de-DE" dirty="0" err="1"/>
              <a:t>measurements</a:t>
            </a:r>
            <a:r>
              <a:rPr lang="de-DE" dirty="0"/>
              <a:t> in </a:t>
            </a:r>
            <a:r>
              <a:rPr lang="de-DE" dirty="0" err="1"/>
              <a:t>inches</a:t>
            </a:r>
            <a:r>
              <a:rPr lang="de-DE" dirty="0"/>
              <a:t>); type_of_measurement2 …</a:t>
            </a:r>
          </a:p>
          <a:p>
            <a:pPr marL="514350" indent="-514350">
              <a:buFont typeface="+mj-lt"/>
              <a:buAutoNum type="arabicPeriod" startAt="6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82C-6B28-B9DE-4DB7-25AF0BCC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09535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D8-26DF-9D0E-9755-698602D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01-6A95-0382-FAF6-16FDD5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CSV,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</a:t>
            </a:r>
            <a:r>
              <a:rPr lang="de-DE" dirty="0" err="1"/>
              <a:t>of</a:t>
            </a:r>
            <a:r>
              <a:rPr lang="de-DE" dirty="0"/>
              <a:t> Art,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21 </a:t>
            </a:r>
            <a:r>
              <a:rPr lang="de-DE" dirty="0" err="1"/>
              <a:t>fields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Fields: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 err="1"/>
              <a:t>copyright</a:t>
            </a:r>
            <a:r>
              <a:rPr lang="de-DE" dirty="0"/>
              <a:t>: </a:t>
            </a:r>
            <a:r>
              <a:rPr lang="de-DE" dirty="0" err="1"/>
              <a:t>copyright</a:t>
            </a:r>
            <a:r>
              <a:rPr lang="de-DE" dirty="0"/>
              <a:t> </a:t>
            </a:r>
            <a:r>
              <a:rPr lang="de-DE" dirty="0" err="1"/>
              <a:t>string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 err="1"/>
              <a:t>fun</a:t>
            </a:r>
            <a:r>
              <a:rPr lang="de-DE" dirty="0"/>
              <a:t> </a:t>
            </a:r>
            <a:r>
              <a:rPr lang="de-DE" dirty="0" err="1"/>
              <a:t>facts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</a:t>
            </a:r>
            <a:r>
              <a:rPr lang="de-DE" dirty="0" err="1"/>
              <a:t>facts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/>
              <a:t>digital </a:t>
            </a:r>
            <a:r>
              <a:rPr lang="de-DE" dirty="0" err="1"/>
              <a:t>description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/>
              <a:t>wall </a:t>
            </a:r>
            <a:r>
              <a:rPr lang="de-DE" dirty="0" err="1"/>
              <a:t>description:a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 in an </a:t>
            </a:r>
            <a:r>
              <a:rPr lang="de-DE" dirty="0" err="1"/>
              <a:t>exhibition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/>
              <a:t>url: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r>
              <a:rPr lang="de-DE" dirty="0" err="1"/>
              <a:t>sketchfab_url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r>
              <a:rPr lang="de-DE" dirty="0"/>
              <a:t> in </a:t>
            </a:r>
            <a:r>
              <a:rPr lang="de-DE" dirty="0" err="1"/>
              <a:t>sketchfab</a:t>
            </a:r>
            <a:endParaRPr lang="de-DE" dirty="0"/>
          </a:p>
          <a:p>
            <a:pPr marL="514350" indent="-514350">
              <a:buFont typeface="+mj-lt"/>
              <a:buAutoNum type="arabicPeriod" startAt="12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57888-199F-BE31-6012-24CE260A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134856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D8-26DF-9D0E-9755-698602D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01-6A95-0382-FAF6-16FDD5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CSV,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</a:t>
            </a:r>
            <a:r>
              <a:rPr lang="de-DE" dirty="0" err="1"/>
              <a:t>of</a:t>
            </a:r>
            <a:r>
              <a:rPr lang="de-DE" dirty="0"/>
              <a:t> Art,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21 </a:t>
            </a:r>
            <a:r>
              <a:rPr lang="de-DE" dirty="0" err="1"/>
              <a:t>fields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Fields: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de-DE" dirty="0" err="1"/>
              <a:t>creators</a:t>
            </a:r>
            <a:r>
              <a:rPr lang="de-DE" dirty="0"/>
              <a:t>: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listing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,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First Name (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abbreviated</a:t>
            </a:r>
            <a:r>
              <a:rPr lang="de-DE" dirty="0"/>
              <a:t>) Last Name (</a:t>
            </a:r>
            <a:r>
              <a:rPr lang="de-DE" dirty="0" err="1"/>
              <a:t>nationality</a:t>
            </a:r>
            <a:r>
              <a:rPr lang="de-DE" dirty="0"/>
              <a:t>, </a:t>
            </a:r>
            <a:r>
              <a:rPr lang="de-DE" dirty="0" err="1"/>
              <a:t>dateofbirth-dateofdeath</a:t>
            </a:r>
            <a:r>
              <a:rPr lang="de-DE" dirty="0"/>
              <a:t>), </a:t>
            </a:r>
            <a:r>
              <a:rPr lang="de-DE" dirty="0" err="1"/>
              <a:t>role_of_creator</a:t>
            </a:r>
            <a:r>
              <a:rPr lang="de-DE" dirty="0"/>
              <a:t>; First Name (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abbreviated</a:t>
            </a:r>
            <a:r>
              <a:rPr lang="de-DE" dirty="0"/>
              <a:t>) Last Name etc…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, </a:t>
            </a:r>
            <a:r>
              <a:rPr lang="de-DE" dirty="0" err="1"/>
              <a:t>third</a:t>
            </a:r>
            <a:r>
              <a:rPr lang="de-DE" dirty="0"/>
              <a:t>, </a:t>
            </a:r>
            <a:r>
              <a:rPr lang="de-DE" dirty="0" err="1"/>
              <a:t>fourth</a:t>
            </a:r>
            <a:r>
              <a:rPr lang="de-DE" dirty="0"/>
              <a:t> and so on </a:t>
            </a:r>
            <a:r>
              <a:rPr lang="de-DE" dirty="0" err="1"/>
              <a:t>creator</a:t>
            </a:r>
            <a:r>
              <a:rPr lang="de-DE" dirty="0"/>
              <a:t>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de-DE" dirty="0" err="1"/>
              <a:t>image_web</a:t>
            </a:r>
            <a:r>
              <a:rPr lang="de-DE" dirty="0"/>
              <a:t>: a </a:t>
            </a:r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artefact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D85A7-DAC5-2FE8-9EAA-68FD70A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170777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D8-26DF-9D0E-9755-698602D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01-6A95-0382-FAF6-16FDD530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CSV,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Cleveland Museum </a:t>
            </a:r>
            <a:r>
              <a:rPr lang="de-DE" dirty="0" err="1"/>
              <a:t>of</a:t>
            </a:r>
            <a:r>
              <a:rPr lang="de-DE" dirty="0"/>
              <a:t> Art,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19 </a:t>
            </a:r>
            <a:r>
              <a:rPr lang="de-DE" dirty="0" err="1"/>
              <a:t>fields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SOME FIELDS MIGHT BE EMPTY (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blank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[]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7DE5A-4B0E-1A5C-0C4B-7DD63A45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08101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A88-4F5B-AA29-B3CC-F0318488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70BA-02ED-2F74-DD5F-1FD1353F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JSON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{</a:t>
            </a:r>
            <a:r>
              <a:rPr lang="de-DE" dirty="0" err="1">
                <a:latin typeface="Consolas" panose="020B0609020204030204" pitchFamily="49" charset="0"/>
              </a:rPr>
              <a:t>id_simulation</a:t>
            </a:r>
            <a:r>
              <a:rPr lang="de-DE" dirty="0">
                <a:latin typeface="Consolas" panose="020B0609020204030204" pitchFamily="49" charset="0"/>
              </a:rPr>
              <a:t> :{ "</a:t>
            </a:r>
            <a:r>
              <a:rPr lang="de-DE" dirty="0" err="1">
                <a:latin typeface="Consolas" panose="020B0609020204030204" pitchFamily="49" charset="0"/>
              </a:rPr>
              <a:t>symbol</a:t>
            </a:r>
            <a:r>
              <a:rPr lang="de-DE" dirty="0">
                <a:latin typeface="Consolas" panose="020B0609020204030204" pitchFamily="49" charset="0"/>
              </a:rPr>
              <a:t>": "</a:t>
            </a:r>
            <a:r>
              <a:rPr lang="de-DE" dirty="0" err="1">
                <a:latin typeface="Consolas" panose="020B0609020204030204" pitchFamily="49" charset="0"/>
              </a:rPr>
              <a:t>symbol_label</a:t>
            </a:r>
            <a:r>
              <a:rPr lang="de-DE" dirty="0">
                <a:latin typeface="Consolas" panose="020B0609020204030204" pitchFamily="49" charset="0"/>
              </a:rPr>
              <a:t>", "</a:t>
            </a:r>
            <a:r>
              <a:rPr lang="de-DE" dirty="0" err="1">
                <a:latin typeface="Consolas" panose="020B0609020204030204" pitchFamily="49" charset="0"/>
              </a:rPr>
              <a:t>symbolic_meaning</a:t>
            </a:r>
            <a:r>
              <a:rPr lang="de-DE" dirty="0">
                <a:latin typeface="Consolas" panose="020B0609020204030204" pitchFamily="49" charset="0"/>
              </a:rPr>
              <a:t>: "</a:t>
            </a:r>
            <a:r>
              <a:rPr lang="de-DE" dirty="0" err="1">
                <a:latin typeface="Consolas" panose="020B0609020204030204" pitchFamily="49" charset="0"/>
              </a:rPr>
              <a:t>symbolic_meaning_label</a:t>
            </a:r>
            <a:r>
              <a:rPr lang="de-DE" dirty="0">
                <a:latin typeface="Consolas" panose="020B0609020204030204" pitchFamily="49" charset="0"/>
              </a:rPr>
              <a:t>", "</a:t>
            </a:r>
            <a:r>
              <a:rPr lang="de-DE" dirty="0" err="1">
                <a:latin typeface="Consolas" panose="020B0609020204030204" pitchFamily="49" charset="0"/>
              </a:rPr>
              <a:t>contexts</a:t>
            </a:r>
            <a:r>
              <a:rPr lang="de-DE" dirty="0">
                <a:latin typeface="Consolas" panose="020B0609020204030204" pitchFamily="49" charset="0"/>
              </a:rPr>
              <a:t>" : ["context1", "context2"…]}, id_simulation2 : {…}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EDE32-C483-F46C-47F2-4EC08878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293276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3F0-9897-F92D-C916-E4EFE757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F6EE-B846-F2B0-B63B-29986970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b="1" dirty="0" err="1">
                <a:latin typeface="Consolas" panose="020B0609020204030204" pitchFamily="49" charset="0"/>
              </a:rPr>
              <a:t>load_data</a:t>
            </a:r>
            <a:r>
              <a:rPr lang="de-DE" dirty="0">
                <a:latin typeface="Consolas" panose="020B0609020204030204" pitchFamily="49" charset="0"/>
              </a:rPr>
              <a:t>(</a:t>
            </a:r>
            <a:r>
              <a:rPr lang="de-DE" dirty="0" err="1">
                <a:latin typeface="Consolas" panose="020B0609020204030204" pitchFamily="49" charset="0"/>
              </a:rPr>
              <a:t>pathtodata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type_of_data</a:t>
            </a:r>
            <a:r>
              <a:rPr lang="de-DE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return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data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takes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input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path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leads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need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</a:t>
            </a:r>
            <a:r>
              <a:rPr lang="de-DE" dirty="0">
                <a:latin typeface="Consolas" panose="020B0609020204030204" pitchFamily="49" charset="0"/>
              </a:rPr>
              <a:t>, and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</a:t>
            </a:r>
            <a:r>
              <a:rPr lang="de-DE" dirty="0">
                <a:latin typeface="Consolas" panose="020B0609020204030204" pitchFamily="49" charset="0"/>
              </a:rPr>
              <a:t> (in </a:t>
            </a:r>
            <a:r>
              <a:rPr lang="de-DE" dirty="0" err="1">
                <a:latin typeface="Consolas" panose="020B0609020204030204" pitchFamily="49" charset="0"/>
              </a:rPr>
              <a:t>this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either</a:t>
            </a:r>
            <a:r>
              <a:rPr lang="de-DE" dirty="0">
                <a:latin typeface="Consolas" panose="020B0609020204030204" pitchFamily="49" charset="0"/>
              </a:rPr>
              <a:t> "</a:t>
            </a:r>
            <a:r>
              <a:rPr lang="de-DE" dirty="0" err="1">
                <a:latin typeface="Consolas" panose="020B0609020204030204" pitchFamily="49" charset="0"/>
              </a:rPr>
              <a:t>csv</a:t>
            </a:r>
            <a:r>
              <a:rPr lang="de-DE" dirty="0">
                <a:latin typeface="Consolas" panose="020B0609020204030204" pitchFamily="49" charset="0"/>
              </a:rPr>
              <a:t>" </a:t>
            </a:r>
            <a:r>
              <a:rPr lang="de-DE" dirty="0" err="1">
                <a:latin typeface="Consolas" panose="020B0609020204030204" pitchFamily="49" charset="0"/>
              </a:rPr>
              <a:t>or</a:t>
            </a:r>
            <a:r>
              <a:rPr lang="de-DE" dirty="0">
                <a:latin typeface="Consolas" panose="020B0609020204030204" pitchFamily="49" charset="0"/>
              </a:rPr>
              <a:t> "</a:t>
            </a:r>
            <a:r>
              <a:rPr lang="de-DE" dirty="0" err="1">
                <a:latin typeface="Consolas" panose="020B0609020204030204" pitchFamily="49" charset="0"/>
              </a:rPr>
              <a:t>json</a:t>
            </a:r>
            <a:r>
              <a:rPr lang="de-DE" dirty="0">
                <a:latin typeface="Consolas" panose="020B0609020204030204" pitchFamily="49" charset="0"/>
              </a:rPr>
              <a:t>") and </a:t>
            </a:r>
            <a:r>
              <a:rPr lang="de-DE" dirty="0" err="1">
                <a:latin typeface="Consolas" panose="020B0609020204030204" pitchFamily="49" charset="0"/>
              </a:rPr>
              <a:t>returns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loaded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whatever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python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structure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want</a:t>
            </a:r>
            <a:r>
              <a:rPr lang="de-DE" dirty="0">
                <a:latin typeface="Consolas" panose="020B0609020204030204" pitchFamily="49" charset="0"/>
              </a:rPr>
              <a:t> (</a:t>
            </a:r>
            <a:r>
              <a:rPr lang="de-DE" dirty="0" err="1">
                <a:latin typeface="Consolas" panose="020B0609020204030204" pitchFamily="49" charset="0"/>
              </a:rPr>
              <a:t>DataFrame</a:t>
            </a:r>
            <a:r>
              <a:rPr lang="de-DE" dirty="0">
                <a:latin typeface="Consolas" panose="020B0609020204030204" pitchFamily="49" charset="0"/>
              </a:rPr>
              <a:t>, Dictionary, List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dictionaries</a:t>
            </a:r>
            <a:r>
              <a:rPr lang="de-DE" dirty="0">
                <a:latin typeface="Consolas" panose="020B0609020204030204" pitchFamily="49" charset="0"/>
              </a:rPr>
              <a:t>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188D8-C8D5-39A8-95E7-A80EDEE3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Bruno Sartini - IPFH - Exam Explanation</a:t>
            </a:r>
          </a:p>
        </p:txBody>
      </p:sp>
    </p:spTree>
    <p:extLst>
      <p:ext uri="{BB962C8B-B14F-4D97-AF65-F5344CB8AC3E}">
        <p14:creationId xmlns:p14="http://schemas.microsoft.com/office/powerpoint/2010/main" val="34457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2308</Words>
  <Application>Microsoft Office PowerPoint</Application>
  <PresentationFormat>Breitbild</PresentationFormat>
  <Paragraphs>184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Description of the Final Project for Introduction to Programming FH</vt:lpstr>
      <vt:lpstr>Purpose</vt:lpstr>
      <vt:lpstr>Data (1)</vt:lpstr>
      <vt:lpstr>Data (1)</vt:lpstr>
      <vt:lpstr>Data (1)</vt:lpstr>
      <vt:lpstr>Data (1)</vt:lpstr>
      <vt:lpstr>Data (1)</vt:lpstr>
      <vt:lpstr>Data (2)</vt:lpstr>
      <vt:lpstr>Functions you need to develop (1)</vt:lpstr>
      <vt:lpstr>Functions you need to develop (2)</vt:lpstr>
      <vt:lpstr>Functions you need to develop (3)</vt:lpstr>
      <vt:lpstr>Functions you need to develop (4)</vt:lpstr>
      <vt:lpstr>Functions you need to develop (5)</vt:lpstr>
      <vt:lpstr>Functions you need to develop (6)</vt:lpstr>
      <vt:lpstr>Functions you need to develop (7)</vt:lpstr>
      <vt:lpstr>Functions you need to develop (8)</vt:lpstr>
      <vt:lpstr>Documentation</vt:lpstr>
      <vt:lpstr>The data</vt:lpstr>
      <vt:lpstr>Checklist for the exam</vt:lpstr>
      <vt:lpstr>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the Final Project for Introduction to Programming FH</dc:title>
  <dc:creator>Sartini, Bruno</dc:creator>
  <cp:lastModifiedBy>Sartini, Bruno</cp:lastModifiedBy>
  <cp:revision>5</cp:revision>
  <dcterms:created xsi:type="dcterms:W3CDTF">2023-05-23T12:40:36Z</dcterms:created>
  <dcterms:modified xsi:type="dcterms:W3CDTF">2023-06-20T08:45:02Z</dcterms:modified>
</cp:coreProperties>
</file>