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5" r:id="rId28"/>
    <p:sldId id="280" r:id="rId29"/>
    <p:sldId id="281" r:id="rId30"/>
    <p:sldId id="28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3f73fa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3f73fa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3f73fa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3f73fa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3f73faa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3f73faa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3f73fa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3f73fa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3f73faa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3f73faa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f3f73fa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f3f73fa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3f73fa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3f73fa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3f73faa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3f73faa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3f73faa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3f73faa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3f73fa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3f73fa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3f73fa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3f73fa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3f73fa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3f73fa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3f73faa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3f73faa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f3f73fa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f3f73fa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3f73fa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3f73faa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3f73fa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3f73fa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3f73fa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3f73fa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3f73fa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3f73fa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3f73fa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3f73fa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3f73fa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3f73fa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3f73fa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3f73fa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f73fa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f73fa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3f73fa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3f73fa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3919" y="4663217"/>
            <a:ext cx="5272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71C733F-EEEA-7FAB-DA09-0ACB584C4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24098C-4053-7132-C5AE-8B667C1A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 for Humanists - 1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Introduction to Programming for Humanists - 1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Bruno Sartini (he/him) - bruno.sartini@dkes.fak12.lmu.de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4842E-0F08-6E97-A8DC-DF0F18E26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With adequate knowledge of programming, you can create </a:t>
            </a:r>
            <a:r>
              <a:rPr lang="it" b="1"/>
              <a:t>software applications, dynamic websites, other computational tools</a:t>
            </a:r>
            <a:r>
              <a:rPr lang="it"/>
              <a:t>.</a:t>
            </a:r>
            <a:endParaRPr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CDD4A-FE47-24EE-3135-20CAE538DA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6698D-EA2A-E79F-A920-6D3C22A98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59026D-3033-B904-9C59-EEACA88170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1BFB-E79F-90AB-C43F-6D1009E82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E9E76-7784-C582-E355-FC8A0D1F82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BB172-A75C-B3F6-BD77-D26424210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To reach the level of A1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DF1E2F-A204-5561-F485-1A213F55EB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C1BA8-1201-8541-C60E-8FFC29211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To reach the level of A1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think you could learn a new language in 30 hours?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3D0D20-1378-EFF5-AD96-2846D06CF9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1BB0D0-F809-C9EB-7B48-7E3FD8E5B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To reach the level of A1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think you could learn a new language in 30 hours?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this course, you will learn the basics to program in Python, but that alone won’t make you a “fluent” programmer.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F2FE59-DAB5-FABD-C890-5433F1B410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9D29C-6AB4-A2D7-C90F-F50B80B4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Ehm… So, what are we actually doing here?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Understand the basic principles of programming, including variables, data types, functions, and data structures  (...and how they can be used to solve problems in humanities research).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Learn the fundamentals of the Python programming language, including syntax, data structures, and object-oriented programming concepts (...and how to use them to write simple programs).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Develop the skills to design, implement, and test programs using Python.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Explore the various libraries and tools available in Python and learn how they can be used in humanities research.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Develop critical thinking skills and the ability to evaluate programming solutions for their appropriateness and effectiveness in solving humanities research problems.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E0B96A-3C94-2112-7D56-9DA25C24C3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759CC-E31C-6FFB-57F9-F1233894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34E5DB-5E9D-5DF3-FC9D-7B4195032E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BD6BA-0A97-1015-B660-AE1627395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C90588-E668-E984-1AC1-BCF79C88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05134-419A-667A-B517-0ACC5333A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</a:t>
            </a:r>
            <a:r>
              <a:rPr lang="it" b="1"/>
              <a:t>blocks of code</a:t>
            </a:r>
            <a:r>
              <a:rPr lang="it"/>
              <a:t> you can reuse to perform even extremely complex tasks, </a:t>
            </a:r>
            <a:r>
              <a:rPr lang="it" b="1"/>
              <a:t>in a single line</a:t>
            </a:r>
            <a:r>
              <a:rPr lang="it"/>
              <a:t>, which spares you a lot of time)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BFCC52-E434-2050-38FA-ADA15A43BD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C7713-9FE7-7138-2CD6-670A18AFC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 dirty="0"/>
              <a:t>A humanist (shocking!)</a:t>
            </a:r>
            <a:endParaRPr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5603B-20E9-D440-765D-329E2F6811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30E56-0CB6-61DC-439B-0FE8A034E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64037B-E8F2-D676-6701-E5045A276D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0895F-C909-6E5B-C254-A88CF1882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It’s a high-level language.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627F-6F53-D898-37E1-FEA6145CA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20515D-E648-6C86-6008-9D9B7FBF3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High-level??? Wasn’t it supposed to be easy???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E60BDE-BB2F-F96D-9074-46C33B7C66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51CCB-2959-8A19-CC25-B4BC75EC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string “hello” in python would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223012390218 12jssjkdnajdw 2iewie4284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3F3AB9-BB7F-54D0-C1C0-1272888947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6358F-0BEA-E393-9359-4F20DAEFF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Joke.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“hello”.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A48071-0F9F-1E28-FAC8-4FF1AB681E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4A4B80-8AF3-C6A2-103C-5041D68E0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C0535-5CD8-2394-87D0-B30DB8D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6EBB6-6E19-6D09-CA4D-5EE21A64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Portfolio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work in groups to create a Python project, where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their own </a:t>
            </a:r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(a class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matter</a:t>
            </a:r>
            <a:r>
              <a:rPr lang="it-IT" dirty="0"/>
              <a:t>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send the </a:t>
            </a:r>
            <a:r>
              <a:rPr lang="it-IT" dirty="0" err="1"/>
              <a:t>functions</a:t>
            </a:r>
            <a:r>
              <a:rPr lang="it-IT" dirty="0"/>
              <a:t> to me before a set deadline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create a documentation for the code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written</a:t>
            </a:r>
            <a:endParaRPr lang="it-IT" dirty="0"/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explain the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b="1" dirty="0"/>
              <a:t>line by line</a:t>
            </a:r>
            <a:r>
              <a:rPr lang="it-IT" dirty="0"/>
              <a:t> to me in </a:t>
            </a:r>
            <a:r>
              <a:rPr lang="it-IT" dirty="0" err="1"/>
              <a:t>person</a:t>
            </a:r>
            <a:r>
              <a:rPr lang="it-IT" dirty="0"/>
              <a:t> / online, answer to questions </a:t>
            </a:r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code.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91AF2-9B2F-70CE-9EFE-0E4C6613D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8DE1D-F2D5-6130-6A32-BE55CA20EC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0034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11CBE-9C1D-2FE7-4BA0-2E6263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Scores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3EBA0E-7C12-61A3-F5B1-68B2D658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0 to 40 points for the </a:t>
            </a:r>
            <a:r>
              <a:rPr lang="it-IT" dirty="0" err="1"/>
              <a:t>correctness</a:t>
            </a:r>
            <a:r>
              <a:rPr lang="it-IT" dirty="0"/>
              <a:t> of the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develop</a:t>
            </a:r>
            <a:r>
              <a:rPr lang="it-IT" dirty="0"/>
              <a:t> from the project (group grade)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0 to 20 points for the </a:t>
            </a:r>
            <a:r>
              <a:rPr lang="it-IT" dirty="0" err="1"/>
              <a:t>clarity</a:t>
            </a:r>
            <a:r>
              <a:rPr lang="it-IT" dirty="0"/>
              <a:t> of the documentation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(group grade)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from -40 to 40 points for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(</a:t>
            </a:r>
            <a:r>
              <a:rPr lang="it-IT" dirty="0" err="1"/>
              <a:t>individual</a:t>
            </a:r>
            <a:r>
              <a:rPr lang="it-IT" dirty="0"/>
              <a:t> grade)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6848F-9398-AF62-B50B-45572624D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4DBB6-B07C-6511-F8D5-4BC3FC502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7653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099CD-BF54-20ED-3B37-FD574F8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Final grade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F6E781-58B1-48FB-56E8-066B2BCE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37D67-D508-E883-62E4-44BAF9FA0E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ABE037-24FC-704B-32BC-2456C968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9439"/>
              </p:ext>
            </p:extLst>
          </p:nvPr>
        </p:nvGraphicFramePr>
        <p:xfrm>
          <a:off x="1402080" y="919693"/>
          <a:ext cx="6996619" cy="4125804"/>
        </p:xfrm>
        <a:graphic>
          <a:graphicData uri="http://schemas.openxmlformats.org/drawingml/2006/table">
            <a:tbl>
              <a:tblPr/>
              <a:tblGrid>
                <a:gridCol w="1894353">
                  <a:extLst>
                    <a:ext uri="{9D8B030D-6E8A-4147-A177-3AD203B41FA5}">
                      <a16:colId xmlns:a16="http://schemas.microsoft.com/office/drawing/2014/main" val="2467095815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1368005912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271447429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T</a:t>
                      </a:r>
                      <a:r>
                        <a:rPr lang="en-US" sz="1400" b="1" dirty="0" err="1">
                          <a:effectLst/>
                        </a:rPr>
                        <a:t>otal</a:t>
                      </a:r>
                      <a:r>
                        <a:rPr lang="en-US" sz="1400" b="1" dirty="0">
                          <a:effectLst/>
                        </a:rPr>
                        <a:t> Project Score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r>
                        <a:rPr lang="en-US" sz="1400" b="1" dirty="0">
                          <a:effectLst/>
                        </a:rPr>
                        <a:t>ass/fail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984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615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96-99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124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1.7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91-95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4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86-90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88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81-85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5563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76-80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3208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71-75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725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6-70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5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61-65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886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4.3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4.7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55-59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50-54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&lt;50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p</a:t>
                      </a:r>
                      <a:r>
                        <a:rPr lang="en-US" sz="1400" dirty="0">
                          <a:effectLst/>
                        </a:rPr>
                        <a:t>ass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AB6B3-411E-0C1F-9A2B-BC7EA03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Important tools and programming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) be </a:t>
            </a:r>
            <a:r>
              <a:rPr lang="it-IT" dirty="0" err="1"/>
              <a:t>installed</a:t>
            </a:r>
            <a:r>
              <a:rPr lang="it-IT" dirty="0"/>
              <a:t> in the lab computers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5DBB2-E13A-3FF4-4C16-24C27B5A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081"/>
            <a:ext cx="8520600" cy="2785794"/>
          </a:xfrm>
        </p:spPr>
        <p:txBody>
          <a:bodyPr/>
          <a:lstStyle/>
          <a:p>
            <a:r>
              <a:rPr lang="it-IT" dirty="0"/>
              <a:t>Python – </a:t>
            </a:r>
            <a:r>
              <a:rPr lang="it-IT" b="1" dirty="0"/>
              <a:t>check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Python, in the </a:t>
            </a:r>
            <a:r>
              <a:rPr lang="it-IT" b="1" dirty="0" err="1"/>
              <a:t>search</a:t>
            </a:r>
            <a:r>
              <a:rPr lang="it-IT" b="1" dirty="0"/>
              <a:t> bar </a:t>
            </a:r>
            <a:r>
              <a:rPr lang="it-IT" b="1" dirty="0" err="1"/>
              <a:t>search</a:t>
            </a:r>
            <a:r>
              <a:rPr lang="it-IT" b="1" dirty="0"/>
              <a:t> for «</a:t>
            </a:r>
            <a:r>
              <a:rPr lang="it-IT" b="1" dirty="0" err="1"/>
              <a:t>Eingabeaufforderung</a:t>
            </a:r>
            <a:r>
              <a:rPr lang="it-IT" b="1" dirty="0"/>
              <a:t>», open </a:t>
            </a:r>
            <a:r>
              <a:rPr lang="it-IT" b="1" dirty="0" err="1"/>
              <a:t>it</a:t>
            </a:r>
            <a:r>
              <a:rPr lang="it-IT" b="1" dirty="0"/>
              <a:t>, and then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python</a:t>
            </a:r>
            <a:r>
              <a:rPr lang="it-IT" b="1" dirty="0"/>
              <a:t>» – a </a:t>
            </a:r>
            <a:r>
              <a:rPr lang="it-IT" b="1" dirty="0" err="1"/>
              <a:t>message</a:t>
            </a:r>
            <a:r>
              <a:rPr lang="it-IT" b="1" dirty="0"/>
              <a:t> with the Python </a:t>
            </a:r>
            <a:r>
              <a:rPr lang="it-IT" b="1" dirty="0" err="1"/>
              <a:t>version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appear</a:t>
            </a:r>
          </a:p>
          <a:p>
            <a:r>
              <a:rPr lang="it-IT" dirty="0" err="1"/>
              <a:t>PyCharm</a:t>
            </a:r>
            <a:r>
              <a:rPr lang="it-IT" dirty="0"/>
              <a:t> – </a:t>
            </a:r>
            <a:r>
              <a:rPr lang="it-IT" b="1" dirty="0"/>
              <a:t>look for </a:t>
            </a:r>
            <a:r>
              <a:rPr lang="it-IT" b="1" dirty="0" err="1"/>
              <a:t>Pycharm</a:t>
            </a:r>
            <a:r>
              <a:rPr lang="it-IT" b="1" dirty="0"/>
              <a:t> in the </a:t>
            </a:r>
            <a:r>
              <a:rPr lang="it-IT" b="1" dirty="0" err="1"/>
              <a:t>search</a:t>
            </a:r>
            <a:r>
              <a:rPr lang="it-IT" b="1" dirty="0"/>
              <a:t> bar, open </a:t>
            </a:r>
            <a:r>
              <a:rPr lang="it-IT" b="1" dirty="0" err="1"/>
              <a:t>it</a:t>
            </a:r>
            <a:r>
              <a:rPr lang="it-IT" b="1" dirty="0"/>
              <a:t>, create a new project</a:t>
            </a:r>
          </a:p>
          <a:p>
            <a:r>
              <a:rPr lang="it-IT" dirty="0" err="1"/>
              <a:t>Jupyter</a:t>
            </a:r>
            <a:r>
              <a:rPr lang="it-IT" dirty="0"/>
              <a:t> Notebook – </a:t>
            </a:r>
            <a:r>
              <a:rPr lang="it-IT" b="1" dirty="0"/>
              <a:t>once </a:t>
            </a:r>
            <a:r>
              <a:rPr lang="it-IT" b="1" dirty="0" err="1"/>
              <a:t>you</a:t>
            </a:r>
            <a:r>
              <a:rPr lang="it-IT" b="1" dirty="0"/>
              <a:t> are inside the project in </a:t>
            </a:r>
            <a:r>
              <a:rPr lang="it-IT" b="1" dirty="0" err="1"/>
              <a:t>Pychar</a:t>
            </a:r>
            <a:r>
              <a:rPr lang="it-IT" b="1" dirty="0"/>
              <a:t>, click on </a:t>
            </a:r>
            <a:r>
              <a:rPr lang="it-IT" b="1" dirty="0" err="1"/>
              <a:t>View</a:t>
            </a:r>
            <a:r>
              <a:rPr lang="it-IT" b="1" dirty="0"/>
              <a:t>, Tool Windows, Terminal. Once </a:t>
            </a:r>
            <a:r>
              <a:rPr lang="it-IT" b="1" dirty="0" err="1"/>
              <a:t>there</a:t>
            </a:r>
            <a:r>
              <a:rPr lang="it-IT" b="1" dirty="0"/>
              <a:t>,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jupyter</a:t>
            </a:r>
            <a:r>
              <a:rPr lang="it-IT" b="1" dirty="0"/>
              <a:t> notebook», a Browser page </a:t>
            </a:r>
            <a:r>
              <a:rPr lang="it-IT" b="1" dirty="0" err="1"/>
              <a:t>should</a:t>
            </a:r>
            <a:r>
              <a:rPr lang="it-IT" b="1" dirty="0"/>
              <a:t> open</a:t>
            </a:r>
            <a:endParaRPr lang="en-US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A51D0F-8E0C-D59F-4574-2E9276644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6CFC-F87A-4338-4B53-9A513FF374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42436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C5075-366E-1945-7B6B-D53B48D8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Drag the file «week1.ipynb» in the </a:t>
            </a:r>
            <a:r>
              <a:rPr lang="it-IT" dirty="0" err="1"/>
              <a:t>PyCharm</a:t>
            </a:r>
            <a:r>
              <a:rPr lang="it-IT" dirty="0"/>
              <a:t> project folder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20A2F-E915-2848-394D-F3DB9EC4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open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Jupyter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E6BE0-6B14-4A8A-3A9C-FBE897002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E1D0FC-DD9B-8140-F9B0-1BD5502E5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301958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FD008-06CF-FBD0-AA04-5070DF12DF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1077-C437-7940-D65B-C362A996A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E15B8-708F-A2A1-ED4B-4CE57D1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END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19F73-7AFF-457C-EFAB-E62E35B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07EE1-8A73-2877-1910-BEA718F11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BF8EF-91C6-B794-518D-38E6D9C9B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04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(almost) Ph.D in Digital Humanities and Semantic Web Technologies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DFE6C-5F71-1FB9-926A-82D612017C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23FDC-8910-C6AD-FC91-35B4E4832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(almost) Ph.D in Digital Humanities and Semantic Web Technologies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Senior Postdoc - Assistant Professor - Akademischer Rat (pick your poison)</a:t>
            </a: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6482C-3ABA-8BBA-0368-C486CC05D0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C867A-0C0C-9A81-35EB-D02BC25E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F6AFA5-1C2D-692C-B7D0-26DA89BD3A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A7FD3-B4ED-14FE-491E-DBADA24CF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 you have any programming experience?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B19CC9-EB0D-517A-324C-1CB441B453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69FC82-1F76-837E-D43A-4AD13114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have any programming experience?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What are your expectations for this course?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96F38E-E66A-CF54-F8BD-078034DC2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22DD4-84CC-31CF-44F5-DAF67735A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A9291-24CB-9B44-5174-18C85873DB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913C29-098A-1436-E0C3-9F77E810E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1551</Words>
  <Application>Microsoft Office PowerPoint</Application>
  <PresentationFormat>Presentazione su schermo (16:9)</PresentationFormat>
  <Paragraphs>207</Paragraphs>
  <Slides>30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3" baseType="lpstr">
      <vt:lpstr>Arial</vt:lpstr>
      <vt:lpstr>Roboto</vt:lpstr>
      <vt:lpstr>Simple Light</vt:lpstr>
      <vt:lpstr>Introduction to Programming for Humanists - 1</vt:lpstr>
      <vt:lpstr>Who am I?</vt:lpstr>
      <vt:lpstr>Who am I?</vt:lpstr>
      <vt:lpstr>Who am I?</vt:lpstr>
      <vt:lpstr>Who am I?</vt:lpstr>
      <vt:lpstr>Who are you?</vt:lpstr>
      <vt:lpstr>Who are you?</vt:lpstr>
      <vt:lpstr>Who are you?</vt:lpstr>
      <vt:lpstr>What is programming?</vt:lpstr>
      <vt:lpstr>What is programming?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Ehm… So, what are we actually doing here?</vt:lpstr>
      <vt:lpstr>Why Python?</vt:lpstr>
      <vt:lpstr>Why Python?</vt:lpstr>
      <vt:lpstr>Why Python?</vt:lpstr>
      <vt:lpstr>Why Python?</vt:lpstr>
      <vt:lpstr>Why Python?</vt:lpstr>
      <vt:lpstr>High-level??? Wasn’t it supposed to be easy???</vt:lpstr>
      <vt:lpstr>High level??? Wasn’t it supposed to be easy???</vt:lpstr>
      <vt:lpstr>High level??? Wasn’t it supposed to be easy???</vt:lpstr>
      <vt:lpstr>The exam</vt:lpstr>
      <vt:lpstr>Scores</vt:lpstr>
      <vt:lpstr>Final grade</vt:lpstr>
      <vt:lpstr>Important tools and programming language that (should) be installed in the lab computers</vt:lpstr>
      <vt:lpstr>Drag the file «week1.ipynb» in the PyCharm project folder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for Humanists - 1</dc:title>
  <dc:creator>Bruno Sartini</dc:creator>
  <cp:lastModifiedBy>Sartini, Bruno</cp:lastModifiedBy>
  <cp:revision>3</cp:revision>
  <dcterms:modified xsi:type="dcterms:W3CDTF">2023-04-21T19:52:34Z</dcterms:modified>
</cp:coreProperties>
</file>